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6858000" cy="9906000" type="A4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CC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CBCE172-091D-4A38-86D3-CD0D6FB7C9FE}" v="56" dt="2024-05-30T08:35:37.42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460" autoAdjust="0"/>
    <p:restoredTop sz="97030" autoAdjust="0"/>
  </p:normalViewPr>
  <p:slideViewPr>
    <p:cSldViewPr>
      <p:cViewPr varScale="1">
        <p:scale>
          <a:sx n="88" d="100"/>
          <a:sy n="88" d="100"/>
        </p:scale>
        <p:origin x="3318" y="72"/>
      </p:cViewPr>
      <p:guideLst>
        <p:guide orient="horz" pos="312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11" Type="http://schemas.microsoft.com/office/2015/10/relationships/revisionInfo" Target="revisionInfo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31B541-FC4B-49F6-B6E8-5E277D70E686}" type="datetimeFigureOut">
              <a:rPr kumimoji="1" lang="ja-JP" altLang="en-US" smtClean="0"/>
              <a:t>2025/6/4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087563" y="739775"/>
            <a:ext cx="2560637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C7C0BB-3CF4-464C-8201-9E6B0D715E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9862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085975" y="739775"/>
            <a:ext cx="2563813" cy="37020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 dirty="0"/>
          </a:p>
        </p:txBody>
      </p:sp>
      <p:sp>
        <p:nvSpPr>
          <p:cNvPr id="7172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100488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39775" indent="-284163" defTabSz="100488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1413" indent="-227013" defTabSz="100488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598613" indent="-227013" defTabSz="100488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4225" indent="-227013" defTabSz="100488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1425" indent="-227013" defTabSz="10048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68625" indent="-227013" defTabSz="10048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5825" indent="-227013" defTabSz="10048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3025" indent="-227013" defTabSz="10048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</a:pPr>
            <a:fld id="{8B40B1D0-91F6-4320-A947-714B693A0288}" type="slidenum">
              <a:rPr lang="ja-JP" altLang="en-US" sz="1300"/>
              <a:pPr>
                <a:spcBef>
                  <a:spcPct val="0"/>
                </a:spcBef>
              </a:pPr>
              <a:t>1</a:t>
            </a:fld>
            <a:endParaRPr lang="en-US" altLang="ja-JP" sz="1300"/>
          </a:p>
        </p:txBody>
      </p:sp>
    </p:spTree>
    <p:extLst>
      <p:ext uri="{BB962C8B-B14F-4D97-AF65-F5344CB8AC3E}">
        <p14:creationId xmlns:p14="http://schemas.microsoft.com/office/powerpoint/2010/main" val="24750735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952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905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858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811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764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717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4669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9622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C912F-1184-4FF7-9482-7B76DCA78B6A}" type="datetimeFigureOut">
              <a:rPr kumimoji="1" lang="ja-JP" altLang="en-US" smtClean="0"/>
              <a:t>2025/6/4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A744C-CE11-4FC0-8718-B76987BBAA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5471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C912F-1184-4FF7-9482-7B76DCA78B6A}" type="datetimeFigureOut">
              <a:rPr kumimoji="1" lang="ja-JP" altLang="en-US" smtClean="0"/>
              <a:t>2025/6/4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A744C-CE11-4FC0-8718-B76987BBAA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94317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96701"/>
            <a:ext cx="1543050" cy="8452202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42900" y="396701"/>
            <a:ext cx="4514850" cy="8452202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C912F-1184-4FF7-9482-7B76DCA78B6A}" type="datetimeFigureOut">
              <a:rPr kumimoji="1" lang="ja-JP" altLang="en-US" smtClean="0"/>
              <a:t>2025/6/4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A744C-CE11-4FC0-8718-B76987BBAA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17138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C912F-1184-4FF7-9482-7B76DCA78B6A}" type="datetimeFigureOut">
              <a:rPr kumimoji="1" lang="ja-JP" altLang="en-US" smtClean="0"/>
              <a:t>2025/6/4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A744C-CE11-4FC0-8718-B76987BBAA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547885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4333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4198587"/>
            <a:ext cx="5829300" cy="2166936"/>
          </a:xfrm>
        </p:spPr>
        <p:txBody>
          <a:bodyPr anchor="b"/>
          <a:lstStyle>
            <a:lvl1pPr marL="0" indent="0">
              <a:buNone/>
              <a:defRPr sz="2167">
                <a:solidFill>
                  <a:schemeClr val="tx1">
                    <a:tint val="75000"/>
                  </a:schemeClr>
                </a:solidFill>
              </a:defRPr>
            </a:lvl1pPr>
            <a:lvl2pPr marL="495285" indent="0">
              <a:buNone/>
              <a:defRPr sz="1950">
                <a:solidFill>
                  <a:schemeClr val="tx1">
                    <a:tint val="75000"/>
                  </a:schemeClr>
                </a:solidFill>
              </a:defRPr>
            </a:lvl2pPr>
            <a:lvl3pPr marL="990570" indent="0">
              <a:buNone/>
              <a:defRPr sz="1733">
                <a:solidFill>
                  <a:schemeClr val="tx1">
                    <a:tint val="75000"/>
                  </a:schemeClr>
                </a:solidFill>
              </a:defRPr>
            </a:lvl3pPr>
            <a:lvl4pPr marL="1485854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4pPr>
            <a:lvl5pPr marL="1981139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5pPr>
            <a:lvl6pPr marL="2476424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6pPr>
            <a:lvl7pPr marL="2971709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7pPr>
            <a:lvl8pPr marL="3466993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8pPr>
            <a:lvl9pPr marL="3962278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C912F-1184-4FF7-9482-7B76DCA78B6A}" type="datetimeFigureOut">
              <a:rPr kumimoji="1" lang="ja-JP" altLang="en-US" smtClean="0"/>
              <a:t>2025/6/4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A744C-CE11-4FC0-8718-B76987BBAA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82741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42900" y="2311402"/>
            <a:ext cx="3028950" cy="6537502"/>
          </a:xfrm>
        </p:spPr>
        <p:txBody>
          <a:bodyPr/>
          <a:lstStyle>
            <a:lvl1pPr>
              <a:defRPr sz="3033"/>
            </a:lvl1pPr>
            <a:lvl2pPr>
              <a:defRPr sz="2600"/>
            </a:lvl2pPr>
            <a:lvl3pPr>
              <a:defRPr sz="2167"/>
            </a:lvl3pPr>
            <a:lvl4pPr>
              <a:defRPr sz="1950"/>
            </a:lvl4pPr>
            <a:lvl5pPr>
              <a:defRPr sz="1950"/>
            </a:lvl5pPr>
            <a:lvl6pPr>
              <a:defRPr sz="1950"/>
            </a:lvl6pPr>
            <a:lvl7pPr>
              <a:defRPr sz="1950"/>
            </a:lvl7pPr>
            <a:lvl8pPr>
              <a:defRPr sz="1950"/>
            </a:lvl8pPr>
            <a:lvl9pPr>
              <a:defRPr sz="195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86150" y="2311402"/>
            <a:ext cx="3028950" cy="6537502"/>
          </a:xfrm>
        </p:spPr>
        <p:txBody>
          <a:bodyPr/>
          <a:lstStyle>
            <a:lvl1pPr>
              <a:defRPr sz="3033"/>
            </a:lvl1pPr>
            <a:lvl2pPr>
              <a:defRPr sz="2600"/>
            </a:lvl2pPr>
            <a:lvl3pPr>
              <a:defRPr sz="2167"/>
            </a:lvl3pPr>
            <a:lvl4pPr>
              <a:defRPr sz="1950"/>
            </a:lvl4pPr>
            <a:lvl5pPr>
              <a:defRPr sz="1950"/>
            </a:lvl5pPr>
            <a:lvl6pPr>
              <a:defRPr sz="1950"/>
            </a:lvl6pPr>
            <a:lvl7pPr>
              <a:defRPr sz="1950"/>
            </a:lvl7pPr>
            <a:lvl8pPr>
              <a:defRPr sz="1950"/>
            </a:lvl8pPr>
            <a:lvl9pPr>
              <a:defRPr sz="195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C912F-1184-4FF7-9482-7B76DCA78B6A}" type="datetimeFigureOut">
              <a:rPr kumimoji="1" lang="ja-JP" altLang="en-US" smtClean="0"/>
              <a:t>2025/6/4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A744C-CE11-4FC0-8718-B76987BBAA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014364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5285" indent="0">
              <a:buNone/>
              <a:defRPr sz="2167" b="1"/>
            </a:lvl2pPr>
            <a:lvl3pPr marL="990570" indent="0">
              <a:buNone/>
              <a:defRPr sz="1950" b="1"/>
            </a:lvl3pPr>
            <a:lvl4pPr marL="1485854" indent="0">
              <a:buNone/>
              <a:defRPr sz="1733" b="1"/>
            </a:lvl4pPr>
            <a:lvl5pPr marL="1981139" indent="0">
              <a:buNone/>
              <a:defRPr sz="1733" b="1"/>
            </a:lvl5pPr>
            <a:lvl6pPr marL="2476424" indent="0">
              <a:buNone/>
              <a:defRPr sz="1733" b="1"/>
            </a:lvl6pPr>
            <a:lvl7pPr marL="2971709" indent="0">
              <a:buNone/>
              <a:defRPr sz="1733" b="1"/>
            </a:lvl7pPr>
            <a:lvl8pPr marL="3466993" indent="0">
              <a:buNone/>
              <a:defRPr sz="1733" b="1"/>
            </a:lvl8pPr>
            <a:lvl9pPr marL="3962278" indent="0">
              <a:buNone/>
              <a:defRPr sz="1733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600"/>
            </a:lvl1pPr>
            <a:lvl2pPr>
              <a:defRPr sz="2167"/>
            </a:lvl2pPr>
            <a:lvl3pPr>
              <a:defRPr sz="1950"/>
            </a:lvl3pPr>
            <a:lvl4pPr>
              <a:defRPr sz="1733"/>
            </a:lvl4pPr>
            <a:lvl5pPr>
              <a:defRPr sz="1733"/>
            </a:lvl5pPr>
            <a:lvl6pPr>
              <a:defRPr sz="1733"/>
            </a:lvl6pPr>
            <a:lvl7pPr>
              <a:defRPr sz="1733"/>
            </a:lvl7pPr>
            <a:lvl8pPr>
              <a:defRPr sz="1733"/>
            </a:lvl8pPr>
            <a:lvl9pPr>
              <a:defRPr sz="1733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1" cy="924101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5285" indent="0">
              <a:buNone/>
              <a:defRPr sz="2167" b="1"/>
            </a:lvl2pPr>
            <a:lvl3pPr marL="990570" indent="0">
              <a:buNone/>
              <a:defRPr sz="1950" b="1"/>
            </a:lvl3pPr>
            <a:lvl4pPr marL="1485854" indent="0">
              <a:buNone/>
              <a:defRPr sz="1733" b="1"/>
            </a:lvl4pPr>
            <a:lvl5pPr marL="1981139" indent="0">
              <a:buNone/>
              <a:defRPr sz="1733" b="1"/>
            </a:lvl5pPr>
            <a:lvl6pPr marL="2476424" indent="0">
              <a:buNone/>
              <a:defRPr sz="1733" b="1"/>
            </a:lvl6pPr>
            <a:lvl7pPr marL="2971709" indent="0">
              <a:buNone/>
              <a:defRPr sz="1733" b="1"/>
            </a:lvl7pPr>
            <a:lvl8pPr marL="3466993" indent="0">
              <a:buNone/>
              <a:defRPr sz="1733" b="1"/>
            </a:lvl8pPr>
            <a:lvl9pPr marL="3962278" indent="0">
              <a:buNone/>
              <a:defRPr sz="1733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</p:spPr>
        <p:txBody>
          <a:bodyPr/>
          <a:lstStyle>
            <a:lvl1pPr>
              <a:defRPr sz="2600"/>
            </a:lvl1pPr>
            <a:lvl2pPr>
              <a:defRPr sz="2167"/>
            </a:lvl2pPr>
            <a:lvl3pPr>
              <a:defRPr sz="1950"/>
            </a:lvl3pPr>
            <a:lvl4pPr>
              <a:defRPr sz="1733"/>
            </a:lvl4pPr>
            <a:lvl5pPr>
              <a:defRPr sz="1733"/>
            </a:lvl5pPr>
            <a:lvl6pPr>
              <a:defRPr sz="1733"/>
            </a:lvl6pPr>
            <a:lvl7pPr>
              <a:defRPr sz="1733"/>
            </a:lvl7pPr>
            <a:lvl8pPr>
              <a:defRPr sz="1733"/>
            </a:lvl8pPr>
            <a:lvl9pPr>
              <a:defRPr sz="1733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C912F-1184-4FF7-9482-7B76DCA78B6A}" type="datetimeFigureOut">
              <a:rPr kumimoji="1" lang="ja-JP" altLang="en-US" smtClean="0"/>
              <a:t>2025/6/4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A744C-CE11-4FC0-8718-B76987BBAA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64755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C912F-1184-4FF7-9482-7B76DCA78B6A}" type="datetimeFigureOut">
              <a:rPr kumimoji="1" lang="ja-JP" altLang="en-US" smtClean="0"/>
              <a:t>2025/6/4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A744C-CE11-4FC0-8718-B76987BBAA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552452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C912F-1184-4FF7-9482-7B76DCA78B6A}" type="datetimeFigureOut">
              <a:rPr kumimoji="1" lang="ja-JP" altLang="en-US" smtClean="0"/>
              <a:t>2025/6/4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A744C-CE11-4FC0-8718-B76987BBAA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81875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1" y="394406"/>
            <a:ext cx="2256235" cy="1678517"/>
          </a:xfrm>
        </p:spPr>
        <p:txBody>
          <a:bodyPr anchor="b"/>
          <a:lstStyle>
            <a:lvl1pPr algn="l">
              <a:defRPr sz="2167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8" y="394406"/>
            <a:ext cx="3833813" cy="8454497"/>
          </a:xfrm>
        </p:spPr>
        <p:txBody>
          <a:bodyPr/>
          <a:lstStyle>
            <a:lvl1pPr>
              <a:defRPr sz="3467"/>
            </a:lvl1pPr>
            <a:lvl2pPr>
              <a:defRPr sz="3033"/>
            </a:lvl2pPr>
            <a:lvl3pPr>
              <a:defRPr sz="2600"/>
            </a:lvl3pPr>
            <a:lvl4pPr>
              <a:defRPr sz="2167"/>
            </a:lvl4pPr>
            <a:lvl5pPr>
              <a:defRPr sz="2167"/>
            </a:lvl5pPr>
            <a:lvl6pPr>
              <a:defRPr sz="2167"/>
            </a:lvl6pPr>
            <a:lvl7pPr>
              <a:defRPr sz="2167"/>
            </a:lvl7pPr>
            <a:lvl8pPr>
              <a:defRPr sz="2167"/>
            </a:lvl8pPr>
            <a:lvl9pPr>
              <a:defRPr sz="2167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1" y="2072923"/>
            <a:ext cx="2256235" cy="6775980"/>
          </a:xfrm>
        </p:spPr>
        <p:txBody>
          <a:bodyPr/>
          <a:lstStyle>
            <a:lvl1pPr marL="0" indent="0">
              <a:buNone/>
              <a:defRPr sz="1517"/>
            </a:lvl1pPr>
            <a:lvl2pPr marL="495285" indent="0">
              <a:buNone/>
              <a:defRPr sz="1300"/>
            </a:lvl2pPr>
            <a:lvl3pPr marL="990570" indent="0">
              <a:buNone/>
              <a:defRPr sz="1083"/>
            </a:lvl3pPr>
            <a:lvl4pPr marL="1485854" indent="0">
              <a:buNone/>
              <a:defRPr sz="975"/>
            </a:lvl4pPr>
            <a:lvl5pPr marL="1981139" indent="0">
              <a:buNone/>
              <a:defRPr sz="975"/>
            </a:lvl5pPr>
            <a:lvl6pPr marL="2476424" indent="0">
              <a:buNone/>
              <a:defRPr sz="975"/>
            </a:lvl6pPr>
            <a:lvl7pPr marL="2971709" indent="0">
              <a:buNone/>
              <a:defRPr sz="975"/>
            </a:lvl7pPr>
            <a:lvl8pPr marL="3466993" indent="0">
              <a:buNone/>
              <a:defRPr sz="975"/>
            </a:lvl8pPr>
            <a:lvl9pPr marL="3962278" indent="0">
              <a:buNone/>
              <a:defRPr sz="975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C912F-1184-4FF7-9482-7B76DCA78B6A}" type="datetimeFigureOut">
              <a:rPr kumimoji="1" lang="ja-JP" altLang="en-US" smtClean="0"/>
              <a:t>2025/6/4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A744C-CE11-4FC0-8718-B76987BBAA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621930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2167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467"/>
            </a:lvl1pPr>
            <a:lvl2pPr marL="495285" indent="0">
              <a:buNone/>
              <a:defRPr sz="3033"/>
            </a:lvl2pPr>
            <a:lvl3pPr marL="990570" indent="0">
              <a:buNone/>
              <a:defRPr sz="2600"/>
            </a:lvl3pPr>
            <a:lvl4pPr marL="1485854" indent="0">
              <a:buNone/>
              <a:defRPr sz="2167"/>
            </a:lvl4pPr>
            <a:lvl5pPr marL="1981139" indent="0">
              <a:buNone/>
              <a:defRPr sz="2167"/>
            </a:lvl5pPr>
            <a:lvl6pPr marL="2476424" indent="0">
              <a:buNone/>
              <a:defRPr sz="2167"/>
            </a:lvl6pPr>
            <a:lvl7pPr marL="2971709" indent="0">
              <a:buNone/>
              <a:defRPr sz="2167"/>
            </a:lvl7pPr>
            <a:lvl8pPr marL="3466993" indent="0">
              <a:buNone/>
              <a:defRPr sz="2167"/>
            </a:lvl8pPr>
            <a:lvl9pPr marL="3962278" indent="0">
              <a:buNone/>
              <a:defRPr sz="2167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517"/>
            </a:lvl1pPr>
            <a:lvl2pPr marL="495285" indent="0">
              <a:buNone/>
              <a:defRPr sz="1300"/>
            </a:lvl2pPr>
            <a:lvl3pPr marL="990570" indent="0">
              <a:buNone/>
              <a:defRPr sz="1083"/>
            </a:lvl3pPr>
            <a:lvl4pPr marL="1485854" indent="0">
              <a:buNone/>
              <a:defRPr sz="975"/>
            </a:lvl4pPr>
            <a:lvl5pPr marL="1981139" indent="0">
              <a:buNone/>
              <a:defRPr sz="975"/>
            </a:lvl5pPr>
            <a:lvl6pPr marL="2476424" indent="0">
              <a:buNone/>
              <a:defRPr sz="975"/>
            </a:lvl6pPr>
            <a:lvl7pPr marL="2971709" indent="0">
              <a:buNone/>
              <a:defRPr sz="975"/>
            </a:lvl7pPr>
            <a:lvl8pPr marL="3466993" indent="0">
              <a:buNone/>
              <a:defRPr sz="975"/>
            </a:lvl8pPr>
            <a:lvl9pPr marL="3962278" indent="0">
              <a:buNone/>
              <a:defRPr sz="975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C912F-1184-4FF7-9482-7B76DCA78B6A}" type="datetimeFigureOut">
              <a:rPr kumimoji="1" lang="ja-JP" altLang="en-US" smtClean="0"/>
              <a:t>2025/6/4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A744C-CE11-4FC0-8718-B76987BBAA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041868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1C912F-1184-4FF7-9482-7B76DCA78B6A}" type="datetimeFigureOut">
              <a:rPr kumimoji="1" lang="ja-JP" altLang="en-US" smtClean="0"/>
              <a:t>2025/6/4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EA744C-CE11-4FC0-8718-B76987BBAA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93668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90570" rtl="0" eaLnBrk="1" latinLnBrk="0" hangingPunct="1">
        <a:spcBef>
          <a:spcPct val="0"/>
        </a:spcBef>
        <a:buNone/>
        <a:defRPr kumimoji="1" sz="47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1464" indent="-371464" algn="l" defTabSz="99057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467" kern="1200">
          <a:solidFill>
            <a:schemeClr val="tx1"/>
          </a:solidFill>
          <a:latin typeface="+mn-lt"/>
          <a:ea typeface="+mn-ea"/>
          <a:cs typeface="+mn-cs"/>
        </a:defRPr>
      </a:lvl1pPr>
      <a:lvl2pPr marL="804838" indent="-309553" algn="l" defTabSz="99057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3033" kern="1200">
          <a:solidFill>
            <a:schemeClr val="tx1"/>
          </a:solidFill>
          <a:latin typeface="+mn-lt"/>
          <a:ea typeface="+mn-ea"/>
          <a:cs typeface="+mn-cs"/>
        </a:defRPr>
      </a:lvl2pPr>
      <a:lvl3pPr marL="1238212" indent="-247642" algn="l" defTabSz="99057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33497" indent="-247642" algn="l" defTabSz="99057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167" kern="1200">
          <a:solidFill>
            <a:schemeClr val="tx1"/>
          </a:solidFill>
          <a:latin typeface="+mn-lt"/>
          <a:ea typeface="+mn-ea"/>
          <a:cs typeface="+mn-cs"/>
        </a:defRPr>
      </a:lvl4pPr>
      <a:lvl5pPr marL="2228781" indent="-247642" algn="l" defTabSz="99057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167" kern="1200">
          <a:solidFill>
            <a:schemeClr val="tx1"/>
          </a:solidFill>
          <a:latin typeface="+mn-lt"/>
          <a:ea typeface="+mn-ea"/>
          <a:cs typeface="+mn-cs"/>
        </a:defRPr>
      </a:lvl5pPr>
      <a:lvl6pPr marL="2724066" indent="-247642" algn="l" defTabSz="99057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167" kern="1200">
          <a:solidFill>
            <a:schemeClr val="tx1"/>
          </a:solidFill>
          <a:latin typeface="+mn-lt"/>
          <a:ea typeface="+mn-ea"/>
          <a:cs typeface="+mn-cs"/>
        </a:defRPr>
      </a:lvl6pPr>
      <a:lvl7pPr marL="3219351" indent="-247642" algn="l" defTabSz="99057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167" kern="1200">
          <a:solidFill>
            <a:schemeClr val="tx1"/>
          </a:solidFill>
          <a:latin typeface="+mn-lt"/>
          <a:ea typeface="+mn-ea"/>
          <a:cs typeface="+mn-cs"/>
        </a:defRPr>
      </a:lvl7pPr>
      <a:lvl8pPr marL="3714636" indent="-247642" algn="l" defTabSz="99057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167" kern="1200">
          <a:solidFill>
            <a:schemeClr val="tx1"/>
          </a:solidFill>
          <a:latin typeface="+mn-lt"/>
          <a:ea typeface="+mn-ea"/>
          <a:cs typeface="+mn-cs"/>
        </a:defRPr>
      </a:lvl8pPr>
      <a:lvl9pPr marL="4209920" indent="-247642" algn="l" defTabSz="99057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1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90570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1pPr>
      <a:lvl2pPr marL="495285" algn="l" defTabSz="990570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2pPr>
      <a:lvl3pPr marL="990570" algn="l" defTabSz="990570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3pPr>
      <a:lvl4pPr marL="1485854" algn="l" defTabSz="990570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4pPr>
      <a:lvl5pPr marL="1981139" algn="l" defTabSz="990570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5pPr>
      <a:lvl6pPr marL="2476424" algn="l" defTabSz="990570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09" algn="l" defTabSz="990570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7pPr>
      <a:lvl8pPr marL="3466993" algn="l" defTabSz="990570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8pPr>
      <a:lvl9pPr marL="3962278" algn="l" defTabSz="990570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forms.gle/MZYCY1Sr49qubxhq8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表 5">
            <a:extLst>
              <a:ext uri="{FF2B5EF4-FFF2-40B4-BE49-F238E27FC236}">
                <a16:creationId xmlns:a16="http://schemas.microsoft.com/office/drawing/2014/main" id="{4E815113-391B-CFCB-98F7-87DAD6EF4B9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6798412"/>
              </p:ext>
            </p:extLst>
          </p:nvPr>
        </p:nvGraphicFramePr>
        <p:xfrm>
          <a:off x="345285" y="2386214"/>
          <a:ext cx="6321297" cy="242277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47711">
                  <a:extLst>
                    <a:ext uri="{9D8B030D-6E8A-4147-A177-3AD203B41FA5}">
                      <a16:colId xmlns:a16="http://schemas.microsoft.com/office/drawing/2014/main" val="1496205448"/>
                    </a:ext>
                  </a:extLst>
                </a:gridCol>
                <a:gridCol w="4873586">
                  <a:extLst>
                    <a:ext uri="{9D8B030D-6E8A-4147-A177-3AD203B41FA5}">
                      <a16:colId xmlns:a16="http://schemas.microsoft.com/office/drawing/2014/main" val="256282652"/>
                    </a:ext>
                  </a:extLst>
                </a:gridCol>
              </a:tblGrid>
              <a:tr h="36296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/>
                        <a:t>企業・団体名</a:t>
                      </a:r>
                      <a:endParaRPr kumimoji="1" lang="en-US" altLang="ja-JP" sz="105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56891440"/>
                  </a:ext>
                </a:extLst>
              </a:tr>
              <a:tr h="54272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/>
                        <a:t>郵便番号</a:t>
                      </a:r>
                      <a:endParaRPr kumimoji="1" lang="en-US" altLang="ja-JP" sz="1050" dirty="0"/>
                    </a:p>
                    <a:p>
                      <a:pPr algn="ctr"/>
                      <a:r>
                        <a:rPr kumimoji="1" lang="ja-JP" altLang="en-US" sz="1050" dirty="0"/>
                        <a:t>住　　　所</a:t>
                      </a:r>
                      <a:endParaRPr kumimoji="1" lang="en-US" altLang="ja-JP" sz="105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/>
                        <a:t>〒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91550698"/>
                  </a:ext>
                </a:extLst>
              </a:tr>
              <a:tr h="45028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dirty="0"/>
                        <a:t>（フリガナ）</a:t>
                      </a:r>
                      <a:endParaRPr kumimoji="1" lang="en-US" altLang="ja-JP" sz="800" dirty="0"/>
                    </a:p>
                    <a:p>
                      <a:pPr algn="ctr"/>
                      <a:r>
                        <a:rPr kumimoji="1" lang="ja-JP" altLang="en-US" sz="1050" dirty="0"/>
                        <a:t>ご担当者名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36342184"/>
                  </a:ext>
                </a:extLst>
              </a:tr>
              <a:tr h="101030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/>
                        <a:t>電話／ＦＡＸ</a:t>
                      </a:r>
                      <a:endParaRPr kumimoji="1" lang="en-US" altLang="ja-JP" sz="1050" dirty="0"/>
                    </a:p>
                    <a:p>
                      <a:pPr algn="ctr"/>
                      <a:r>
                        <a:rPr kumimoji="1" lang="ja-JP" altLang="en-US" sz="1050" dirty="0"/>
                        <a:t>メールアドレス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ts val="600"/>
                        </a:lnSpc>
                        <a:spcBef>
                          <a:spcPts val="1200"/>
                        </a:spcBef>
                      </a:pPr>
                      <a:endParaRPr kumimoji="1" lang="en-US" altLang="ja-JP" sz="1100" u="sng" dirty="0"/>
                    </a:p>
                    <a:p>
                      <a:pPr>
                        <a:lnSpc>
                          <a:spcPts val="600"/>
                        </a:lnSpc>
                        <a:spcBef>
                          <a:spcPts val="1200"/>
                        </a:spcBef>
                      </a:pPr>
                      <a:r>
                        <a:rPr kumimoji="1" lang="ja-JP" altLang="en-US" sz="1100" u="sng" dirty="0"/>
                        <a:t>メール　　　　　　　　　　　　　　                                 　　　　　　　　　　　　　　　　　 　　</a:t>
                      </a:r>
                      <a:r>
                        <a:rPr kumimoji="1" lang="ja-JP" altLang="en-US" sz="1100" u="sng" dirty="0">
                          <a:solidFill>
                            <a:schemeClr val="bg1"/>
                          </a:solidFill>
                        </a:rPr>
                        <a:t>・</a:t>
                      </a:r>
                      <a:endParaRPr kumimoji="1" lang="en-US" altLang="ja-JP" sz="1100" u="sng" dirty="0">
                        <a:solidFill>
                          <a:schemeClr val="bg1"/>
                        </a:solidFill>
                      </a:endParaRPr>
                    </a:p>
                    <a:p>
                      <a:endParaRPr kumimoji="1" lang="en-US" altLang="ja-JP" sz="1100" u="sng" dirty="0"/>
                    </a:p>
                    <a:p>
                      <a:r>
                        <a:rPr kumimoji="1" lang="ja-JP" altLang="en-US" sz="1100" u="sng" dirty="0"/>
                        <a:t>電話　　　　　　　            　  　　　     　　　</a:t>
                      </a:r>
                      <a:r>
                        <a:rPr kumimoji="1" lang="ja-JP" altLang="en-US" sz="1100" dirty="0"/>
                        <a:t>　</a:t>
                      </a:r>
                      <a:r>
                        <a:rPr kumimoji="1" lang="ja-JP" altLang="en-US" sz="1100" u="sng" dirty="0"/>
                        <a:t>ＦＡＸ</a:t>
                      </a:r>
                      <a:r>
                        <a:rPr kumimoji="1" lang="en-US" altLang="ja-JP" sz="1100" u="sng" dirty="0"/>
                        <a:t>                                                            .</a:t>
                      </a:r>
                      <a:r>
                        <a:rPr kumimoji="1" lang="ja-JP" altLang="en-US" sz="1100" u="sng" dirty="0"/>
                        <a:t>　　　　 　　　　　　　　　　　　　　　　　</a:t>
                      </a:r>
                      <a:endParaRPr kumimoji="1" lang="en-US" altLang="ja-JP" sz="1100" u="sng" dirty="0"/>
                    </a:p>
                    <a:p>
                      <a:endParaRPr kumimoji="1" lang="en-US" altLang="ja-JP" sz="1100" u="sng" dirty="0"/>
                    </a:p>
                    <a:p>
                      <a:r>
                        <a:rPr kumimoji="1" lang="ja-JP" altLang="en-US" sz="1100" u="sng" dirty="0"/>
                        <a:t>ご担当者様携帯番号　　　　                                 　　　　　　　　　　　　　　　　　　　　</a:t>
                      </a:r>
                      <a:r>
                        <a:rPr kumimoji="1" lang="ja-JP" altLang="en-US" sz="1100" u="sng" dirty="0">
                          <a:solidFill>
                            <a:schemeClr val="bg1"/>
                          </a:solidFill>
                        </a:rPr>
                        <a:t>・</a:t>
                      </a:r>
                      <a:r>
                        <a:rPr kumimoji="1" lang="ja-JP" altLang="en-US" sz="1100" u="sng" dirty="0"/>
                        <a:t>　</a:t>
                      </a:r>
                      <a:endParaRPr kumimoji="1" lang="en-US" altLang="ja-JP" sz="1100" u="sn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4143868"/>
                  </a:ext>
                </a:extLst>
              </a:tr>
            </a:tbl>
          </a:graphicData>
        </a:graphic>
      </p:graphicFrame>
      <p:sp>
        <p:nvSpPr>
          <p:cNvPr id="8194" name="テキスト ボックス 9"/>
          <p:cNvSpPr txBox="1">
            <a:spLocks noChangeArrowheads="1"/>
          </p:cNvSpPr>
          <p:nvPr/>
        </p:nvSpPr>
        <p:spPr bwMode="auto">
          <a:xfrm>
            <a:off x="0" y="241055"/>
            <a:ext cx="6858000" cy="738034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9481" tIns="44741" rIns="89481" bIns="44741">
            <a:spAutoFit/>
          </a:bodyPr>
          <a:lstStyle>
            <a:lvl1pPr eaLnBrk="0" hangingPunct="0">
              <a:defRPr kumimoji="1" sz="2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1023938" eaLnBrk="0" fontAlgn="base" hangingPunct="0">
              <a:spcBef>
                <a:spcPct val="0"/>
              </a:spcBef>
              <a:spcAft>
                <a:spcPct val="0"/>
              </a:spcAft>
              <a:defRPr kumimoji="1" sz="2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1023938" eaLnBrk="0" fontAlgn="base" hangingPunct="0">
              <a:spcBef>
                <a:spcPct val="0"/>
              </a:spcBef>
              <a:spcAft>
                <a:spcPct val="0"/>
              </a:spcAft>
              <a:defRPr kumimoji="1" sz="2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1023938" eaLnBrk="0" fontAlgn="base" hangingPunct="0">
              <a:spcBef>
                <a:spcPct val="0"/>
              </a:spcBef>
              <a:spcAft>
                <a:spcPct val="0"/>
              </a:spcAft>
              <a:defRPr kumimoji="1" sz="2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1023938" eaLnBrk="0" fontAlgn="base" hangingPunct="0">
              <a:spcBef>
                <a:spcPct val="0"/>
              </a:spcBef>
              <a:spcAft>
                <a:spcPct val="0"/>
              </a:spcAft>
              <a:defRPr kumimoji="1" sz="2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lnSpc>
                <a:spcPct val="150000"/>
              </a:lnSpc>
              <a:defRPr/>
            </a:pPr>
            <a:r>
              <a:rPr lang="ja-JP" altLang="en-US" sz="1192" dirty="0">
                <a:solidFill>
                  <a:schemeClr val="bg1"/>
                </a:solidFill>
                <a:latin typeface="+mn-ea"/>
                <a:ea typeface="+mn-ea"/>
              </a:rPr>
              <a:t>　</a:t>
            </a:r>
            <a:r>
              <a:rPr lang="ja-JP" altLang="en-US" sz="1800" dirty="0">
                <a:solidFill>
                  <a:schemeClr val="bg1"/>
                </a:solidFill>
                <a:latin typeface="+mn-ea"/>
                <a:ea typeface="+mn-ea"/>
              </a:rPr>
              <a:t>高梁川流域</a:t>
            </a:r>
            <a:r>
              <a:rPr lang="en" altLang="ja-JP" sz="1800" dirty="0">
                <a:solidFill>
                  <a:schemeClr val="bg1"/>
                </a:solidFill>
                <a:latin typeface="+mn-ea"/>
                <a:ea typeface="+mn-ea"/>
              </a:rPr>
              <a:t>SDGs</a:t>
            </a:r>
            <a:r>
              <a:rPr lang="ja-JP" altLang="en-US" sz="1800" dirty="0">
                <a:solidFill>
                  <a:schemeClr val="bg1"/>
                </a:solidFill>
                <a:latin typeface="+mn-ea"/>
                <a:ea typeface="+mn-ea"/>
              </a:rPr>
              <a:t>アクションフェア</a:t>
            </a:r>
            <a:endParaRPr lang="en-US" altLang="ja-JP" sz="1800" dirty="0">
              <a:solidFill>
                <a:schemeClr val="bg1"/>
              </a:solidFill>
              <a:latin typeface="+mn-ea"/>
              <a:ea typeface="+mn-ea"/>
            </a:endParaRPr>
          </a:p>
          <a:p>
            <a:pPr algn="ctr" eaLnBrk="1" hangingPunct="1">
              <a:lnSpc>
                <a:spcPct val="150000"/>
              </a:lnSpc>
              <a:defRPr/>
            </a:pPr>
            <a:r>
              <a:rPr lang="ja-JP" altLang="en-US" sz="1192" dirty="0">
                <a:solidFill>
                  <a:schemeClr val="bg1"/>
                </a:solidFill>
                <a:latin typeface="+mn-ea"/>
                <a:ea typeface="+mn-ea"/>
              </a:rPr>
              <a:t>出展のご意向に関する回答フォーム</a:t>
            </a: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551616" y="951878"/>
            <a:ext cx="5754771" cy="630760"/>
          </a:xfrm>
          <a:prstGeom prst="rect">
            <a:avLst/>
          </a:prstGeom>
          <a:noFill/>
        </p:spPr>
        <p:txBody>
          <a:bodyPr lIns="89481" tIns="44741" rIns="89481" bIns="44741">
            <a:spAutoFit/>
          </a:bodyPr>
          <a:lstStyle/>
          <a:p>
            <a:pPr algn="ctr" defTabSz="1002432">
              <a:lnSpc>
                <a:spcPct val="120000"/>
              </a:lnSpc>
              <a:defRPr/>
            </a:pPr>
            <a:r>
              <a:rPr lang="ja-JP" altLang="en-US" sz="1192" dirty="0">
                <a:latin typeface="+mn-ea"/>
              </a:rPr>
              <a:t>誠にお手数ですが、出展のご意向に関するご回答を</a:t>
            </a:r>
            <a:endParaRPr lang="en-US" altLang="ja-JP" sz="1192" dirty="0">
              <a:latin typeface="+mn-ea"/>
            </a:endParaRPr>
          </a:p>
          <a:p>
            <a:pPr marL="342900" indent="-342900" algn="ctr" defTabSz="1002432">
              <a:lnSpc>
                <a:spcPct val="120000"/>
              </a:lnSpc>
              <a:buFont typeface="Arial" panose="020B0604020202020204" pitchFamily="34" charset="0"/>
              <a:buChar char="•"/>
              <a:defRPr/>
            </a:pPr>
            <a:r>
              <a:rPr lang="ja-JP" altLang="en-US" dirty="0">
                <a:latin typeface="+mn-ea"/>
              </a:rPr>
              <a:t>締切　</a:t>
            </a:r>
            <a:r>
              <a:rPr lang="ja-JP" altLang="en-US" sz="2000" b="1" dirty="0">
                <a:latin typeface="+mn-ea"/>
              </a:rPr>
              <a:t>６月２０日（金）</a:t>
            </a:r>
            <a:r>
              <a:rPr lang="ja-JP" altLang="en-US" b="1" dirty="0">
                <a:latin typeface="+mn-ea"/>
              </a:rPr>
              <a:t>１７</a:t>
            </a:r>
            <a:r>
              <a:rPr lang="en-US" altLang="ja-JP" b="1" dirty="0">
                <a:latin typeface="+mn-ea"/>
              </a:rPr>
              <a:t>:</a:t>
            </a:r>
            <a:r>
              <a:rPr lang="ja-JP" altLang="en-US" b="1" dirty="0">
                <a:latin typeface="+mn-ea"/>
              </a:rPr>
              <a:t>００</a:t>
            </a:r>
            <a:r>
              <a:rPr lang="ja-JP" altLang="en-US" dirty="0">
                <a:latin typeface="+mn-ea"/>
              </a:rPr>
              <a:t>までに</a:t>
            </a:r>
            <a:endParaRPr lang="en-US" altLang="ja-JP" dirty="0">
              <a:latin typeface="+mn-ea"/>
            </a:endParaRPr>
          </a:p>
        </p:txBody>
      </p:sp>
      <p:sp>
        <p:nvSpPr>
          <p:cNvPr id="30" name="正方形/長方形 29"/>
          <p:cNvSpPr/>
          <p:nvPr/>
        </p:nvSpPr>
        <p:spPr>
          <a:xfrm>
            <a:off x="1" y="8733139"/>
            <a:ext cx="6858000" cy="900381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635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9481" tIns="44741" rIns="89481" bIns="44741" anchor="ctr"/>
          <a:lstStyle/>
          <a:p>
            <a:pPr>
              <a:lnSpc>
                <a:spcPct val="120000"/>
              </a:lnSpc>
              <a:defRPr/>
            </a:pPr>
            <a:r>
              <a:rPr lang="ja-JP" altLang="en-US" sz="1200" dirty="0">
                <a:solidFill>
                  <a:schemeClr val="tx1"/>
                </a:solidFill>
                <a:latin typeface="+mn-ea"/>
              </a:rPr>
              <a:t>　　　</a:t>
            </a:r>
            <a:r>
              <a:rPr lang="en-US" altLang="ja-JP" sz="1200" dirty="0">
                <a:solidFill>
                  <a:schemeClr val="bg1"/>
                </a:solidFill>
                <a:latin typeface="+mn-ea"/>
              </a:rPr>
              <a:t>【</a:t>
            </a:r>
            <a:r>
              <a:rPr lang="ja-JP" altLang="en-US" sz="1200" dirty="0">
                <a:solidFill>
                  <a:schemeClr val="bg1"/>
                </a:solidFill>
                <a:latin typeface="+mn-ea"/>
              </a:rPr>
              <a:t>お問い合わせ・返送先</a:t>
            </a:r>
            <a:r>
              <a:rPr lang="en-US" altLang="ja-JP" sz="1200" dirty="0">
                <a:solidFill>
                  <a:schemeClr val="bg1"/>
                </a:solidFill>
                <a:latin typeface="+mn-ea"/>
              </a:rPr>
              <a:t>】    </a:t>
            </a:r>
            <a:r>
              <a:rPr lang="ja-JP" altLang="en-US" sz="1200" dirty="0">
                <a:solidFill>
                  <a:schemeClr val="bg1"/>
                </a:solidFill>
                <a:latin typeface="+mn-ea"/>
              </a:rPr>
              <a:t>株式会社ビザビ　倉敷支社</a:t>
            </a:r>
            <a:r>
              <a:rPr lang="ja-JP" altLang="en-US" sz="1400" dirty="0">
                <a:solidFill>
                  <a:schemeClr val="bg1"/>
                </a:solidFill>
                <a:latin typeface="+mn-ea"/>
              </a:rPr>
              <a:t>　</a:t>
            </a:r>
            <a:r>
              <a:rPr lang="ja-JP" altLang="en-US" sz="1100" dirty="0">
                <a:solidFill>
                  <a:schemeClr val="bg1"/>
                </a:solidFill>
                <a:latin typeface="+mn-ea"/>
              </a:rPr>
              <a:t>（担当／杉田・藤原）</a:t>
            </a:r>
            <a:endParaRPr lang="en-US" altLang="ja-JP" sz="1100" dirty="0">
              <a:solidFill>
                <a:schemeClr val="bg1"/>
              </a:solidFill>
              <a:latin typeface="+mn-ea"/>
            </a:endParaRPr>
          </a:p>
          <a:p>
            <a:pPr>
              <a:lnSpc>
                <a:spcPct val="120000"/>
              </a:lnSpc>
              <a:defRPr/>
            </a:pPr>
            <a:r>
              <a:rPr lang="en-US" altLang="ja-JP" sz="1100" dirty="0">
                <a:solidFill>
                  <a:schemeClr val="bg1"/>
                </a:solidFill>
                <a:latin typeface="+mn-ea"/>
              </a:rPr>
              <a:t>                                                </a:t>
            </a:r>
            <a:r>
              <a:rPr lang="ja-JP" altLang="en-US" sz="1100" dirty="0">
                <a:solidFill>
                  <a:schemeClr val="bg1"/>
                </a:solidFill>
                <a:latin typeface="+mn-ea"/>
              </a:rPr>
              <a:t> </a:t>
            </a:r>
            <a:r>
              <a:rPr lang="ja-JP" altLang="en-US" sz="1200" dirty="0">
                <a:solidFill>
                  <a:schemeClr val="bg1"/>
                </a:solidFill>
                <a:latin typeface="+mn-ea"/>
              </a:rPr>
              <a:t>〒</a:t>
            </a:r>
            <a:r>
              <a:rPr lang="en-US" altLang="ja-JP" sz="1200" dirty="0">
                <a:solidFill>
                  <a:schemeClr val="bg1"/>
                </a:solidFill>
                <a:latin typeface="+mn-ea"/>
              </a:rPr>
              <a:t>710-0824</a:t>
            </a:r>
            <a:r>
              <a:rPr lang="ja-JP" altLang="en-US" sz="1200" dirty="0">
                <a:solidFill>
                  <a:schemeClr val="bg1"/>
                </a:solidFill>
                <a:latin typeface="+mn-ea"/>
              </a:rPr>
              <a:t>　倉敷市白楽町</a:t>
            </a:r>
            <a:r>
              <a:rPr lang="en-US" altLang="ja-JP" sz="1200" dirty="0">
                <a:solidFill>
                  <a:schemeClr val="bg1"/>
                </a:solidFill>
                <a:latin typeface="+mn-ea"/>
              </a:rPr>
              <a:t>412</a:t>
            </a:r>
            <a:r>
              <a:rPr lang="ja-JP" altLang="en-US" sz="1200" dirty="0">
                <a:solidFill>
                  <a:schemeClr val="bg1"/>
                </a:solidFill>
                <a:latin typeface="+mn-ea"/>
              </a:rPr>
              <a:t>－</a:t>
            </a:r>
            <a:r>
              <a:rPr lang="en-US" altLang="ja-JP" sz="1200" dirty="0">
                <a:solidFill>
                  <a:schemeClr val="bg1"/>
                </a:solidFill>
                <a:latin typeface="+mn-ea"/>
              </a:rPr>
              <a:t>1</a:t>
            </a:r>
            <a:r>
              <a:rPr lang="ja-JP" altLang="en-US" sz="1200" dirty="0">
                <a:solidFill>
                  <a:schemeClr val="bg1"/>
                </a:solidFill>
                <a:latin typeface="+mn-ea"/>
              </a:rPr>
              <a:t>　</a:t>
            </a:r>
            <a:endParaRPr lang="en-US" altLang="ja-JP" sz="1200" dirty="0">
              <a:solidFill>
                <a:schemeClr val="bg1"/>
              </a:solidFill>
              <a:latin typeface="+mn-ea"/>
            </a:endParaRPr>
          </a:p>
          <a:p>
            <a:pPr algn="ctr">
              <a:lnSpc>
                <a:spcPct val="120000"/>
              </a:lnSpc>
              <a:defRPr/>
            </a:pPr>
            <a:r>
              <a:rPr lang="en-US" altLang="ja-JP" sz="1100" dirty="0">
                <a:solidFill>
                  <a:schemeClr val="bg1"/>
                </a:solidFill>
                <a:latin typeface="+mn-ea"/>
              </a:rPr>
              <a:t>TEL</a:t>
            </a:r>
            <a:r>
              <a:rPr lang="ja-JP" altLang="en-US" sz="1100" dirty="0">
                <a:solidFill>
                  <a:schemeClr val="bg1"/>
                </a:solidFill>
                <a:latin typeface="+mn-ea"/>
              </a:rPr>
              <a:t>：</a:t>
            </a:r>
            <a:r>
              <a:rPr lang="en-US" altLang="ja-JP" sz="1100" dirty="0">
                <a:solidFill>
                  <a:schemeClr val="bg1"/>
                </a:solidFill>
                <a:latin typeface="+mn-ea"/>
              </a:rPr>
              <a:t>086-422-2635</a:t>
            </a:r>
            <a:r>
              <a:rPr lang="ja-JP" altLang="en-US" sz="1100" dirty="0">
                <a:solidFill>
                  <a:schemeClr val="bg1"/>
                </a:solidFill>
                <a:latin typeface="+mn-ea"/>
              </a:rPr>
              <a:t>　 </a:t>
            </a:r>
            <a:r>
              <a:rPr lang="en-US" altLang="ja-JP" sz="1100" dirty="0">
                <a:solidFill>
                  <a:schemeClr val="bg1"/>
                </a:solidFill>
                <a:latin typeface="+mn-ea"/>
              </a:rPr>
              <a:t>FAX</a:t>
            </a:r>
            <a:r>
              <a:rPr lang="ja-JP" altLang="en-US" sz="1100" dirty="0">
                <a:solidFill>
                  <a:schemeClr val="bg1"/>
                </a:solidFill>
                <a:latin typeface="+mn-ea"/>
              </a:rPr>
              <a:t>：</a:t>
            </a:r>
            <a:r>
              <a:rPr lang="en-US" altLang="ja-JP" sz="1100" dirty="0">
                <a:solidFill>
                  <a:schemeClr val="bg1"/>
                </a:solidFill>
                <a:latin typeface="+mn-ea"/>
              </a:rPr>
              <a:t>086-422-2636</a:t>
            </a:r>
          </a:p>
        </p:txBody>
      </p:sp>
      <p:sp>
        <p:nvSpPr>
          <p:cNvPr id="6170" name="テキスト ボックス 27"/>
          <p:cNvSpPr txBox="1">
            <a:spLocks noChangeArrowheads="1"/>
          </p:cNvSpPr>
          <p:nvPr/>
        </p:nvSpPr>
        <p:spPr bwMode="auto">
          <a:xfrm>
            <a:off x="334045" y="8121352"/>
            <a:ext cx="6178670" cy="598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9481" tIns="44741" rIns="89481" bIns="44741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kumimoji="1" sz="36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kumimoji="1" sz="31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kumimoji="1" sz="27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kumimoji="1" sz="23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kumimoji="1" sz="23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defTabSz="1023938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3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defTabSz="1023938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3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defTabSz="1023938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3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defTabSz="1023938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3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100" dirty="0">
                <a:latin typeface="+mn-ea"/>
                <a:ea typeface="+mn-ea"/>
              </a:rPr>
              <a:t>●備考</a:t>
            </a:r>
            <a:endParaRPr lang="en-US" altLang="ja-JP" sz="1100" dirty="0">
              <a:latin typeface="+mn-ea"/>
              <a:ea typeface="+mn-ea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100" dirty="0">
                <a:latin typeface="+mn-ea"/>
                <a:ea typeface="+mn-ea"/>
              </a:rPr>
              <a:t>　 出展者多数の場合は抽選とさせていただきます。</a:t>
            </a:r>
            <a:endParaRPr lang="en-US" altLang="ja-JP" sz="1100" dirty="0">
              <a:latin typeface="+mn-ea"/>
              <a:ea typeface="+mn-ea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100" dirty="0">
                <a:latin typeface="+mn-ea"/>
                <a:ea typeface="+mn-ea"/>
              </a:rPr>
              <a:t>　 出展の詳細につきましては、追ってご案内させていただきます。</a:t>
            </a:r>
          </a:p>
        </p:txBody>
      </p:sp>
      <p:sp>
        <p:nvSpPr>
          <p:cNvPr id="2" name="正方形/長方形 1"/>
          <p:cNvSpPr/>
          <p:nvPr/>
        </p:nvSpPr>
        <p:spPr>
          <a:xfrm>
            <a:off x="682025" y="9644553"/>
            <a:ext cx="552445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ja-JP" altLang="en-US" sz="1200" dirty="0">
                <a:latin typeface="+mn-ea"/>
              </a:rPr>
              <a:t>ご検討の程、よろしくお願い申し上げます。</a:t>
            </a:r>
          </a:p>
        </p:txBody>
      </p:sp>
      <p:sp>
        <p:nvSpPr>
          <p:cNvPr id="35" name="正方形/長方形 34"/>
          <p:cNvSpPr/>
          <p:nvPr/>
        </p:nvSpPr>
        <p:spPr>
          <a:xfrm>
            <a:off x="3573016" y="-2353"/>
            <a:ext cx="328498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ja-JP" altLang="en-US" sz="1100" dirty="0">
                <a:latin typeface="+mn-ea"/>
              </a:rPr>
              <a:t>倉敷市・高梁川流域</a:t>
            </a:r>
            <a:r>
              <a:rPr lang="ja-JP" altLang="en" sz="1100" dirty="0">
                <a:latin typeface="+mn-ea"/>
              </a:rPr>
              <a:t>ＳＤＧｓ</a:t>
            </a:r>
            <a:r>
              <a:rPr lang="ja-JP" altLang="en-US" sz="1100" dirty="0">
                <a:latin typeface="+mn-ea"/>
              </a:rPr>
              <a:t>パートナー</a:t>
            </a:r>
            <a:r>
              <a:rPr lang="ja-JP" altLang="en-US" sz="1137" dirty="0">
                <a:latin typeface="+mn-ea"/>
              </a:rPr>
              <a:t>　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BBE0E05C-336C-6588-C299-829F4B65F08A}"/>
              </a:ext>
            </a:extLst>
          </p:cNvPr>
          <p:cNvSpPr txBox="1"/>
          <p:nvPr/>
        </p:nvSpPr>
        <p:spPr>
          <a:xfrm>
            <a:off x="0" y="1524440"/>
            <a:ext cx="558727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>
                <a:latin typeface="+mn-ea"/>
              </a:rPr>
              <a:t>　　→</a:t>
            </a:r>
            <a:r>
              <a:rPr lang="en-US" altLang="ja-JP" sz="1400" dirty="0" err="1">
                <a:latin typeface="+mn-ea"/>
              </a:rPr>
              <a:t>GoogleFoam</a:t>
            </a:r>
            <a:r>
              <a:rPr lang="ja-JP" altLang="en-US" sz="1400" dirty="0">
                <a:latin typeface="+mn-ea"/>
              </a:rPr>
              <a:t>　：　</a:t>
            </a:r>
            <a:r>
              <a:rPr lang="en-US" altLang="ja-JP" sz="1400" b="1" dirty="0">
                <a:solidFill>
                  <a:srgbClr val="FF0000"/>
                </a:solidFill>
                <a:latin typeface="+mn-ea"/>
                <a:hlinkClick r:id="rId3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https://forms.gle/MZYCY1Sr49qubxhq8</a:t>
            </a:r>
            <a:endParaRPr lang="en-US" altLang="ja-JP" sz="1400" b="1" dirty="0">
              <a:solidFill>
                <a:srgbClr val="FF0000"/>
              </a:solidFill>
              <a:latin typeface="+mn-ea"/>
            </a:endParaRPr>
          </a:p>
          <a:p>
            <a:r>
              <a:rPr lang="ja-JP" altLang="en-US" sz="1400" dirty="0">
                <a:latin typeface="+mn-ea"/>
              </a:rPr>
              <a:t>　　→　メール　</a:t>
            </a:r>
            <a:r>
              <a:rPr lang="ja-JP" altLang="en-US" sz="1600" dirty="0">
                <a:latin typeface="+mn-ea"/>
              </a:rPr>
              <a:t>： </a:t>
            </a:r>
            <a:r>
              <a:rPr lang="en-US" altLang="ja-JP" b="1" dirty="0">
                <a:solidFill>
                  <a:srgbClr val="FF0000"/>
                </a:solidFill>
                <a:latin typeface="+mn-ea"/>
              </a:rPr>
              <a:t>kura_sdgs_event@vis-a-vis.co.jp</a:t>
            </a:r>
            <a:r>
              <a:rPr lang="ja-JP" altLang="en-US" sz="1600" dirty="0">
                <a:solidFill>
                  <a:srgbClr val="FF0000"/>
                </a:solidFill>
                <a:latin typeface="+mn-ea"/>
              </a:rPr>
              <a:t>　</a:t>
            </a:r>
            <a:endParaRPr lang="en-US" altLang="ja-JP" sz="1600" dirty="0">
              <a:latin typeface="+mn-ea"/>
            </a:endParaRPr>
          </a:p>
          <a:p>
            <a:r>
              <a:rPr kumimoji="1" lang="ja-JP" altLang="en-US" sz="1400" dirty="0">
                <a:latin typeface="+mn-ea"/>
              </a:rPr>
              <a:t>　　→ファックス</a:t>
            </a:r>
            <a:r>
              <a:rPr kumimoji="1" lang="ja-JP" altLang="en-US" sz="1600" dirty="0">
                <a:latin typeface="+mn-ea"/>
              </a:rPr>
              <a:t>： </a:t>
            </a:r>
            <a:r>
              <a:rPr kumimoji="1" lang="ja-JP" altLang="en-US" b="1" dirty="0">
                <a:solidFill>
                  <a:srgbClr val="FF0000"/>
                </a:solidFill>
                <a:latin typeface="+mn-ea"/>
              </a:rPr>
              <a:t>０８６－４２２－２６３６</a:t>
            </a:r>
            <a:r>
              <a:rPr kumimoji="1" lang="ja-JP" altLang="en-US" sz="1200" dirty="0">
                <a:solidFill>
                  <a:srgbClr val="FF0000"/>
                </a:solidFill>
                <a:latin typeface="+mn-ea"/>
              </a:rPr>
              <a:t>　</a:t>
            </a:r>
            <a:r>
              <a:rPr kumimoji="1" lang="ja-JP" altLang="en-US" sz="1200" dirty="0">
                <a:latin typeface="+mn-ea"/>
              </a:rPr>
              <a:t>　　</a:t>
            </a:r>
            <a:r>
              <a:rPr lang="ja-JP" altLang="en-US" sz="1200" dirty="0">
                <a:latin typeface="+mn-ea"/>
              </a:rPr>
              <a:t>いずれか</a:t>
            </a:r>
            <a:r>
              <a:rPr kumimoji="1" lang="ja-JP" altLang="en-US" sz="1200" dirty="0">
                <a:latin typeface="+mn-ea"/>
              </a:rPr>
              <a:t>でご返送下さい。</a:t>
            </a:r>
            <a:endParaRPr kumimoji="1" lang="en-US" altLang="ja-JP" sz="1200" dirty="0">
              <a:latin typeface="+mn-ea"/>
            </a:endParaRPr>
          </a:p>
        </p:txBody>
      </p:sp>
      <p:graphicFrame>
        <p:nvGraphicFramePr>
          <p:cNvPr id="6" name="表 6">
            <a:extLst>
              <a:ext uri="{FF2B5EF4-FFF2-40B4-BE49-F238E27FC236}">
                <a16:creationId xmlns:a16="http://schemas.microsoft.com/office/drawing/2014/main" id="{98E0DC01-ED41-FF3A-7FC9-79361A3C262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4187263"/>
              </p:ext>
            </p:extLst>
          </p:nvPr>
        </p:nvGraphicFramePr>
        <p:xfrm>
          <a:off x="345285" y="4844234"/>
          <a:ext cx="6334922" cy="331713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41312">
                  <a:extLst>
                    <a:ext uri="{9D8B030D-6E8A-4147-A177-3AD203B41FA5}">
                      <a16:colId xmlns:a16="http://schemas.microsoft.com/office/drawing/2014/main" val="3933417839"/>
                    </a:ext>
                  </a:extLst>
                </a:gridCol>
                <a:gridCol w="4893610">
                  <a:extLst>
                    <a:ext uri="{9D8B030D-6E8A-4147-A177-3AD203B41FA5}">
                      <a16:colId xmlns:a16="http://schemas.microsoft.com/office/drawing/2014/main" val="2024584652"/>
                    </a:ext>
                  </a:extLst>
                </a:gridCol>
              </a:tblGrid>
              <a:tr h="26921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/>
                        <a:t>出展希望日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kumimoji="1" lang="ja-JP" altLang="en-US" sz="900" dirty="0"/>
                        <a:t>いずれかに○印をお願いします。</a:t>
                      </a:r>
                      <a:endParaRPr kumimoji="1" lang="en-US" altLang="ja-JP" sz="900" dirty="0"/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1" lang="ja-JP" altLang="en-US" sz="1200" b="0" dirty="0"/>
                        <a:t>・両日　　　　　　　・９／２０のみ　　　　　　・９／２１のみ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25143131"/>
                  </a:ext>
                </a:extLst>
              </a:tr>
              <a:tr h="33685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/>
                        <a:t>出展種別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kumimoji="1" lang="ja-JP" altLang="en-US" sz="900" u="none" dirty="0"/>
                        <a:t>いずれかに○印をお願いします。</a:t>
                      </a:r>
                      <a:r>
                        <a:rPr kumimoji="1" lang="en-US" altLang="ja-JP" sz="900" u="none" dirty="0"/>
                        <a:t>※</a:t>
                      </a:r>
                      <a:r>
                        <a:rPr kumimoji="1" lang="ja-JP" altLang="en-US" sz="900" u="none" dirty="0"/>
                        <a:t>複数回答可。</a:t>
                      </a:r>
                      <a:endParaRPr kumimoji="1" lang="en-US" altLang="ja-JP" sz="900" b="0" u="none" dirty="0"/>
                    </a:p>
                    <a:p>
                      <a:pPr algn="l">
                        <a:lnSpc>
                          <a:spcPct val="100000"/>
                        </a:lnSpc>
                      </a:pPr>
                      <a:r>
                        <a:rPr kumimoji="1" lang="ja-JP" altLang="en-US" sz="1200" b="1" dirty="0"/>
                        <a:t>　</a:t>
                      </a:r>
                      <a:r>
                        <a:rPr kumimoji="1" lang="ja-JP" altLang="en-US" sz="1200" b="0" dirty="0"/>
                        <a:t>　・販売　　　・ﾜｰｸｼｮｯﾌﾟ　　　・展示　　　　・その他（　　　　　　　　　　　　　）　</a:t>
                      </a:r>
                      <a:r>
                        <a:rPr kumimoji="1" lang="ja-JP" altLang="en-US" sz="1200" b="1" dirty="0"/>
                        <a:t>　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82925376"/>
                  </a:ext>
                </a:extLst>
              </a:tr>
              <a:tr h="83912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/>
                        <a:t>出展内容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750" dirty="0"/>
                        <a:t>取扱商品・ワークショップ（有料の場合は金額）・展示内容等を</a:t>
                      </a:r>
                      <a:r>
                        <a:rPr kumimoji="1" lang="en-US" altLang="ja-JP" sz="750" dirty="0"/>
                        <a:t>SDG</a:t>
                      </a:r>
                      <a:r>
                        <a:rPr kumimoji="1" lang="ja-JP" altLang="en-US" sz="750" dirty="0"/>
                        <a:t>ｓの各ゴールとの関連性を含めご記入ください。</a:t>
                      </a:r>
                      <a:endParaRPr kumimoji="1" lang="en-US" altLang="ja-JP" sz="750" dirty="0"/>
                    </a:p>
                    <a:p>
                      <a:pPr algn="l"/>
                      <a:endParaRPr kumimoji="1" lang="ja-JP" altLang="en-US" sz="105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62525424"/>
                  </a:ext>
                </a:extLst>
              </a:tr>
              <a:tr h="35635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/>
                        <a:t>出展区分</a:t>
                      </a:r>
                      <a:r>
                        <a:rPr kumimoji="1" lang="en-US" altLang="ja-JP" sz="900" dirty="0"/>
                        <a:t>※</a:t>
                      </a:r>
                      <a:r>
                        <a:rPr kumimoji="1" lang="ja-JP" altLang="en-US" sz="900" dirty="0"/>
                        <a:t>別紙参照</a:t>
                      </a:r>
                      <a:endParaRPr kumimoji="1" lang="ja-JP" alt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kumimoji="1" lang="ja-JP" altLang="en-US" sz="900" u="none" dirty="0"/>
                        <a:t>いずれかに○印をお願いします。</a:t>
                      </a:r>
                      <a:endParaRPr kumimoji="1" lang="en-US" altLang="ja-JP" sz="900" u="none" dirty="0"/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1" lang="ja-JP" altLang="en-US" sz="1200" u="none" dirty="0"/>
                        <a:t>・モノづくりと仕事　　・生活と学び　　・海と川と森　　・事務局に一任する</a:t>
                      </a:r>
                      <a:endParaRPr kumimoji="1" lang="en-US" altLang="ja-JP" sz="1200" u="none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05319577"/>
                  </a:ext>
                </a:extLst>
              </a:tr>
              <a:tr h="45747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/>
                        <a:t>高校生ボランティア</a:t>
                      </a:r>
                      <a:endParaRPr kumimoji="1" lang="en-US" altLang="ja-JP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kumimoji="1" lang="ja-JP" altLang="en-US" sz="900" u="none" dirty="0"/>
                        <a:t>いずれかに○印をお願いします。　</a:t>
                      </a:r>
                      <a:r>
                        <a:rPr kumimoji="1" lang="en-US" altLang="ja-JP" sz="900" u="none" dirty="0"/>
                        <a:t>※</a:t>
                      </a:r>
                      <a:r>
                        <a:rPr kumimoji="1" lang="ja-JP" altLang="en-US" sz="900" u="none" dirty="0"/>
                        <a:t>ご希望に沿えない場合もございます。</a:t>
                      </a:r>
                      <a:endParaRPr kumimoji="1" lang="en-US" altLang="ja-JP" sz="900" u="none" dirty="0"/>
                    </a:p>
                    <a:p>
                      <a:pPr algn="l">
                        <a:lnSpc>
                          <a:spcPct val="100000"/>
                        </a:lnSpc>
                      </a:pPr>
                      <a:r>
                        <a:rPr kumimoji="1" lang="ja-JP" altLang="en-US" sz="900" u="none" dirty="0"/>
                        <a:t>　　　　　</a:t>
                      </a:r>
                      <a:r>
                        <a:rPr kumimoji="1" lang="ja-JP" altLang="en-US" sz="1000" u="none" dirty="0"/>
                        <a:t>・必要　（　・両日　</a:t>
                      </a:r>
                      <a:r>
                        <a:rPr kumimoji="1" lang="ja-JP" altLang="en-US" sz="1000" u="none"/>
                        <a:t>・</a:t>
                      </a:r>
                      <a:r>
                        <a:rPr kumimoji="1" lang="en-US" altLang="ja-JP" sz="1000" u="none"/>
                        <a:t>9/20</a:t>
                      </a:r>
                      <a:r>
                        <a:rPr kumimoji="1" lang="ja-JP" altLang="en-US" sz="1000" u="none"/>
                        <a:t>のみ</a:t>
                      </a:r>
                      <a:r>
                        <a:rPr kumimoji="1" lang="ja-JP" altLang="en-US" sz="1000" u="none" dirty="0"/>
                        <a:t>　</a:t>
                      </a:r>
                      <a:r>
                        <a:rPr kumimoji="1" lang="ja-JP" altLang="en-US" sz="1000" u="none"/>
                        <a:t>・</a:t>
                      </a:r>
                      <a:r>
                        <a:rPr kumimoji="1" lang="en-US" altLang="ja-JP" sz="1000" u="none"/>
                        <a:t>9/21</a:t>
                      </a:r>
                      <a:r>
                        <a:rPr kumimoji="1" lang="ja-JP" altLang="en-US" sz="1000" u="none"/>
                        <a:t>のみ</a:t>
                      </a:r>
                      <a:r>
                        <a:rPr kumimoji="1" lang="ja-JP" altLang="en-US" sz="1000" u="none" dirty="0"/>
                        <a:t>　）　　　　　　　・不要</a:t>
                      </a:r>
                      <a:endParaRPr kumimoji="1" lang="en-US" altLang="ja-JP" sz="900" u="non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97671631"/>
                  </a:ext>
                </a:extLst>
              </a:tr>
              <a:tr h="69465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/>
                        <a:t>ボランティア業務内容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905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750" dirty="0"/>
                        <a:t>高校生ボランティアが必要とご回答された方のみご記入ください。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32512854"/>
                  </a:ext>
                </a:extLst>
              </a:tr>
            </a:tbl>
          </a:graphicData>
        </a:graphic>
      </p:graphicFrame>
      <p:pic>
        <p:nvPicPr>
          <p:cNvPr id="1026" name="Picture 2">
            <a:extLst>
              <a:ext uri="{FF2B5EF4-FFF2-40B4-BE49-F238E27FC236}">
                <a16:creationId xmlns:a16="http://schemas.microsoft.com/office/drawing/2014/main" id="{4EBF6560-0C60-6599-8CD7-15614F397D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847" y="1371771"/>
            <a:ext cx="998261" cy="9982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C39129AD-D8C1-CADD-6AFE-2439FF50958C}"/>
              </a:ext>
            </a:extLst>
          </p:cNvPr>
          <p:cNvSpPr txBox="1"/>
          <p:nvPr/>
        </p:nvSpPr>
        <p:spPr>
          <a:xfrm>
            <a:off x="5166655" y="1125996"/>
            <a:ext cx="1826643" cy="282524"/>
          </a:xfrm>
          <a:prstGeom prst="rect">
            <a:avLst/>
          </a:prstGeom>
          <a:noFill/>
        </p:spPr>
        <p:txBody>
          <a:bodyPr wrap="square" lIns="89481" tIns="44741" rIns="89481" bIns="44741">
            <a:spAutoFit/>
          </a:bodyPr>
          <a:lstStyle/>
          <a:p>
            <a:pPr algn="ctr" defTabSz="1002432">
              <a:lnSpc>
                <a:spcPct val="120000"/>
              </a:lnSpc>
              <a:defRPr/>
            </a:pPr>
            <a:r>
              <a:rPr lang="en-US" altLang="ja-JP" sz="1200" dirty="0" err="1">
                <a:latin typeface="+mn-ea"/>
              </a:rPr>
              <a:t>GoogleFoam</a:t>
            </a:r>
            <a:endParaRPr lang="en-US" altLang="ja-JP" sz="1200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3341190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:vt="http://schemas.openxmlformats.org/officeDocument/2006/docPropsVTypes" xmlns="http://schemas.openxmlformats.org/officeDocument/2006/extended-properties">
  <TotalTime>2732</TotalTime>
  <Words>508</Words>
  <PresentationFormat>A4 210 x 297 mm</PresentationFormat>
  <Paragraphs>47</Paragraphs>
  <Slides>1</Slides>
  <Notes>1</Notes>
  <HiddenSlides>0</HiddenSlides>
  <MMClips>0</MMClips>
  <ScaleCrop>false</ScaleCrop>
  <HeadingPairs>
    <vt:vector baseType="variant" size="6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baseType="lpstr" size="5">
      <vt:lpstr>ＭＳ Ｐゴシック</vt:lpstr>
      <vt:lpstr>Arial</vt:lpstr>
      <vt:lpstr>Calibri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mitype="http://purl.org/dc/dcmitype/" xmlns:dcterms="http://purl.org/dc/terms/" xmlns:xsi="http://www.w3.org/2001/XMLSchema-instance">
  <cp:lastPrinted>2024-05-24T03:37:23Z</cp:lastPrinted>
  <dcterms:created xsi:type="dcterms:W3CDTF">2016-05-19T04:44:01Z</dcterms:created>
  <dcterms:modified xsi:type="dcterms:W3CDTF">2025-06-04T04:17:13Z</dcterms:modified>
</cp:coreProperties>
</file>