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9939338" cy="14368463"/>
  <p:defaultTextStyle>
    <a:defPPr>
      <a:defRPr lang="ja-JP"/>
    </a:defPPr>
    <a:lvl1pPr marL="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57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23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00150" y="2095078"/>
            <a:ext cx="7200900" cy="445685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798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606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796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1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523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34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00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24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38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779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43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0A1C2-2E0D-45EE-B15B-AF181058192C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E0A91-5199-469F-AECC-CF842E2393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4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803" y="233138"/>
            <a:ext cx="1060704" cy="2097024"/>
          </a:xfrm>
          <a:prstGeom prst="rect">
            <a:avLst/>
          </a:prstGeom>
        </p:spPr>
      </p:pic>
      <p:sp>
        <p:nvSpPr>
          <p:cNvPr id="11" name="正方形/長方形 10"/>
          <p:cNvSpPr/>
          <p:nvPr/>
        </p:nvSpPr>
        <p:spPr>
          <a:xfrm>
            <a:off x="143044" y="133350"/>
            <a:ext cx="9315112" cy="125349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7675" y="10676555"/>
            <a:ext cx="2274927" cy="1681104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960" y="10574757"/>
            <a:ext cx="2422707" cy="1760223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463888" y="5663131"/>
            <a:ext cx="8661345" cy="6655869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276868" y="11448640"/>
            <a:ext cx="269176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「かんたん」</a:t>
            </a:r>
            <a:endParaRPr lang="ja-JP" alt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1161" y="5751885"/>
            <a:ext cx="81742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■　申請支援内容</a:t>
            </a:r>
            <a:endParaRPr kumimoji="1" lang="en-US" altLang="ja-JP" sz="2800" u="sng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 </a:t>
            </a:r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①　申請書の記入支援</a:t>
            </a:r>
            <a:endParaRPr lang="en-US" altLang="ja-JP" sz="28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1"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②　写真撮影</a:t>
            </a:r>
            <a:endParaRPr kumimoji="1" lang="en-US" altLang="ja-JP" sz="28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 </a:t>
            </a:r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③　写真の印刷</a:t>
            </a:r>
            <a:endParaRPr lang="en-US" altLang="ja-JP" sz="28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kumimoji="1"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④　申請書の預かり（</a:t>
            </a:r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倉敷</a:t>
            </a:r>
            <a:r>
              <a:rPr kumimoji="1"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市役所に送付）</a:t>
            </a:r>
            <a:endParaRPr kumimoji="1" lang="ja-JP" altLang="en-US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18946" y="7920468"/>
            <a:ext cx="845365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■　取扱実施局</a:t>
            </a:r>
            <a:endParaRPr kumimoji="1" lang="en-US" altLang="ja-JP" sz="2800" u="sng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倉敷</a:t>
            </a:r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酒津・児島田の口・児島塩生・玉島天満</a:t>
            </a:r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・玉島富田</a:t>
            </a:r>
            <a:endParaRPr lang="en-US" altLang="ja-JP" sz="28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沙</a:t>
            </a:r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美・穂井田・倉敷北畝・倉敷鶴の</a:t>
            </a:r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浦・川辺郵便局</a:t>
            </a:r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endParaRPr lang="en-US" altLang="ja-JP" sz="280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</a:t>
            </a:r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平日</a:t>
            </a:r>
            <a:r>
              <a:rPr lang="en-US" altLang="ja-JP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9</a:t>
            </a:r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</a:t>
            </a:r>
            <a:r>
              <a:rPr lang="en-US" altLang="ja-JP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00</a:t>
            </a:r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</a:t>
            </a:r>
            <a:r>
              <a:rPr lang="en-US" altLang="ja-JP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17</a:t>
            </a:r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</a:t>
            </a:r>
            <a:r>
              <a:rPr lang="en-US" altLang="ja-JP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00</a:t>
            </a:r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）</a:t>
            </a:r>
            <a:endParaRPr lang="en-US" altLang="ja-JP" sz="28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en-US" altLang="ja-JP" sz="2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※</a:t>
            </a:r>
            <a:r>
              <a:rPr lang="ja-JP" altLang="en-US" sz="2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玉島天満郵便局は</a:t>
            </a:r>
            <a:r>
              <a:rPr lang="en-US" altLang="ja-JP" sz="2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12</a:t>
            </a:r>
            <a:r>
              <a:rPr lang="ja-JP" altLang="en-US" sz="2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</a:t>
            </a:r>
            <a:r>
              <a:rPr lang="en-US" altLang="ja-JP" sz="2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30</a:t>
            </a:r>
            <a:r>
              <a:rPr lang="ja-JP" altLang="en-US" sz="2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</a:t>
            </a:r>
            <a:r>
              <a:rPr lang="en-US" altLang="ja-JP" sz="2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13</a:t>
            </a:r>
            <a:r>
              <a:rPr lang="ja-JP" altLang="en-US" sz="2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</a:t>
            </a:r>
            <a:r>
              <a:rPr lang="en-US" altLang="ja-JP" sz="2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30</a:t>
            </a:r>
            <a:r>
              <a:rPr lang="ja-JP" altLang="en-US" sz="2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は受付できません。</a:t>
            </a:r>
            <a:endParaRPr lang="en-US" altLang="ja-JP" sz="2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148627" y="10012700"/>
            <a:ext cx="71593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「申請書をお持ちでなくてもＯＫ」</a:t>
            </a:r>
            <a:endParaRPr lang="ja-JP" alt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549104" y="10730670"/>
            <a:ext cx="41472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「写真も撮れます」</a:t>
            </a:r>
            <a:endParaRPr lang="ja-JP" alt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4" name="フローチャート: 代替処理 23"/>
          <p:cNvSpPr/>
          <p:nvPr/>
        </p:nvSpPr>
        <p:spPr>
          <a:xfrm>
            <a:off x="5471642" y="5781288"/>
            <a:ext cx="3417927" cy="1717274"/>
          </a:xfrm>
          <a:prstGeom prst="flowChartAlternateProcess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お気軽に</a:t>
            </a:r>
            <a:endParaRPr kumimoji="1" lang="en-US" altLang="ja-JP" sz="320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お声かけください</a:t>
            </a:r>
            <a:endParaRPr kumimoji="1" lang="ja-JP" altLang="en-US" sz="3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113977" y="834884"/>
            <a:ext cx="250260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000" b="1" dirty="0">
                <a:ln w="25400">
                  <a:solidFill>
                    <a:srgbClr val="92D050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倉敷</a:t>
            </a:r>
            <a:r>
              <a:rPr lang="ja-JP" altLang="en-US" sz="6000" b="1" dirty="0" smtClean="0">
                <a:ln w="25400">
                  <a:solidFill>
                    <a:srgbClr val="92D050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市</a:t>
            </a:r>
            <a:endParaRPr lang="ja-JP" altLang="en-US" sz="6000" b="1" cap="none" spc="0" dirty="0">
              <a:ln w="25400">
                <a:solidFill>
                  <a:srgbClr val="92D050"/>
                </a:solidFill>
                <a:prstDash val="solid"/>
              </a:ln>
              <a:solidFill>
                <a:srgbClr val="00B05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692975" y="911802"/>
            <a:ext cx="9573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6000" b="1" cap="none" spc="0" dirty="0" smtClean="0">
                <a:ln w="22225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×</a:t>
            </a:r>
            <a:endParaRPr lang="ja-JP" altLang="en-US" sz="6000" b="1" cap="none" spc="0" dirty="0">
              <a:ln w="22225">
                <a:solidFill>
                  <a:schemeClr val="bg1">
                    <a:lumMod val="65000"/>
                  </a:schemeClr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537546" y="840634"/>
            <a:ext cx="327525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000" b="1" cap="none" spc="0" dirty="0" smtClean="0">
                <a:ln w="25400">
                  <a:solidFill>
                    <a:schemeClr val="bg1">
                      <a:lumMod val="8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日本郵便</a:t>
            </a:r>
            <a:endParaRPr lang="ja-JP" altLang="en-US" sz="6000" b="1" cap="none" spc="0" dirty="0">
              <a:ln w="25400">
                <a:solidFill>
                  <a:schemeClr val="bg1">
                    <a:lumMod val="8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60573" y="2477532"/>
            <a:ext cx="866134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8800" b="1" cap="none" spc="0" dirty="0" smtClean="0">
                <a:ln w="25400">
                  <a:solidFill>
                    <a:srgbClr val="FF0000"/>
                  </a:solidFill>
                  <a:prstDash val="solid"/>
                </a:ln>
                <a:solidFill>
                  <a:srgbClr val="EF579C">
                    <a:alpha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マイナンバーカード</a:t>
            </a:r>
            <a:endParaRPr lang="ja-JP" altLang="en-US" sz="8800" b="1" cap="none" spc="0" dirty="0">
              <a:ln w="25400">
                <a:solidFill>
                  <a:srgbClr val="FF0000"/>
                </a:solidFill>
                <a:prstDash val="solid"/>
              </a:ln>
              <a:solidFill>
                <a:srgbClr val="EF579C">
                  <a:alpha val="50000"/>
                </a:srgb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732280" y="3898090"/>
            <a:ext cx="811792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8800" b="1" cap="none" spc="0" dirty="0" smtClean="0">
                <a:ln w="25400">
                  <a:solidFill>
                    <a:srgbClr val="FF0000"/>
                  </a:solidFill>
                  <a:prstDash val="solid"/>
                </a:ln>
                <a:solidFill>
                  <a:srgbClr val="EF579C">
                    <a:alpha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申請支援実施中</a:t>
            </a:r>
            <a:endParaRPr lang="ja-JP" altLang="en-US" sz="8800" b="1" cap="none" spc="0" dirty="0">
              <a:ln w="25400">
                <a:solidFill>
                  <a:srgbClr val="FF0000"/>
                </a:solidFill>
                <a:prstDash val="solid"/>
              </a:ln>
              <a:solidFill>
                <a:srgbClr val="EF579C">
                  <a:alpha val="50000"/>
                </a:srgb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1329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A3169CF-6FD0-44D2-B25B-7E180004EE92}" vid="{B4903EC0-C8AD-4D69-8F2C-5833AFC7780E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Default Theme</Template>
  <TotalTime>459</TotalTime>
  <Words>135</Words>
  <PresentationFormat>A3 297x420 mm</PresentationFormat>
  <Paragraphs>20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10">
      <vt:lpstr>HGPｺﾞｼｯｸE</vt:lpstr>
      <vt:lpstr>HGP創英角ｺﾞｼｯｸUB</vt:lpstr>
      <vt:lpstr>HGP創英角ﾎﾟｯﾌﾟ体</vt:lpstr>
      <vt:lpstr>ＭＳ Ｐゴシック</vt:lpstr>
      <vt:lpstr>ＭＳ ゴシック</vt:lpstr>
      <vt:lpstr>Arial</vt:lpstr>
      <vt:lpstr>Calibri</vt:lpstr>
      <vt:lpstr>Cambria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2025-02-20T06:53:16Z</cp:lastPrinted>
  <dcterms:created xsi:type="dcterms:W3CDTF">2022-08-26T06:11:33Z</dcterms:created>
  <dcterms:modified xsi:type="dcterms:W3CDTF">2025-04-23T05:23:00Z</dcterms:modified>
</cp:coreProperties>
</file>