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58"/>
  </p:notesMasterIdLst>
  <p:handoutMasterIdLst>
    <p:handoutMasterId r:id="rId59"/>
  </p:handoutMasterIdLst>
  <p:sldIdLst>
    <p:sldId id="256" r:id="rId5"/>
    <p:sldId id="435" r:id="rId6"/>
    <p:sldId id="447" r:id="rId7"/>
    <p:sldId id="456" r:id="rId8"/>
    <p:sldId id="448" r:id="rId9"/>
    <p:sldId id="460" r:id="rId10"/>
    <p:sldId id="450" r:id="rId11"/>
    <p:sldId id="451" r:id="rId12"/>
    <p:sldId id="449" r:id="rId13"/>
    <p:sldId id="465" r:id="rId14"/>
    <p:sldId id="331" r:id="rId15"/>
    <p:sldId id="375" r:id="rId16"/>
    <p:sldId id="407" r:id="rId17"/>
    <p:sldId id="353" r:id="rId18"/>
    <p:sldId id="466" r:id="rId19"/>
    <p:sldId id="403" r:id="rId20"/>
    <p:sldId id="429" r:id="rId21"/>
    <p:sldId id="405" r:id="rId22"/>
    <p:sldId id="461" r:id="rId23"/>
    <p:sldId id="462" r:id="rId24"/>
    <p:sldId id="408" r:id="rId25"/>
    <p:sldId id="368" r:id="rId26"/>
    <p:sldId id="409" r:id="rId27"/>
    <p:sldId id="410" r:id="rId28"/>
    <p:sldId id="411" r:id="rId29"/>
    <p:sldId id="412" r:id="rId30"/>
    <p:sldId id="413" r:id="rId31"/>
    <p:sldId id="452" r:id="rId32"/>
    <p:sldId id="414" r:id="rId33"/>
    <p:sldId id="437" r:id="rId34"/>
    <p:sldId id="438" r:id="rId35"/>
    <p:sldId id="467" r:id="rId36"/>
    <p:sldId id="468" r:id="rId37"/>
    <p:sldId id="469" r:id="rId38"/>
    <p:sldId id="463" r:id="rId39"/>
    <p:sldId id="464" r:id="rId40"/>
    <p:sldId id="416" r:id="rId41"/>
    <p:sldId id="415" r:id="rId42"/>
    <p:sldId id="419" r:id="rId43"/>
    <p:sldId id="417" r:id="rId44"/>
    <p:sldId id="418" r:id="rId45"/>
    <p:sldId id="420" r:id="rId46"/>
    <p:sldId id="421" r:id="rId47"/>
    <p:sldId id="422" r:id="rId48"/>
    <p:sldId id="423" r:id="rId49"/>
    <p:sldId id="426" r:id="rId50"/>
    <p:sldId id="427" r:id="rId51"/>
    <p:sldId id="383" r:id="rId52"/>
    <p:sldId id="444" r:id="rId53"/>
    <p:sldId id="453" r:id="rId54"/>
    <p:sldId id="454" r:id="rId55"/>
    <p:sldId id="455" r:id="rId56"/>
    <p:sldId id="458" r:id="rId57"/>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B1F630BE-2F49-42A7-B756-04E8D3481642}">
          <p14:sldIdLst>
            <p14:sldId id="256"/>
            <p14:sldId id="435"/>
            <p14:sldId id="447"/>
            <p14:sldId id="456"/>
            <p14:sldId id="448"/>
            <p14:sldId id="460"/>
            <p14:sldId id="450"/>
            <p14:sldId id="451"/>
            <p14:sldId id="449"/>
            <p14:sldId id="465"/>
            <p14:sldId id="331"/>
            <p14:sldId id="375"/>
            <p14:sldId id="407"/>
            <p14:sldId id="353"/>
            <p14:sldId id="466"/>
            <p14:sldId id="403"/>
            <p14:sldId id="429"/>
            <p14:sldId id="405"/>
            <p14:sldId id="461"/>
            <p14:sldId id="462"/>
            <p14:sldId id="408"/>
            <p14:sldId id="368"/>
            <p14:sldId id="409"/>
            <p14:sldId id="410"/>
            <p14:sldId id="411"/>
            <p14:sldId id="412"/>
            <p14:sldId id="413"/>
            <p14:sldId id="452"/>
            <p14:sldId id="414"/>
            <p14:sldId id="437"/>
            <p14:sldId id="438"/>
            <p14:sldId id="467"/>
            <p14:sldId id="468"/>
            <p14:sldId id="469"/>
            <p14:sldId id="463"/>
            <p14:sldId id="464"/>
            <p14:sldId id="416"/>
            <p14:sldId id="415"/>
            <p14:sldId id="419"/>
            <p14:sldId id="417"/>
            <p14:sldId id="418"/>
            <p14:sldId id="420"/>
            <p14:sldId id="421"/>
            <p14:sldId id="422"/>
            <p14:sldId id="423"/>
            <p14:sldId id="426"/>
            <p14:sldId id="427"/>
            <p14:sldId id="383"/>
            <p14:sldId id="444"/>
            <p14:sldId id="453"/>
            <p14:sldId id="454"/>
            <p14:sldId id="455"/>
            <p14:sldId id="458"/>
          </p14:sldIdLst>
        </p14:section>
        <p14:section name="参考資料" id="{79FE101D-3F70-402F-B40D-21D76DB1CDD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184"/>
    <a:srgbClr val="FFFF66"/>
    <a:srgbClr val="1E378C"/>
    <a:srgbClr val="B5B9DB"/>
    <a:srgbClr val="C3C7E2"/>
    <a:srgbClr val="33CCCC"/>
    <a:srgbClr val="00FFCC"/>
    <a:srgbClr val="CC66FF"/>
    <a:srgbClr val="3333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8" autoAdjust="0"/>
    <p:restoredTop sz="82084" autoAdjust="0"/>
  </p:normalViewPr>
  <p:slideViewPr>
    <p:cSldViewPr>
      <p:cViewPr varScale="1">
        <p:scale>
          <a:sx n="114" d="100"/>
          <a:sy n="114" d="100"/>
        </p:scale>
        <p:origin x="1506" y="84"/>
      </p:cViewPr>
      <p:guideLst>
        <p:guide orient="horz" pos="2160"/>
        <p:guide pos="2880"/>
      </p:guideLst>
    </p:cSldViewPr>
  </p:slideViewPr>
  <p:notesTextViewPr>
    <p:cViewPr>
      <p:scale>
        <a:sx n="150" d="100"/>
        <a:sy n="150" d="100"/>
      </p:scale>
      <p:origin x="0" y="0"/>
    </p:cViewPr>
  </p:notesTextViewPr>
  <p:notesViewPr>
    <p:cSldViewPr>
      <p:cViewPr varScale="1">
        <p:scale>
          <a:sx n="61" d="100"/>
          <a:sy n="61" d="100"/>
        </p:scale>
        <p:origin x="337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67C8EF4-B6B0-4D8F-5C42-50B4A64B9BC8}"/>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473610A-4FC7-EF50-CFB4-7A5697A6E14F}"/>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91FE12D1-B4A9-4A87-9153-862744CB1779}" type="datetimeFigureOut">
              <a:rPr kumimoji="1" lang="ja-JP" altLang="en-US" smtClean="0"/>
              <a:t>2025/7/15</a:t>
            </a:fld>
            <a:endParaRPr kumimoji="1" lang="ja-JP" altLang="en-US"/>
          </a:p>
        </p:txBody>
      </p:sp>
      <p:sp>
        <p:nvSpPr>
          <p:cNvPr id="4" name="フッター プレースホルダー 3">
            <a:extLst>
              <a:ext uri="{FF2B5EF4-FFF2-40B4-BE49-F238E27FC236}">
                <a16:creationId xmlns:a16="http://schemas.microsoft.com/office/drawing/2014/main" id="{E735D3CF-DD38-A700-FB06-5ECA46E5DF0E}"/>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98B7CA1-2BA3-4C32-8DCD-512188625267}"/>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549A30B2-D7D2-410C-AECD-F53EB7C285FE}" type="slidenum">
              <a:rPr kumimoji="1" lang="ja-JP" altLang="en-US" smtClean="0"/>
              <a:t>‹#›</a:t>
            </a:fld>
            <a:endParaRPr kumimoji="1" lang="ja-JP" altLang="en-US"/>
          </a:p>
        </p:txBody>
      </p:sp>
    </p:spTree>
    <p:extLst>
      <p:ext uri="{BB962C8B-B14F-4D97-AF65-F5344CB8AC3E}">
        <p14:creationId xmlns:p14="http://schemas.microsoft.com/office/powerpoint/2010/main" val="263270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1"/>
            <a:ext cx="2950530" cy="497523"/>
          </a:xfrm>
          <a:prstGeom prst="rect">
            <a:avLst/>
          </a:prstGeom>
        </p:spPr>
        <p:txBody>
          <a:bodyPr vert="horz" lIns="91519" tIns="45761" rIns="91519" bIns="45761" rtlCol="0"/>
          <a:lstStyle>
            <a:lvl1pPr algn="l">
              <a:defRPr sz="1200"/>
            </a:lvl1pPr>
          </a:lstStyle>
          <a:p>
            <a:endParaRPr kumimoji="1" lang="ja-JP" altLang="en-US"/>
          </a:p>
        </p:txBody>
      </p:sp>
      <p:sp>
        <p:nvSpPr>
          <p:cNvPr id="3" name="日付プレースホルダ 2"/>
          <p:cNvSpPr>
            <a:spLocks noGrp="1"/>
          </p:cNvSpPr>
          <p:nvPr>
            <p:ph type="dt" idx="1"/>
          </p:nvPr>
        </p:nvSpPr>
        <p:spPr>
          <a:xfrm>
            <a:off x="3855084" y="1"/>
            <a:ext cx="2950530" cy="497523"/>
          </a:xfrm>
          <a:prstGeom prst="rect">
            <a:avLst/>
          </a:prstGeom>
        </p:spPr>
        <p:txBody>
          <a:bodyPr vert="horz" lIns="91519" tIns="45761" rIns="91519" bIns="45761" rtlCol="0"/>
          <a:lstStyle>
            <a:lvl1pPr algn="r">
              <a:defRPr sz="1200"/>
            </a:lvl1pPr>
          </a:lstStyle>
          <a:p>
            <a:fld id="{0F8C0900-E2D6-46D5-9E23-A485B3E7572E}" type="datetimeFigureOut">
              <a:rPr kumimoji="1" lang="ja-JP" altLang="en-US" smtClean="0"/>
              <a:pPr/>
              <a:t>2025/7/15</a:t>
            </a:fld>
            <a:endParaRPr kumimoji="1" lang="ja-JP" altLang="en-US"/>
          </a:p>
        </p:txBody>
      </p:sp>
      <p:sp>
        <p:nvSpPr>
          <p:cNvPr id="4" name="スライド イメージ プレースホルダ 3"/>
          <p:cNvSpPr>
            <a:spLocks noGrp="1" noRot="1" noChangeAspect="1"/>
          </p:cNvSpPr>
          <p:nvPr>
            <p:ph type="sldImg" idx="2"/>
          </p:nvPr>
        </p:nvSpPr>
        <p:spPr>
          <a:xfrm>
            <a:off x="255588" y="742950"/>
            <a:ext cx="6226175" cy="4668838"/>
          </a:xfrm>
          <a:prstGeom prst="rect">
            <a:avLst/>
          </a:prstGeom>
          <a:noFill/>
          <a:ln w="12700">
            <a:solidFill>
              <a:prstClr val="black"/>
            </a:solidFill>
          </a:ln>
        </p:spPr>
        <p:txBody>
          <a:bodyPr vert="horz" lIns="91519" tIns="45761" rIns="91519" bIns="45761" rtlCol="0" anchor="ctr"/>
          <a:lstStyle/>
          <a:p>
            <a:endParaRPr lang="ja-JP" altLang="en-US"/>
          </a:p>
        </p:txBody>
      </p:sp>
      <p:sp>
        <p:nvSpPr>
          <p:cNvPr id="5" name="ノート プレースホルダ 4"/>
          <p:cNvSpPr>
            <a:spLocks noGrp="1"/>
          </p:cNvSpPr>
          <p:nvPr>
            <p:ph type="body" sz="quarter" idx="3"/>
          </p:nvPr>
        </p:nvSpPr>
        <p:spPr>
          <a:xfrm>
            <a:off x="296564" y="5658144"/>
            <a:ext cx="6145027" cy="3535707"/>
          </a:xfrm>
          <a:prstGeom prst="rect">
            <a:avLst/>
          </a:prstGeom>
        </p:spPr>
        <p:txBody>
          <a:bodyPr vert="horz" lIns="91519" tIns="45761" rIns="91519" bIns="45761"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 5"/>
          <p:cNvSpPr>
            <a:spLocks noGrp="1"/>
          </p:cNvSpPr>
          <p:nvPr>
            <p:ph type="ftr" sz="quarter" idx="4"/>
          </p:nvPr>
        </p:nvSpPr>
        <p:spPr>
          <a:xfrm>
            <a:off x="2" y="9440230"/>
            <a:ext cx="2950530" cy="497522"/>
          </a:xfrm>
          <a:prstGeom prst="rect">
            <a:avLst/>
          </a:prstGeom>
        </p:spPr>
        <p:txBody>
          <a:bodyPr vert="horz" lIns="91519" tIns="45761" rIns="91519" bIns="45761"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084" y="9440230"/>
            <a:ext cx="2950530" cy="497522"/>
          </a:xfrm>
          <a:prstGeom prst="rect">
            <a:avLst/>
          </a:prstGeom>
        </p:spPr>
        <p:txBody>
          <a:bodyPr vert="horz" lIns="91519" tIns="45761" rIns="91519" bIns="45761" rtlCol="0" anchor="b"/>
          <a:lstStyle>
            <a:lvl1pPr algn="r">
              <a:defRPr sz="1200"/>
            </a:lvl1pPr>
          </a:lstStyle>
          <a:p>
            <a:fld id="{8246D247-5FD5-4323-9C31-5E221A7FB7FB}" type="slidenum">
              <a:rPr kumimoji="1" lang="ja-JP" altLang="en-US" smtClean="0"/>
              <a:pPr/>
              <a:t>‹#›</a:t>
            </a:fld>
            <a:endParaRPr kumimoji="1" lang="ja-JP" altLang="en-US"/>
          </a:p>
        </p:txBody>
      </p:sp>
    </p:spTree>
    <p:extLst>
      <p:ext uri="{BB962C8B-B14F-4D97-AF65-F5344CB8AC3E}">
        <p14:creationId xmlns:p14="http://schemas.microsoft.com/office/powerpoint/2010/main" val="13099838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400" kern="1200">
        <a:solidFill>
          <a:schemeClr val="tx1"/>
        </a:solidFill>
        <a:latin typeface="+mn-lt"/>
        <a:ea typeface="+mn-ea"/>
        <a:cs typeface="+mn-cs"/>
      </a:defRPr>
    </a:lvl1pPr>
    <a:lvl2pPr marL="457200" algn="l" defTabSz="914400" rtl="0" eaLnBrk="1" latinLnBrk="0" hangingPunct="1">
      <a:defRPr kumimoji="1" sz="1400" kern="1200">
        <a:solidFill>
          <a:schemeClr val="tx1"/>
        </a:solidFill>
        <a:latin typeface="+mn-lt"/>
        <a:ea typeface="+mn-ea"/>
        <a:cs typeface="+mn-cs"/>
      </a:defRPr>
    </a:lvl2pPr>
    <a:lvl3pPr marL="914400" algn="l" defTabSz="914400" rtl="0" eaLnBrk="1" latinLnBrk="0" hangingPunct="1">
      <a:defRPr kumimoji="1" sz="1400" kern="1200">
        <a:solidFill>
          <a:schemeClr val="tx1"/>
        </a:solidFill>
        <a:latin typeface="+mn-lt"/>
        <a:ea typeface="+mn-ea"/>
        <a:cs typeface="+mn-cs"/>
      </a:defRPr>
    </a:lvl3pPr>
    <a:lvl4pPr marL="1371600" algn="l" defTabSz="914400" rtl="0" eaLnBrk="1" latinLnBrk="0" hangingPunct="1">
      <a:defRPr kumimoji="1" sz="1400" kern="1200">
        <a:solidFill>
          <a:schemeClr val="tx1"/>
        </a:solidFill>
        <a:latin typeface="+mn-lt"/>
        <a:ea typeface="+mn-ea"/>
        <a:cs typeface="+mn-cs"/>
      </a:defRPr>
    </a:lvl4pPr>
    <a:lvl5pPr marL="1828800" algn="l" defTabSz="914400" rtl="0" eaLnBrk="1" latinLnBrk="0" hangingPunct="1">
      <a:defRPr kumimoji="1" sz="14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46D247-5FD5-4323-9C31-5E221A7FB7FB}" type="slidenum">
              <a:rPr kumimoji="1" lang="ja-JP" altLang="en-US" smtClean="0"/>
              <a:pPr/>
              <a:t>0</a:t>
            </a:fld>
            <a:endParaRPr kumimoji="1" lang="ja-JP" altLang="en-US"/>
          </a:p>
        </p:txBody>
      </p:sp>
    </p:spTree>
    <p:extLst>
      <p:ext uri="{BB962C8B-B14F-4D97-AF65-F5344CB8AC3E}">
        <p14:creationId xmlns:p14="http://schemas.microsoft.com/office/powerpoint/2010/main" val="1781399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6AAB7-18B9-871C-9A7B-EAD88637BF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069196-F3B5-82B0-190F-78C9FC02CA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76F534-B8BA-A66C-DA31-860CD23B446A}"/>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D5A497DB-9E0C-6808-956A-7B5AEBE39774}"/>
              </a:ext>
            </a:extLst>
          </p:cNvPr>
          <p:cNvSpPr>
            <a:spLocks noGrp="1"/>
          </p:cNvSpPr>
          <p:nvPr>
            <p:ph type="sldNum" sz="quarter" idx="10"/>
          </p:nvPr>
        </p:nvSpPr>
        <p:spPr/>
        <p:txBody>
          <a:bodyPr/>
          <a:lstStyle/>
          <a:p>
            <a:fld id="{8246D247-5FD5-4323-9C31-5E221A7FB7FB}" type="slidenum">
              <a:rPr kumimoji="1" lang="ja-JP" altLang="en-US" smtClean="0"/>
              <a:pPr/>
              <a:t>18</a:t>
            </a:fld>
            <a:endParaRPr kumimoji="1" lang="ja-JP" altLang="en-US"/>
          </a:p>
        </p:txBody>
      </p:sp>
    </p:spTree>
    <p:extLst>
      <p:ext uri="{BB962C8B-B14F-4D97-AF65-F5344CB8AC3E}">
        <p14:creationId xmlns:p14="http://schemas.microsoft.com/office/powerpoint/2010/main" val="3787806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BAE83-EE64-174E-6276-D7C16A44C8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C910DE-8082-2596-882A-6036B5AEE3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9E2C10-587D-A5CA-EB57-32F29C741960}"/>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E44A5769-D677-F748-6215-668FB0967CB1}"/>
              </a:ext>
            </a:extLst>
          </p:cNvPr>
          <p:cNvSpPr>
            <a:spLocks noGrp="1"/>
          </p:cNvSpPr>
          <p:nvPr>
            <p:ph type="sldNum" sz="quarter" idx="10"/>
          </p:nvPr>
        </p:nvSpPr>
        <p:spPr/>
        <p:txBody>
          <a:bodyPr/>
          <a:lstStyle/>
          <a:p>
            <a:fld id="{8246D247-5FD5-4323-9C31-5E221A7FB7FB}" type="slidenum">
              <a:rPr kumimoji="1" lang="ja-JP" altLang="en-US" smtClean="0"/>
              <a:pPr/>
              <a:t>19</a:t>
            </a:fld>
            <a:endParaRPr kumimoji="1" lang="ja-JP" altLang="en-US"/>
          </a:p>
        </p:txBody>
      </p:sp>
    </p:spTree>
    <p:extLst>
      <p:ext uri="{BB962C8B-B14F-4D97-AF65-F5344CB8AC3E}">
        <p14:creationId xmlns:p14="http://schemas.microsoft.com/office/powerpoint/2010/main" val="80238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9D2B8-4E0E-8BFD-4A55-08CA552B69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572DC7-200C-BC7E-29BD-4B44DB0307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AD90A8-98C5-C086-270C-F699135405E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4FC8E2C-2092-1C91-A4D2-7D94F7CCDC3F}"/>
              </a:ext>
            </a:extLst>
          </p:cNvPr>
          <p:cNvSpPr>
            <a:spLocks noGrp="1"/>
          </p:cNvSpPr>
          <p:nvPr>
            <p:ph type="sldNum" sz="quarter" idx="10"/>
          </p:nvPr>
        </p:nvSpPr>
        <p:spPr/>
        <p:txBody>
          <a:bodyPr/>
          <a:lstStyle/>
          <a:p>
            <a:fld id="{8246D247-5FD5-4323-9C31-5E221A7FB7FB}" type="slidenum">
              <a:rPr kumimoji="1" lang="ja-JP" altLang="en-US" smtClean="0"/>
              <a:pPr/>
              <a:t>20</a:t>
            </a:fld>
            <a:endParaRPr kumimoji="1" lang="ja-JP" altLang="en-US"/>
          </a:p>
        </p:txBody>
      </p:sp>
    </p:spTree>
    <p:extLst>
      <p:ext uri="{BB962C8B-B14F-4D97-AF65-F5344CB8AC3E}">
        <p14:creationId xmlns:p14="http://schemas.microsoft.com/office/powerpoint/2010/main" val="709273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46D247-5FD5-4323-9C31-5E221A7FB7FB}" type="slidenum">
              <a:rPr kumimoji="1" lang="ja-JP" altLang="en-US" smtClean="0"/>
              <a:pPr/>
              <a:t>21</a:t>
            </a:fld>
            <a:endParaRPr kumimoji="1" lang="ja-JP" altLang="en-US"/>
          </a:p>
        </p:txBody>
      </p:sp>
    </p:spTree>
    <p:extLst>
      <p:ext uri="{BB962C8B-B14F-4D97-AF65-F5344CB8AC3E}">
        <p14:creationId xmlns:p14="http://schemas.microsoft.com/office/powerpoint/2010/main" val="1542322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756D7-BCE4-59CE-B175-D3E7CA8BE1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767AA8-985A-60CE-30EB-43703F788F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47F5F6D-B223-2126-1493-D47A5A3B2A94}"/>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3A436EE0-916A-3888-0B20-2AF1F60B2087}"/>
              </a:ext>
            </a:extLst>
          </p:cNvPr>
          <p:cNvSpPr>
            <a:spLocks noGrp="1"/>
          </p:cNvSpPr>
          <p:nvPr>
            <p:ph type="sldNum" sz="quarter" idx="10"/>
          </p:nvPr>
        </p:nvSpPr>
        <p:spPr/>
        <p:txBody>
          <a:bodyPr/>
          <a:lstStyle/>
          <a:p>
            <a:fld id="{8246D247-5FD5-4323-9C31-5E221A7FB7FB}" type="slidenum">
              <a:rPr kumimoji="1" lang="ja-JP" altLang="en-US" smtClean="0"/>
              <a:pPr/>
              <a:t>22</a:t>
            </a:fld>
            <a:endParaRPr kumimoji="1" lang="ja-JP" altLang="en-US"/>
          </a:p>
        </p:txBody>
      </p:sp>
    </p:spTree>
    <p:extLst>
      <p:ext uri="{BB962C8B-B14F-4D97-AF65-F5344CB8AC3E}">
        <p14:creationId xmlns:p14="http://schemas.microsoft.com/office/powerpoint/2010/main" val="424553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E21DB-EEE5-9A5E-CFFE-9A149D6FA9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9E4D5F-D327-7479-7E12-F83A8D57A16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BA15185-F13B-9EBB-F282-9A08FA71B9C0}"/>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E01B18F0-4660-9979-9B7A-92251EDDF30F}"/>
              </a:ext>
            </a:extLst>
          </p:cNvPr>
          <p:cNvSpPr>
            <a:spLocks noGrp="1"/>
          </p:cNvSpPr>
          <p:nvPr>
            <p:ph type="sldNum" sz="quarter" idx="10"/>
          </p:nvPr>
        </p:nvSpPr>
        <p:spPr/>
        <p:txBody>
          <a:bodyPr/>
          <a:lstStyle/>
          <a:p>
            <a:fld id="{8246D247-5FD5-4323-9C31-5E221A7FB7FB}" type="slidenum">
              <a:rPr kumimoji="1" lang="ja-JP" altLang="en-US" smtClean="0"/>
              <a:pPr/>
              <a:t>23</a:t>
            </a:fld>
            <a:endParaRPr kumimoji="1" lang="ja-JP" altLang="en-US"/>
          </a:p>
        </p:txBody>
      </p:sp>
    </p:spTree>
    <p:extLst>
      <p:ext uri="{BB962C8B-B14F-4D97-AF65-F5344CB8AC3E}">
        <p14:creationId xmlns:p14="http://schemas.microsoft.com/office/powerpoint/2010/main" val="3413800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0103-6C88-78B1-F531-FC4CBD2E16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720AEF-C90F-6EDF-67BA-009D3A5206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8D3057-2460-1112-5931-5E20B6410C20}"/>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58BBB80D-3273-56EA-3AD8-11A629E34EDF}"/>
              </a:ext>
            </a:extLst>
          </p:cNvPr>
          <p:cNvSpPr>
            <a:spLocks noGrp="1"/>
          </p:cNvSpPr>
          <p:nvPr>
            <p:ph type="sldNum" sz="quarter" idx="10"/>
          </p:nvPr>
        </p:nvSpPr>
        <p:spPr/>
        <p:txBody>
          <a:bodyPr/>
          <a:lstStyle/>
          <a:p>
            <a:fld id="{8246D247-5FD5-4323-9C31-5E221A7FB7FB}" type="slidenum">
              <a:rPr kumimoji="1" lang="ja-JP" altLang="en-US" smtClean="0"/>
              <a:pPr/>
              <a:t>24</a:t>
            </a:fld>
            <a:endParaRPr kumimoji="1" lang="ja-JP" altLang="en-US"/>
          </a:p>
        </p:txBody>
      </p:sp>
    </p:spTree>
    <p:extLst>
      <p:ext uri="{BB962C8B-B14F-4D97-AF65-F5344CB8AC3E}">
        <p14:creationId xmlns:p14="http://schemas.microsoft.com/office/powerpoint/2010/main" val="327547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D344-FD28-5A8E-E299-0BF61A36D6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A5FF20-3F30-DEC7-09A8-F4659D3C83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45FC92-1926-5E47-F578-6754D591D99C}"/>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940C6341-1F13-3622-648D-95256BC61B92}"/>
              </a:ext>
            </a:extLst>
          </p:cNvPr>
          <p:cNvSpPr>
            <a:spLocks noGrp="1"/>
          </p:cNvSpPr>
          <p:nvPr>
            <p:ph type="sldNum" sz="quarter" idx="10"/>
          </p:nvPr>
        </p:nvSpPr>
        <p:spPr/>
        <p:txBody>
          <a:bodyPr/>
          <a:lstStyle/>
          <a:p>
            <a:fld id="{8246D247-5FD5-4323-9C31-5E221A7FB7FB}" type="slidenum">
              <a:rPr kumimoji="1" lang="ja-JP" altLang="en-US" smtClean="0"/>
              <a:pPr/>
              <a:t>25</a:t>
            </a:fld>
            <a:endParaRPr kumimoji="1" lang="ja-JP" altLang="en-US"/>
          </a:p>
        </p:txBody>
      </p:sp>
    </p:spTree>
    <p:extLst>
      <p:ext uri="{BB962C8B-B14F-4D97-AF65-F5344CB8AC3E}">
        <p14:creationId xmlns:p14="http://schemas.microsoft.com/office/powerpoint/2010/main" val="1284821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06924-1BCF-6394-C728-754187662F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F6F5B3-9D14-1FDD-5A2F-0655D951A9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F07123E-4EBA-0C2F-85EF-DFE03605CAE5}"/>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44DC08B0-DE34-E309-ADC5-E35FF1F0228A}"/>
              </a:ext>
            </a:extLst>
          </p:cNvPr>
          <p:cNvSpPr>
            <a:spLocks noGrp="1"/>
          </p:cNvSpPr>
          <p:nvPr>
            <p:ph type="sldNum" sz="quarter" idx="10"/>
          </p:nvPr>
        </p:nvSpPr>
        <p:spPr/>
        <p:txBody>
          <a:bodyPr/>
          <a:lstStyle/>
          <a:p>
            <a:fld id="{8246D247-5FD5-4323-9C31-5E221A7FB7FB}" type="slidenum">
              <a:rPr kumimoji="1" lang="ja-JP" altLang="en-US" smtClean="0"/>
              <a:pPr/>
              <a:t>26</a:t>
            </a:fld>
            <a:endParaRPr kumimoji="1" lang="ja-JP" altLang="en-US"/>
          </a:p>
        </p:txBody>
      </p:sp>
    </p:spTree>
    <p:extLst>
      <p:ext uri="{BB962C8B-B14F-4D97-AF65-F5344CB8AC3E}">
        <p14:creationId xmlns:p14="http://schemas.microsoft.com/office/powerpoint/2010/main" val="2254135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3681C-A0A1-CD4E-CB45-A1010C8215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0577BA-69B4-3B00-4247-51C167F934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F35AA1-7BC5-C5A2-C182-188AA5D97BB3}"/>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922D2F77-3982-C0E4-4A01-381DCE3FF42A}"/>
              </a:ext>
            </a:extLst>
          </p:cNvPr>
          <p:cNvSpPr>
            <a:spLocks noGrp="1"/>
          </p:cNvSpPr>
          <p:nvPr>
            <p:ph type="sldNum" sz="quarter" idx="10"/>
          </p:nvPr>
        </p:nvSpPr>
        <p:spPr/>
        <p:txBody>
          <a:bodyPr/>
          <a:lstStyle/>
          <a:p>
            <a:fld id="{8246D247-5FD5-4323-9C31-5E221A7FB7FB}" type="slidenum">
              <a:rPr kumimoji="1" lang="ja-JP" altLang="en-US" smtClean="0"/>
              <a:pPr/>
              <a:t>27</a:t>
            </a:fld>
            <a:endParaRPr kumimoji="1" lang="ja-JP" altLang="en-US"/>
          </a:p>
        </p:txBody>
      </p:sp>
    </p:spTree>
    <p:extLst>
      <p:ext uri="{BB962C8B-B14F-4D97-AF65-F5344CB8AC3E}">
        <p14:creationId xmlns:p14="http://schemas.microsoft.com/office/powerpoint/2010/main" val="137141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46D247-5FD5-4323-9C31-5E221A7FB7FB}" type="slidenum">
              <a:rPr kumimoji="1" lang="ja-JP" altLang="en-US" smtClean="0"/>
              <a:pPr/>
              <a:t>10</a:t>
            </a:fld>
            <a:endParaRPr kumimoji="1" lang="ja-JP" altLang="en-US"/>
          </a:p>
        </p:txBody>
      </p:sp>
    </p:spTree>
    <p:extLst>
      <p:ext uri="{BB962C8B-B14F-4D97-AF65-F5344CB8AC3E}">
        <p14:creationId xmlns:p14="http://schemas.microsoft.com/office/powerpoint/2010/main" val="215749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CEFC9-9FEC-3FB6-3B37-66B74781CD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70C7C1-D5A2-E345-A5C7-DEC109E4E4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EF87ED-6609-11D7-30E5-FA54316B11C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3247DC9-C2B3-9A8B-D6F3-33F0CA7BAF34}"/>
              </a:ext>
            </a:extLst>
          </p:cNvPr>
          <p:cNvSpPr>
            <a:spLocks noGrp="1"/>
          </p:cNvSpPr>
          <p:nvPr>
            <p:ph type="sldNum" sz="quarter" idx="10"/>
          </p:nvPr>
        </p:nvSpPr>
        <p:spPr/>
        <p:txBody>
          <a:bodyPr/>
          <a:lstStyle/>
          <a:p>
            <a:fld id="{8246D247-5FD5-4323-9C31-5E221A7FB7FB}" type="slidenum">
              <a:rPr kumimoji="1" lang="ja-JP" altLang="en-US" smtClean="0"/>
              <a:pPr/>
              <a:t>28</a:t>
            </a:fld>
            <a:endParaRPr kumimoji="1" lang="ja-JP" altLang="en-US"/>
          </a:p>
        </p:txBody>
      </p:sp>
    </p:spTree>
    <p:extLst>
      <p:ext uri="{BB962C8B-B14F-4D97-AF65-F5344CB8AC3E}">
        <p14:creationId xmlns:p14="http://schemas.microsoft.com/office/powerpoint/2010/main" val="835301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53BD5-A956-7112-D8FA-023EE9A359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92065C-44BA-EDD0-F7CE-F8397EC0DF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75FC213-94D5-8DF6-6775-DBD346DC4118}"/>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3BFD3A30-7EB6-FC44-E311-9D8D43527D48}"/>
              </a:ext>
            </a:extLst>
          </p:cNvPr>
          <p:cNvSpPr>
            <a:spLocks noGrp="1"/>
          </p:cNvSpPr>
          <p:nvPr>
            <p:ph type="sldNum" sz="quarter" idx="10"/>
          </p:nvPr>
        </p:nvSpPr>
        <p:spPr/>
        <p:txBody>
          <a:bodyPr/>
          <a:lstStyle/>
          <a:p>
            <a:fld id="{8246D247-5FD5-4323-9C31-5E221A7FB7FB}" type="slidenum">
              <a:rPr kumimoji="1" lang="ja-JP" altLang="en-US" smtClean="0"/>
              <a:pPr/>
              <a:t>36</a:t>
            </a:fld>
            <a:endParaRPr kumimoji="1" lang="ja-JP" altLang="en-US"/>
          </a:p>
        </p:txBody>
      </p:sp>
    </p:spTree>
    <p:extLst>
      <p:ext uri="{BB962C8B-B14F-4D97-AF65-F5344CB8AC3E}">
        <p14:creationId xmlns:p14="http://schemas.microsoft.com/office/powerpoint/2010/main" val="2197753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3D5B2-7733-A4C1-994E-EF86241CFA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9CAA01-E8AC-48D5-464F-C872C76575E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8A869B-C7F9-A886-D0D3-B86313EEB560}"/>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3E97DDBA-5507-5288-AE7B-BDDA6570A6DD}"/>
              </a:ext>
            </a:extLst>
          </p:cNvPr>
          <p:cNvSpPr>
            <a:spLocks noGrp="1"/>
          </p:cNvSpPr>
          <p:nvPr>
            <p:ph type="sldNum" sz="quarter" idx="10"/>
          </p:nvPr>
        </p:nvSpPr>
        <p:spPr/>
        <p:txBody>
          <a:bodyPr/>
          <a:lstStyle/>
          <a:p>
            <a:fld id="{8246D247-5FD5-4323-9C31-5E221A7FB7FB}" type="slidenum">
              <a:rPr kumimoji="1" lang="ja-JP" altLang="en-US" smtClean="0"/>
              <a:pPr/>
              <a:t>37</a:t>
            </a:fld>
            <a:endParaRPr kumimoji="1" lang="ja-JP" altLang="en-US"/>
          </a:p>
        </p:txBody>
      </p:sp>
    </p:spTree>
    <p:extLst>
      <p:ext uri="{BB962C8B-B14F-4D97-AF65-F5344CB8AC3E}">
        <p14:creationId xmlns:p14="http://schemas.microsoft.com/office/powerpoint/2010/main" val="1810975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1C5BD-DEC1-2B04-F0C4-AB1886895C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74E621-D5E0-0EFB-4DB5-EBD389AE3D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F69A9C-D2B4-6500-A001-26C41F34B24B}"/>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A7F254A9-1C7C-8A60-5EBF-0CF129206942}"/>
              </a:ext>
            </a:extLst>
          </p:cNvPr>
          <p:cNvSpPr>
            <a:spLocks noGrp="1"/>
          </p:cNvSpPr>
          <p:nvPr>
            <p:ph type="sldNum" sz="quarter" idx="10"/>
          </p:nvPr>
        </p:nvSpPr>
        <p:spPr/>
        <p:txBody>
          <a:bodyPr/>
          <a:lstStyle/>
          <a:p>
            <a:fld id="{8246D247-5FD5-4323-9C31-5E221A7FB7FB}" type="slidenum">
              <a:rPr kumimoji="1" lang="ja-JP" altLang="en-US" smtClean="0"/>
              <a:pPr/>
              <a:t>38</a:t>
            </a:fld>
            <a:endParaRPr kumimoji="1" lang="ja-JP" altLang="en-US"/>
          </a:p>
        </p:txBody>
      </p:sp>
    </p:spTree>
    <p:extLst>
      <p:ext uri="{BB962C8B-B14F-4D97-AF65-F5344CB8AC3E}">
        <p14:creationId xmlns:p14="http://schemas.microsoft.com/office/powerpoint/2010/main" val="3123680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DF90F-507E-201E-EC7D-A1DA40CE401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078F39-59E9-007D-2B91-4E0861E38F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9BF72D-4CD1-984C-3E14-A46DFA0BC6A7}"/>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AD5854C5-7EC3-A050-32A3-1DCC5DF5BB45}"/>
              </a:ext>
            </a:extLst>
          </p:cNvPr>
          <p:cNvSpPr>
            <a:spLocks noGrp="1"/>
          </p:cNvSpPr>
          <p:nvPr>
            <p:ph type="sldNum" sz="quarter" idx="10"/>
          </p:nvPr>
        </p:nvSpPr>
        <p:spPr/>
        <p:txBody>
          <a:bodyPr/>
          <a:lstStyle/>
          <a:p>
            <a:fld id="{8246D247-5FD5-4323-9C31-5E221A7FB7FB}" type="slidenum">
              <a:rPr kumimoji="1" lang="ja-JP" altLang="en-US" smtClean="0"/>
              <a:pPr/>
              <a:t>39</a:t>
            </a:fld>
            <a:endParaRPr kumimoji="1" lang="ja-JP" altLang="en-US"/>
          </a:p>
        </p:txBody>
      </p:sp>
    </p:spTree>
    <p:extLst>
      <p:ext uri="{BB962C8B-B14F-4D97-AF65-F5344CB8AC3E}">
        <p14:creationId xmlns:p14="http://schemas.microsoft.com/office/powerpoint/2010/main" val="1455258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1493-9E1F-9D9A-75FE-63C32C8131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56CB26-E359-78D3-F703-4E31EB2ECC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94D253-4722-84D2-69A8-FE8CFA24DAEF}"/>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A8565A43-CE01-48C3-AA24-ACB9DA65C266}"/>
              </a:ext>
            </a:extLst>
          </p:cNvPr>
          <p:cNvSpPr>
            <a:spLocks noGrp="1"/>
          </p:cNvSpPr>
          <p:nvPr>
            <p:ph type="sldNum" sz="quarter" idx="10"/>
          </p:nvPr>
        </p:nvSpPr>
        <p:spPr/>
        <p:txBody>
          <a:bodyPr/>
          <a:lstStyle/>
          <a:p>
            <a:fld id="{8246D247-5FD5-4323-9C31-5E221A7FB7FB}" type="slidenum">
              <a:rPr kumimoji="1" lang="ja-JP" altLang="en-US" smtClean="0"/>
              <a:pPr/>
              <a:t>40</a:t>
            </a:fld>
            <a:endParaRPr kumimoji="1" lang="ja-JP" altLang="en-US"/>
          </a:p>
        </p:txBody>
      </p:sp>
    </p:spTree>
    <p:extLst>
      <p:ext uri="{BB962C8B-B14F-4D97-AF65-F5344CB8AC3E}">
        <p14:creationId xmlns:p14="http://schemas.microsoft.com/office/powerpoint/2010/main" val="1807261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8F87-9CCC-A38E-2ABB-E4C9B32EB4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84DB5C-9AA5-0D8E-890D-A7428067FFD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18AA0B-75A9-4075-5FE4-67E37B25C87A}"/>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E199EC53-2538-D20D-A750-178DE37A8A10}"/>
              </a:ext>
            </a:extLst>
          </p:cNvPr>
          <p:cNvSpPr>
            <a:spLocks noGrp="1"/>
          </p:cNvSpPr>
          <p:nvPr>
            <p:ph type="sldNum" sz="quarter" idx="10"/>
          </p:nvPr>
        </p:nvSpPr>
        <p:spPr/>
        <p:txBody>
          <a:bodyPr/>
          <a:lstStyle/>
          <a:p>
            <a:fld id="{8246D247-5FD5-4323-9C31-5E221A7FB7FB}" type="slidenum">
              <a:rPr kumimoji="1" lang="ja-JP" altLang="en-US" smtClean="0"/>
              <a:pPr/>
              <a:t>41</a:t>
            </a:fld>
            <a:endParaRPr kumimoji="1" lang="ja-JP" altLang="en-US"/>
          </a:p>
        </p:txBody>
      </p:sp>
    </p:spTree>
    <p:extLst>
      <p:ext uri="{BB962C8B-B14F-4D97-AF65-F5344CB8AC3E}">
        <p14:creationId xmlns:p14="http://schemas.microsoft.com/office/powerpoint/2010/main" val="3827626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80302-53C4-17D2-1C67-A875095171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521BEC9-F28D-D48F-042E-F02127DC7B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30A80C-606A-5AC7-40AF-E62A1A6E26C5}"/>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4FCD5ACB-2C53-23EB-4E52-D6BF76F18EE3}"/>
              </a:ext>
            </a:extLst>
          </p:cNvPr>
          <p:cNvSpPr>
            <a:spLocks noGrp="1"/>
          </p:cNvSpPr>
          <p:nvPr>
            <p:ph type="sldNum" sz="quarter" idx="10"/>
          </p:nvPr>
        </p:nvSpPr>
        <p:spPr/>
        <p:txBody>
          <a:bodyPr/>
          <a:lstStyle/>
          <a:p>
            <a:fld id="{8246D247-5FD5-4323-9C31-5E221A7FB7FB}" type="slidenum">
              <a:rPr kumimoji="1" lang="ja-JP" altLang="en-US" smtClean="0"/>
              <a:pPr/>
              <a:t>42</a:t>
            </a:fld>
            <a:endParaRPr kumimoji="1" lang="ja-JP" altLang="en-US"/>
          </a:p>
        </p:txBody>
      </p:sp>
    </p:spTree>
    <p:extLst>
      <p:ext uri="{BB962C8B-B14F-4D97-AF65-F5344CB8AC3E}">
        <p14:creationId xmlns:p14="http://schemas.microsoft.com/office/powerpoint/2010/main" val="2310193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C2675-9966-C44F-3517-E0D3C1FF57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BF9381-894E-7A63-6F47-758D75DBAA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041FAF-8F91-1D6F-7B77-FDFA7BD038F9}"/>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C099DC4A-F2CD-73A6-5D49-7FA1C1FF4AD3}"/>
              </a:ext>
            </a:extLst>
          </p:cNvPr>
          <p:cNvSpPr>
            <a:spLocks noGrp="1"/>
          </p:cNvSpPr>
          <p:nvPr>
            <p:ph type="sldNum" sz="quarter" idx="10"/>
          </p:nvPr>
        </p:nvSpPr>
        <p:spPr/>
        <p:txBody>
          <a:bodyPr/>
          <a:lstStyle/>
          <a:p>
            <a:fld id="{8246D247-5FD5-4323-9C31-5E221A7FB7FB}" type="slidenum">
              <a:rPr kumimoji="1" lang="ja-JP" altLang="en-US" smtClean="0"/>
              <a:pPr/>
              <a:t>43</a:t>
            </a:fld>
            <a:endParaRPr kumimoji="1" lang="ja-JP" altLang="en-US"/>
          </a:p>
        </p:txBody>
      </p:sp>
    </p:spTree>
    <p:extLst>
      <p:ext uri="{BB962C8B-B14F-4D97-AF65-F5344CB8AC3E}">
        <p14:creationId xmlns:p14="http://schemas.microsoft.com/office/powerpoint/2010/main" val="2820837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8D58-6EF3-DCE8-EE30-357C79BC9D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4D998C-0C34-8E99-3CB7-CDEBF1708C4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9D2B7F-C672-3EEE-4A8A-DF8822127D75}"/>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EEDCED25-5871-F431-C31F-A75647458590}"/>
              </a:ext>
            </a:extLst>
          </p:cNvPr>
          <p:cNvSpPr>
            <a:spLocks noGrp="1"/>
          </p:cNvSpPr>
          <p:nvPr>
            <p:ph type="sldNum" sz="quarter" idx="10"/>
          </p:nvPr>
        </p:nvSpPr>
        <p:spPr/>
        <p:txBody>
          <a:bodyPr/>
          <a:lstStyle/>
          <a:p>
            <a:fld id="{8246D247-5FD5-4323-9C31-5E221A7FB7FB}" type="slidenum">
              <a:rPr kumimoji="1" lang="ja-JP" altLang="en-US" smtClean="0"/>
              <a:pPr/>
              <a:t>44</a:t>
            </a:fld>
            <a:endParaRPr kumimoji="1" lang="ja-JP" altLang="en-US"/>
          </a:p>
        </p:txBody>
      </p:sp>
    </p:spTree>
    <p:extLst>
      <p:ext uri="{BB962C8B-B14F-4D97-AF65-F5344CB8AC3E}">
        <p14:creationId xmlns:p14="http://schemas.microsoft.com/office/powerpoint/2010/main" val="149554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46D247-5FD5-4323-9C31-5E221A7FB7FB}" type="slidenum">
              <a:rPr kumimoji="1" lang="ja-JP" altLang="en-US" smtClean="0"/>
              <a:pPr/>
              <a:t>11</a:t>
            </a:fld>
            <a:endParaRPr kumimoji="1" lang="ja-JP" altLang="en-US"/>
          </a:p>
        </p:txBody>
      </p:sp>
    </p:spTree>
    <p:extLst>
      <p:ext uri="{BB962C8B-B14F-4D97-AF65-F5344CB8AC3E}">
        <p14:creationId xmlns:p14="http://schemas.microsoft.com/office/powerpoint/2010/main" val="1213438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50F60-D3B5-47B1-69A0-49982C24B9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9B31BF-D505-2B53-53AF-ABD8164309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EFABA2-8026-8671-47F4-BFFEB30BA7C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B6501B5-81FE-80C2-7C26-C9191AD99C3D}"/>
              </a:ext>
            </a:extLst>
          </p:cNvPr>
          <p:cNvSpPr>
            <a:spLocks noGrp="1"/>
          </p:cNvSpPr>
          <p:nvPr>
            <p:ph type="sldNum" sz="quarter" idx="10"/>
          </p:nvPr>
        </p:nvSpPr>
        <p:spPr/>
        <p:txBody>
          <a:bodyPr/>
          <a:lstStyle/>
          <a:p>
            <a:fld id="{8246D247-5FD5-4323-9C31-5E221A7FB7FB}" type="slidenum">
              <a:rPr kumimoji="1" lang="ja-JP" altLang="en-US" smtClean="0"/>
              <a:pPr/>
              <a:t>45</a:t>
            </a:fld>
            <a:endParaRPr kumimoji="1" lang="ja-JP" altLang="en-US"/>
          </a:p>
        </p:txBody>
      </p:sp>
    </p:spTree>
    <p:extLst>
      <p:ext uri="{BB962C8B-B14F-4D97-AF65-F5344CB8AC3E}">
        <p14:creationId xmlns:p14="http://schemas.microsoft.com/office/powerpoint/2010/main" val="1038390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E7D9F-E59D-38FA-2BC1-EE8855D6DC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5E5650-4527-63B5-1159-F12161B741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73BE8A-D611-685A-37B1-C455A55486DB}"/>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B5860AA5-5950-12EB-B04F-EB04B640962B}"/>
              </a:ext>
            </a:extLst>
          </p:cNvPr>
          <p:cNvSpPr>
            <a:spLocks noGrp="1"/>
          </p:cNvSpPr>
          <p:nvPr>
            <p:ph type="sldNum" sz="quarter" idx="10"/>
          </p:nvPr>
        </p:nvSpPr>
        <p:spPr/>
        <p:txBody>
          <a:bodyPr/>
          <a:lstStyle/>
          <a:p>
            <a:fld id="{8246D247-5FD5-4323-9C31-5E221A7FB7FB}" type="slidenum">
              <a:rPr kumimoji="1" lang="ja-JP" altLang="en-US" smtClean="0"/>
              <a:pPr/>
              <a:t>46</a:t>
            </a:fld>
            <a:endParaRPr kumimoji="1" lang="ja-JP" altLang="en-US"/>
          </a:p>
        </p:txBody>
      </p:sp>
    </p:spTree>
    <p:extLst>
      <p:ext uri="{BB962C8B-B14F-4D97-AF65-F5344CB8AC3E}">
        <p14:creationId xmlns:p14="http://schemas.microsoft.com/office/powerpoint/2010/main" val="695641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246D247-5FD5-4323-9C31-5E221A7FB7FB}" type="slidenum">
              <a:rPr kumimoji="1" lang="ja-JP" altLang="en-US" smtClean="0"/>
              <a:pPr/>
              <a:t>47</a:t>
            </a:fld>
            <a:endParaRPr kumimoji="1" lang="ja-JP" altLang="en-US"/>
          </a:p>
        </p:txBody>
      </p:sp>
    </p:spTree>
    <p:extLst>
      <p:ext uri="{BB962C8B-B14F-4D97-AF65-F5344CB8AC3E}">
        <p14:creationId xmlns:p14="http://schemas.microsoft.com/office/powerpoint/2010/main" val="140559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2141-0EAB-1FE6-40C0-8536C67E45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7009AA-B0DC-729F-8F2E-278D5E95F0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9DE0D3-A709-E337-7A23-8E7ED22C6E23}"/>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4F445301-0424-B743-63E8-A087A6A26830}"/>
              </a:ext>
            </a:extLst>
          </p:cNvPr>
          <p:cNvSpPr>
            <a:spLocks noGrp="1"/>
          </p:cNvSpPr>
          <p:nvPr>
            <p:ph type="sldNum" sz="quarter" idx="10"/>
          </p:nvPr>
        </p:nvSpPr>
        <p:spPr/>
        <p:txBody>
          <a:bodyPr/>
          <a:lstStyle/>
          <a:p>
            <a:fld id="{8246D247-5FD5-4323-9C31-5E221A7FB7FB}" type="slidenum">
              <a:rPr kumimoji="1" lang="ja-JP" altLang="en-US" smtClean="0"/>
              <a:pPr/>
              <a:t>12</a:t>
            </a:fld>
            <a:endParaRPr kumimoji="1" lang="ja-JP" altLang="en-US"/>
          </a:p>
        </p:txBody>
      </p:sp>
    </p:spTree>
    <p:extLst>
      <p:ext uri="{BB962C8B-B14F-4D97-AF65-F5344CB8AC3E}">
        <p14:creationId xmlns:p14="http://schemas.microsoft.com/office/powerpoint/2010/main" val="1582822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46D247-5FD5-4323-9C31-5E221A7FB7FB}" type="slidenum">
              <a:rPr kumimoji="1" lang="ja-JP" altLang="en-US" smtClean="0"/>
              <a:pPr/>
              <a:t>13</a:t>
            </a:fld>
            <a:endParaRPr kumimoji="1" lang="ja-JP" altLang="en-US"/>
          </a:p>
        </p:txBody>
      </p:sp>
    </p:spTree>
    <p:extLst>
      <p:ext uri="{BB962C8B-B14F-4D97-AF65-F5344CB8AC3E}">
        <p14:creationId xmlns:p14="http://schemas.microsoft.com/office/powerpoint/2010/main" val="218432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D4D2D-2BD3-82A3-4C08-EECBE0528A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5DE3C5-44FE-AF0C-A46E-0A9A88F2CF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4B4079-2B3A-AEEF-A9CC-34FE94015A7D}"/>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3B0AE4EE-C941-9245-3375-8255BED34665}"/>
              </a:ext>
            </a:extLst>
          </p:cNvPr>
          <p:cNvSpPr>
            <a:spLocks noGrp="1"/>
          </p:cNvSpPr>
          <p:nvPr>
            <p:ph type="sldNum" sz="quarter" idx="10"/>
          </p:nvPr>
        </p:nvSpPr>
        <p:spPr/>
        <p:txBody>
          <a:bodyPr/>
          <a:lstStyle/>
          <a:p>
            <a:fld id="{8246D247-5FD5-4323-9C31-5E221A7FB7FB}" type="slidenum">
              <a:rPr kumimoji="1" lang="ja-JP" altLang="en-US" smtClean="0"/>
              <a:pPr/>
              <a:t>14</a:t>
            </a:fld>
            <a:endParaRPr kumimoji="1" lang="ja-JP" altLang="en-US"/>
          </a:p>
        </p:txBody>
      </p:sp>
    </p:spTree>
    <p:extLst>
      <p:ext uri="{BB962C8B-B14F-4D97-AF65-F5344CB8AC3E}">
        <p14:creationId xmlns:p14="http://schemas.microsoft.com/office/powerpoint/2010/main" val="389320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64DED-A832-F86A-7C4E-892B7BF8D5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868BB9-01A1-E1B0-706B-6924BBD851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D85416-1A9F-C061-F662-148D21864EAF}"/>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13A52096-7B99-1B54-A5A7-5F0181218F2A}"/>
              </a:ext>
            </a:extLst>
          </p:cNvPr>
          <p:cNvSpPr>
            <a:spLocks noGrp="1"/>
          </p:cNvSpPr>
          <p:nvPr>
            <p:ph type="sldNum" sz="quarter" idx="10"/>
          </p:nvPr>
        </p:nvSpPr>
        <p:spPr/>
        <p:txBody>
          <a:bodyPr/>
          <a:lstStyle/>
          <a:p>
            <a:fld id="{8246D247-5FD5-4323-9C31-5E221A7FB7FB}" type="slidenum">
              <a:rPr kumimoji="1" lang="ja-JP" altLang="en-US" smtClean="0"/>
              <a:pPr/>
              <a:t>15</a:t>
            </a:fld>
            <a:endParaRPr kumimoji="1" lang="ja-JP" altLang="en-US"/>
          </a:p>
        </p:txBody>
      </p:sp>
    </p:spTree>
    <p:extLst>
      <p:ext uri="{BB962C8B-B14F-4D97-AF65-F5344CB8AC3E}">
        <p14:creationId xmlns:p14="http://schemas.microsoft.com/office/powerpoint/2010/main" val="388910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4F147-F057-7476-C6C6-1E5657787C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9D67E4-326D-11CB-159A-A0C64406693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EE52A1-7303-4094-BA92-693806DE3C36}"/>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1322BCF6-FC3B-6037-0971-828DE104E2F5}"/>
              </a:ext>
            </a:extLst>
          </p:cNvPr>
          <p:cNvSpPr>
            <a:spLocks noGrp="1"/>
          </p:cNvSpPr>
          <p:nvPr>
            <p:ph type="sldNum" sz="quarter" idx="10"/>
          </p:nvPr>
        </p:nvSpPr>
        <p:spPr/>
        <p:txBody>
          <a:bodyPr/>
          <a:lstStyle/>
          <a:p>
            <a:fld id="{8246D247-5FD5-4323-9C31-5E221A7FB7FB}" type="slidenum">
              <a:rPr kumimoji="1" lang="ja-JP" altLang="en-US" smtClean="0"/>
              <a:pPr/>
              <a:t>16</a:t>
            </a:fld>
            <a:endParaRPr kumimoji="1" lang="ja-JP" altLang="en-US"/>
          </a:p>
        </p:txBody>
      </p:sp>
    </p:spTree>
    <p:extLst>
      <p:ext uri="{BB962C8B-B14F-4D97-AF65-F5344CB8AC3E}">
        <p14:creationId xmlns:p14="http://schemas.microsoft.com/office/powerpoint/2010/main" val="289711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D09B-AF2A-5A24-8AE8-CDA715163E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0046583-FD83-3187-556E-7ADC5A4EA6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38D49F-EE7D-424D-9B14-A4BC915CEE41}"/>
              </a:ext>
            </a:extLst>
          </p:cNvPr>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98436F78-67AC-B189-5E8F-0DB5CB01E90B}"/>
              </a:ext>
            </a:extLst>
          </p:cNvPr>
          <p:cNvSpPr>
            <a:spLocks noGrp="1"/>
          </p:cNvSpPr>
          <p:nvPr>
            <p:ph type="sldNum" sz="quarter" idx="10"/>
          </p:nvPr>
        </p:nvSpPr>
        <p:spPr/>
        <p:txBody>
          <a:bodyPr/>
          <a:lstStyle/>
          <a:p>
            <a:fld id="{8246D247-5FD5-4323-9C31-5E221A7FB7FB}" type="slidenum">
              <a:rPr kumimoji="1" lang="ja-JP" altLang="en-US" smtClean="0"/>
              <a:pPr/>
              <a:t>17</a:t>
            </a:fld>
            <a:endParaRPr kumimoji="1" lang="ja-JP" altLang="en-US"/>
          </a:p>
        </p:txBody>
      </p:sp>
    </p:spTree>
    <p:extLst>
      <p:ext uri="{BB962C8B-B14F-4D97-AF65-F5344CB8AC3E}">
        <p14:creationId xmlns:p14="http://schemas.microsoft.com/office/powerpoint/2010/main" val="829610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3" name="正方形/長方形 12"/>
          <p:cNvSpPr/>
          <p:nvPr userDrawn="1"/>
        </p:nvSpPr>
        <p:spPr>
          <a:xfrm>
            <a:off x="0" y="6502400"/>
            <a:ext cx="9144000" cy="342900"/>
          </a:xfrm>
          <a:prstGeom prst="rect">
            <a:avLst/>
          </a:prstGeom>
          <a:gradFill flip="none" rotWithShape="1">
            <a:gsLst>
              <a:gs pos="0">
                <a:srgbClr val="021184"/>
              </a:gs>
              <a:gs pos="80000">
                <a:schemeClr val="accent1">
                  <a:shade val="93000"/>
                  <a:satMod val="130000"/>
                </a:schemeClr>
              </a:gs>
              <a:gs pos="100000">
                <a:schemeClr val="accent1">
                  <a:shade val="94000"/>
                  <a:satMod val="135000"/>
                </a:schemeClr>
              </a:gs>
            </a:gsLst>
            <a:lin ang="540000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Rectangle 9"/>
          <p:cNvSpPr>
            <a:spLocks noChangeArrowheads="1"/>
          </p:cNvSpPr>
          <p:nvPr userDrawn="1"/>
        </p:nvSpPr>
        <p:spPr bwMode="auto">
          <a:xfrm>
            <a:off x="1692275" y="3284538"/>
            <a:ext cx="7451725" cy="73025"/>
          </a:xfrm>
          <a:prstGeom prst="rect">
            <a:avLst/>
          </a:prstGeom>
          <a:solidFill>
            <a:srgbClr val="021184"/>
          </a:soli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3074" name="Rectangle 2"/>
          <p:cNvSpPr>
            <a:spLocks noGrp="1" noChangeArrowheads="1"/>
          </p:cNvSpPr>
          <p:nvPr>
            <p:ph type="ctrTitle"/>
          </p:nvPr>
        </p:nvSpPr>
        <p:spPr>
          <a:xfrm>
            <a:off x="1619250" y="2133600"/>
            <a:ext cx="7524750" cy="1470025"/>
          </a:xfrm>
        </p:spPr>
        <p:txBody>
          <a:bodyPr/>
          <a:lstStyle>
            <a:lvl1pPr>
              <a:defRPr sz="4000">
                <a:solidFill>
                  <a:srgbClr val="021184"/>
                </a:solidFill>
              </a:defRPr>
            </a:lvl1pPr>
          </a:lstStyle>
          <a:p>
            <a:r>
              <a:rPr lang="ja-JP" altLang="en-US"/>
              <a:t>マスタ タイトルの書式設定</a:t>
            </a:r>
            <a:endParaRPr lang="ja-JP" altLang="en-US" dirty="0"/>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0" name="Rectangle 6"/>
          <p:cNvSpPr>
            <a:spLocks noGrp="1" noChangeArrowheads="1"/>
          </p:cNvSpPr>
          <p:nvPr>
            <p:ph type="sldNum" sz="quarter" idx="12"/>
          </p:nvPr>
        </p:nvSpPr>
        <p:spPr>
          <a:xfrm>
            <a:off x="7010400" y="6557690"/>
            <a:ext cx="2133600" cy="287610"/>
          </a:xfrm>
        </p:spPr>
        <p:txBody>
          <a:bodyPr/>
          <a:lstStyle>
            <a:lvl1pPr>
              <a:defRPr/>
            </a:lvl1pPr>
          </a:lstStyle>
          <a:p>
            <a:pPr>
              <a:defRPr/>
            </a:pPr>
            <a:fld id="{41818582-562E-419E-95B6-3E7996039EAE}" type="slidenum">
              <a:rPr lang="en-US" altLang="ja-JP" smtClean="0"/>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C8FE915A-F11C-4840-8662-EFCECA5BCCC9}"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349BD6C6-18CB-4380-A934-DEFB52F4D954}"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019925" cy="476250"/>
          </a:xfrm>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0"/>
            <a:ext cx="8229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2013/1/28</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ltLang="ja-JP"/>
          </a:p>
          <a:p>
            <a:pPr>
              <a:defRPr/>
            </a:pPr>
            <a:fld id="{809AC283-233E-4F23-82E2-F31F6926E2B3}"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0"/>
            <a:ext cx="6840413" cy="548680"/>
          </a:xfrm>
        </p:spPr>
        <p:txBody>
          <a:bodyPr/>
          <a:lstStyle>
            <a:lvl1pPr>
              <a:defRPr>
                <a:solidFill>
                  <a:srgbClr val="021184"/>
                </a:solidFill>
              </a:defRPr>
            </a:lvl1pPr>
          </a:lstStyle>
          <a:p>
            <a:r>
              <a:rPr lang="ja-JP" altLang="en-US" dirty="0"/>
              <a:t>マスタ タイトルの書式設定</a:t>
            </a:r>
          </a:p>
        </p:txBody>
      </p:sp>
      <p:sp>
        <p:nvSpPr>
          <p:cNvPr id="3" name="コンテンツ プレースホルダ 2"/>
          <p:cNvSpPr>
            <a:spLocks noGrp="1"/>
          </p:cNvSpPr>
          <p:nvPr>
            <p:ph idx="1"/>
          </p:nvPr>
        </p:nvSpPr>
        <p:spPr>
          <a:xfrm>
            <a:off x="179512" y="764704"/>
            <a:ext cx="8784976" cy="56533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6"/>
          <p:cNvSpPr>
            <a:spLocks noGrp="1" noChangeArrowheads="1"/>
          </p:cNvSpPr>
          <p:nvPr>
            <p:ph type="sldNum" sz="quarter" idx="12"/>
          </p:nvPr>
        </p:nvSpPr>
        <p:spPr>
          <a:xfrm>
            <a:off x="7010400" y="6597352"/>
            <a:ext cx="2133600" cy="260648"/>
          </a:xfrm>
        </p:spPr>
        <p:txBody>
          <a:bodyPr/>
          <a:lstStyle>
            <a:lvl1pPr>
              <a:defRPr sz="1400"/>
            </a:lvl1pPr>
          </a:lstStyle>
          <a:p>
            <a:pPr>
              <a:defRPr/>
            </a:pPr>
            <a:fld id="{37E090E1-01D6-4368-A6B7-2050244B6EC1}" type="slidenum">
              <a:rPr lang="en-US" altLang="ja-JP" smtClean="0"/>
              <a:pPr>
                <a:defRPr/>
              </a:pPr>
              <a: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47E86A81-A915-4B07-B216-3CA829FFC674}"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80F6BFAD-A0D4-4969-82B7-4FBA8B2CC284}"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vl1pPr>
          </a:lstStyle>
          <a:p>
            <a:pPr>
              <a:defRPr/>
            </a:pPr>
            <a:fld id="{AF26BBFB-8FE8-4A5D-811B-4A9DDF31EA9C}"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pPr>
              <a:defRPr/>
            </a:pPr>
            <a:fld id="{74F70C9F-30B9-4231-8DC7-F56AD97783E3}"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ja-JP"/>
              <a:t>2013/1/28</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ltLang="ja-JP"/>
          </a:p>
          <a:p>
            <a:pPr>
              <a:defRPr/>
            </a:pPr>
            <a:fld id="{0EB5850B-E557-4467-B5E6-B8E7558DF9BA}"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BE6C833F-8DEB-46DE-810B-82485AA114A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a:lvl1pPr>
          </a:lstStyle>
          <a:p>
            <a:pPr>
              <a:defRPr/>
            </a:pPr>
            <a:r>
              <a:rPr lang="en-US" altLang="ja-JP"/>
              <a:t>2013/1/28</a:t>
            </a: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639C8617-3B2E-4FF9-9C16-29380DBBAAB4}"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正方形/長方形 12"/>
          <p:cNvSpPr/>
          <p:nvPr/>
        </p:nvSpPr>
        <p:spPr>
          <a:xfrm>
            <a:off x="0" y="700087"/>
            <a:ext cx="9144000" cy="72000"/>
          </a:xfrm>
          <a:prstGeom prst="rect">
            <a:avLst/>
          </a:prstGeom>
          <a:solidFill>
            <a:srgbClr val="02118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4578" name="Rectangle 3"/>
          <p:cNvSpPr>
            <a:spLocks noGrp="1" noChangeArrowheads="1"/>
          </p:cNvSpPr>
          <p:nvPr>
            <p:ph type="body" idx="1"/>
          </p:nvPr>
        </p:nvSpPr>
        <p:spPr bwMode="auto">
          <a:xfrm>
            <a:off x="457200" y="980728"/>
            <a:ext cx="8229600" cy="5145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ea typeface="ＭＳ Ｐゴシック" pitchFamily="50" charset="-128"/>
              </a:defRPr>
            </a:lvl1pPr>
          </a:lstStyle>
          <a:p>
            <a:pPr>
              <a:defRPr/>
            </a:pPr>
            <a:r>
              <a:rPr lang="en-US" altLang="ja-JP"/>
              <a:t>2013/1/28</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ea typeface="ＭＳ Ｐゴシック" pitchFamily="50" charset="-128"/>
              </a:defRPr>
            </a:lvl1pPr>
          </a:lstStyle>
          <a:p>
            <a:pPr>
              <a:defRPr/>
            </a:pPr>
            <a:endParaRPr lang="en-US" altLang="ja-JP"/>
          </a:p>
          <a:p>
            <a:pPr>
              <a:defRPr/>
            </a:pPr>
            <a:fld id="{AEA91296-5DD5-4CD1-B9E9-2DA4396CEC04}" type="slidenum">
              <a:rPr lang="en-US" altLang="ja-JP"/>
              <a:pPr>
                <a:defRPr/>
              </a:pPr>
              <a:t>‹#›</a:t>
            </a:fld>
            <a:endParaRPr lang="en-US" altLang="ja-JP"/>
          </a:p>
        </p:txBody>
      </p:sp>
      <p:sp>
        <p:nvSpPr>
          <p:cNvPr id="24583" name="Rectangle 2"/>
          <p:cNvSpPr>
            <a:spLocks noGrp="1" noChangeArrowheads="1"/>
          </p:cNvSpPr>
          <p:nvPr>
            <p:ph type="title"/>
          </p:nvPr>
        </p:nvSpPr>
        <p:spPr bwMode="auto">
          <a:xfrm>
            <a:off x="0" y="-1"/>
            <a:ext cx="7019925" cy="72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0" r:id="rId7"/>
    <p:sldLayoutId id="2147483667" r:id="rId8"/>
    <p:sldLayoutId id="2147483668" r:id="rId9"/>
    <p:sldLayoutId id="2147483669" r:id="rId10"/>
    <p:sldLayoutId id="2147483670" r:id="rId11"/>
    <p:sldLayoutId id="2147483659" r:id="rId12"/>
  </p:sldLayoutIdLst>
  <p:hf hdr="0" ftr="0" dt="0"/>
  <p:txStyles>
    <p:title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0213" y="1624584"/>
            <a:ext cx="7452320" cy="1660400"/>
          </a:xfrm>
        </p:spPr>
        <p:txBody>
          <a:bodyPr/>
          <a:lstStyle/>
          <a:p>
            <a:pPr algn="ctr">
              <a:lnSpc>
                <a:spcPct val="150000"/>
              </a:lnSpc>
            </a:pPr>
            <a:r>
              <a:rPr lang="ja-JP" altLang="en-US" sz="3600" dirty="0"/>
              <a:t>倉敷市下水道事業</a:t>
            </a:r>
            <a:r>
              <a:rPr lang="ja-JP" altLang="en-US" sz="2800" dirty="0"/>
              <a:t>における</a:t>
            </a:r>
            <a:br>
              <a:rPr lang="en-US" altLang="ja-JP" sz="3600" dirty="0"/>
            </a:br>
            <a:r>
              <a:rPr lang="ja-JP" altLang="en-US" sz="3600" dirty="0">
                <a:latin typeface="+mn-lt"/>
              </a:rPr>
              <a:t>ウォーター</a:t>
            </a:r>
            <a:r>
              <a:rPr lang="en-US" altLang="ja-JP" sz="3600" b="1" dirty="0">
                <a:latin typeface="+mn-lt"/>
              </a:rPr>
              <a:t>PPP</a:t>
            </a:r>
            <a:r>
              <a:rPr lang="ja-JP" altLang="en-US" sz="3600" dirty="0"/>
              <a:t>導入</a:t>
            </a:r>
            <a:r>
              <a:rPr lang="ja-JP" altLang="en-US" sz="2800" dirty="0"/>
              <a:t>の</a:t>
            </a:r>
            <a:r>
              <a:rPr lang="ja-JP" altLang="en-US" sz="3600" dirty="0"/>
              <a:t>検討</a:t>
            </a:r>
            <a:r>
              <a:rPr lang="ja-JP" altLang="en-US" sz="2800" dirty="0"/>
              <a:t>について</a:t>
            </a:r>
            <a:endParaRPr kumimoji="1" lang="ja-JP" altLang="en-US" sz="2800" dirty="0"/>
          </a:p>
        </p:txBody>
      </p:sp>
      <p:sp>
        <p:nvSpPr>
          <p:cNvPr id="3" name="サブタイトル 2"/>
          <p:cNvSpPr>
            <a:spLocks noGrp="1"/>
          </p:cNvSpPr>
          <p:nvPr>
            <p:ph type="subTitle" idx="1"/>
          </p:nvPr>
        </p:nvSpPr>
        <p:spPr>
          <a:xfrm>
            <a:off x="4660282" y="5445224"/>
            <a:ext cx="4285765" cy="884992"/>
          </a:xfrm>
        </p:spPr>
        <p:txBody>
          <a:bodyPr/>
          <a:lstStyle/>
          <a:p>
            <a:pPr algn="r"/>
            <a:r>
              <a:rPr lang="ja-JP" altLang="en-US" sz="2400" dirty="0">
                <a:latin typeface="+mj-ea"/>
                <a:ea typeface="+mj-ea"/>
              </a:rPr>
              <a:t>倉敷市　環境局</a:t>
            </a:r>
            <a:endParaRPr lang="en-US" altLang="ja-JP" sz="2400" dirty="0">
              <a:latin typeface="+mj-ea"/>
              <a:ea typeface="+mj-ea"/>
            </a:endParaRPr>
          </a:p>
          <a:p>
            <a:pPr algn="r"/>
            <a:r>
              <a:rPr kumimoji="1" lang="ja-JP" altLang="en-US" sz="2400" dirty="0">
                <a:latin typeface="+mj-ea"/>
                <a:ea typeface="+mj-ea"/>
              </a:rPr>
              <a:t>下水道部下水経営計画課</a:t>
            </a:r>
            <a:endParaRPr kumimoji="1" lang="en-US" altLang="ja-JP" sz="2400" dirty="0">
              <a:latin typeface="+mj-ea"/>
              <a:ea typeface="+mj-ea"/>
            </a:endParaRPr>
          </a:p>
        </p:txBody>
      </p:sp>
      <p:sp>
        <p:nvSpPr>
          <p:cNvPr id="7" name="正方形/長方形 6">
            <a:extLst>
              <a:ext uri="{FF2B5EF4-FFF2-40B4-BE49-F238E27FC236}">
                <a16:creationId xmlns:a16="http://schemas.microsoft.com/office/drawing/2014/main" id="{7F93FD05-1C3F-4CCE-B90C-EEA8C9727244}"/>
              </a:ext>
            </a:extLst>
          </p:cNvPr>
          <p:cNvSpPr/>
          <p:nvPr/>
        </p:nvSpPr>
        <p:spPr>
          <a:xfrm>
            <a:off x="3419872" y="3573016"/>
            <a:ext cx="4464496" cy="1077218"/>
          </a:xfrm>
          <a:prstGeom prst="rect">
            <a:avLst/>
          </a:prstGeom>
        </p:spPr>
        <p:txBody>
          <a:bodyPr wrap="square">
            <a:spAutoFit/>
          </a:bodyPr>
          <a:lstStyle/>
          <a:p>
            <a:pPr algn="ctr"/>
            <a:r>
              <a:rPr lang="ja-JP" altLang="en-US" sz="3200" dirty="0">
                <a:latin typeface="+mn-lt"/>
                <a:ea typeface="+mj-ea"/>
              </a:rPr>
              <a:t>令和</a:t>
            </a:r>
            <a:r>
              <a:rPr lang="en-US" altLang="ja-JP" sz="3200" b="1" dirty="0">
                <a:latin typeface="+mn-lt"/>
                <a:ea typeface="+mj-ea"/>
              </a:rPr>
              <a:t>7</a:t>
            </a:r>
            <a:r>
              <a:rPr lang="ja-JP" altLang="en-US" sz="3200" dirty="0">
                <a:latin typeface="+mn-lt"/>
                <a:ea typeface="+mj-ea"/>
              </a:rPr>
              <a:t>年</a:t>
            </a:r>
            <a:r>
              <a:rPr lang="en-US" altLang="ja-JP" sz="3200" b="1" dirty="0">
                <a:latin typeface="+mn-lt"/>
                <a:ea typeface="+mj-ea"/>
              </a:rPr>
              <a:t>7</a:t>
            </a:r>
            <a:r>
              <a:rPr lang="ja-JP" altLang="en-US" sz="3200" dirty="0">
                <a:latin typeface="+mn-lt"/>
                <a:ea typeface="+mj-ea"/>
              </a:rPr>
              <a:t>月</a:t>
            </a:r>
            <a:r>
              <a:rPr lang="en-US" altLang="ja-JP" sz="3200" b="1" dirty="0">
                <a:latin typeface="+mn-lt"/>
                <a:ea typeface="+mj-ea"/>
              </a:rPr>
              <a:t>16</a:t>
            </a:r>
            <a:r>
              <a:rPr lang="ja-JP" altLang="en-US" sz="3200" b="1" dirty="0">
                <a:latin typeface="+mn-lt"/>
                <a:ea typeface="+mj-ea"/>
              </a:rPr>
              <a:t>日</a:t>
            </a:r>
            <a:endParaRPr lang="en-US" altLang="ja-JP" sz="3200" b="1" dirty="0">
              <a:latin typeface="+mn-lt"/>
              <a:ea typeface="+mj-ea"/>
            </a:endParaRPr>
          </a:p>
          <a:p>
            <a:pPr algn="ctr"/>
            <a:r>
              <a:rPr lang="ja-JP" altLang="en-US" sz="3200" dirty="0">
                <a:latin typeface="+mn-lt"/>
                <a:ea typeface="+mj-ea"/>
              </a:rPr>
              <a:t>　　　　　　　　　～</a:t>
            </a:r>
            <a:r>
              <a:rPr lang="en-US" altLang="ja-JP" sz="3200" b="1" dirty="0">
                <a:latin typeface="+mn-lt"/>
                <a:ea typeface="+mj-ea"/>
              </a:rPr>
              <a:t>8</a:t>
            </a:r>
            <a:r>
              <a:rPr lang="ja-JP" altLang="en-US" sz="3200" dirty="0">
                <a:latin typeface="+mn-lt"/>
                <a:ea typeface="+mj-ea"/>
              </a:rPr>
              <a:t>月</a:t>
            </a:r>
            <a:r>
              <a:rPr lang="en-US" altLang="ja-JP" sz="3200" b="1" dirty="0">
                <a:latin typeface="+mn-lt"/>
                <a:ea typeface="+mj-ea"/>
              </a:rPr>
              <a:t>8</a:t>
            </a:r>
            <a:r>
              <a:rPr lang="ja-JP" altLang="en-US" sz="3200" dirty="0">
                <a:latin typeface="+mn-lt"/>
                <a:ea typeface="+mj-ea"/>
              </a:rPr>
              <a:t>日</a:t>
            </a:r>
            <a:endParaRPr lang="en-US" altLang="ja-JP" sz="3200" dirty="0">
              <a:latin typeface="+mn-lt"/>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A2BB4-5092-2BAD-8BCA-DD03608B6E0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AE1200D-1024-B4B7-506D-A3383007A814}"/>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10039F53-2B9B-6413-32CE-AFA90DC59B82}"/>
              </a:ext>
            </a:extLst>
          </p:cNvPr>
          <p:cNvSpPr>
            <a:spLocks noGrp="1"/>
          </p:cNvSpPr>
          <p:nvPr>
            <p:ph type="sldNum" sz="quarter" idx="12"/>
          </p:nvPr>
        </p:nvSpPr>
        <p:spPr/>
        <p:txBody>
          <a:bodyPr/>
          <a:lstStyle/>
          <a:p>
            <a:pPr>
              <a:defRPr/>
            </a:pPr>
            <a:fld id="{37E090E1-01D6-4368-A6B7-2050244B6EC1}" type="slidenum">
              <a:rPr lang="en-US" altLang="ja-JP" smtClean="0"/>
              <a:pPr>
                <a:defRPr/>
              </a:pPr>
              <a:t>9</a:t>
            </a:fld>
            <a:endParaRPr lang="en-US" altLang="ja-JP" dirty="0"/>
          </a:p>
        </p:txBody>
      </p:sp>
      <p:sp>
        <p:nvSpPr>
          <p:cNvPr id="3" name="正方形/長方形 2">
            <a:extLst>
              <a:ext uri="{FF2B5EF4-FFF2-40B4-BE49-F238E27FC236}">
                <a16:creationId xmlns:a16="http://schemas.microsoft.com/office/drawing/2014/main" id="{D5D113DB-C2E9-4CC1-B01E-BF654C4DDF6C}"/>
              </a:ext>
            </a:extLst>
          </p:cNvPr>
          <p:cNvSpPr/>
          <p:nvPr/>
        </p:nvSpPr>
        <p:spPr>
          <a:xfrm>
            <a:off x="31204" y="753497"/>
            <a:ext cx="936047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ja-JP" altLang="en-US" b="1" dirty="0">
                <a:solidFill>
                  <a:srgbClr val="021184"/>
                </a:solidFill>
                <a:latin typeface="CIDFont+F3"/>
              </a:rPr>
              <a:t>処理場・ポンプ場の</a:t>
            </a:r>
            <a:r>
              <a:rPr lang="ja-JP" altLang="en-US" sz="1800" b="1" i="0" u="none" strike="noStrike" baseline="0" dirty="0">
                <a:solidFill>
                  <a:srgbClr val="021184"/>
                </a:solidFill>
                <a:latin typeface="CIDFont+F3"/>
              </a:rPr>
              <a:t>包括的維持管理業務委託の対象業務項目</a:t>
            </a:r>
            <a:r>
              <a:rPr lang="ja-JP" altLang="en-US" sz="1400" b="1" i="0" u="none" strike="noStrike" baseline="0" dirty="0">
                <a:solidFill>
                  <a:srgbClr val="021184"/>
                </a:solidFill>
                <a:latin typeface="CIDFont+F3"/>
              </a:rPr>
              <a:t>（令和</a:t>
            </a:r>
            <a:r>
              <a:rPr lang="en-US" altLang="ja-JP" sz="1400" b="1" dirty="0">
                <a:solidFill>
                  <a:srgbClr val="021184"/>
                </a:solidFill>
                <a:latin typeface="CIDFont+F3"/>
              </a:rPr>
              <a:t>7</a:t>
            </a:r>
            <a:r>
              <a:rPr lang="ja-JP" altLang="en-US" sz="1400" b="1" i="0" u="none" strike="noStrike" baseline="0" dirty="0">
                <a:solidFill>
                  <a:srgbClr val="021184"/>
                </a:solidFill>
                <a:latin typeface="CIDFont+F3"/>
              </a:rPr>
              <a:t>年度時点）（</a:t>
            </a:r>
            <a:r>
              <a:rPr lang="en-US" altLang="ja-JP" sz="1400" b="1" dirty="0">
                <a:solidFill>
                  <a:srgbClr val="021184"/>
                </a:solidFill>
                <a:latin typeface="CIDFont+F3"/>
              </a:rPr>
              <a:t>2</a:t>
            </a:r>
            <a:r>
              <a:rPr lang="en-US" altLang="ja-JP" sz="1400" b="1" i="0" u="none" strike="noStrike" baseline="0" dirty="0">
                <a:solidFill>
                  <a:srgbClr val="021184"/>
                </a:solidFill>
                <a:latin typeface="CIDFont+F3"/>
              </a:rPr>
              <a:t>/2</a:t>
            </a:r>
            <a:r>
              <a:rPr lang="ja-JP" altLang="en-US" sz="1400" b="1" i="0" u="none" strike="noStrike" baseline="0" dirty="0">
                <a:solidFill>
                  <a:srgbClr val="021184"/>
                </a:solidFill>
                <a:latin typeface="CIDFont+F3"/>
              </a:rPr>
              <a:t>）</a:t>
            </a:r>
            <a:endParaRPr lang="ja-JP" altLang="en-US" sz="1400" b="1" dirty="0">
              <a:solidFill>
                <a:srgbClr val="021184"/>
              </a:solidFill>
              <a:latin typeface="+mn-ea"/>
            </a:endParaRPr>
          </a:p>
        </p:txBody>
      </p:sp>
      <p:sp>
        <p:nvSpPr>
          <p:cNvPr id="5" name="正方形/長方形 4">
            <a:extLst>
              <a:ext uri="{FF2B5EF4-FFF2-40B4-BE49-F238E27FC236}">
                <a16:creationId xmlns:a16="http://schemas.microsoft.com/office/drawing/2014/main" id="{74A6014B-CB32-9ED5-8DCD-BA47FEE25978}"/>
              </a:ext>
            </a:extLst>
          </p:cNvPr>
          <p:cNvSpPr/>
          <p:nvPr/>
        </p:nvSpPr>
        <p:spPr>
          <a:xfrm>
            <a:off x="191638" y="5888535"/>
            <a:ext cx="8640960" cy="473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ja-JP" altLang="en-US" sz="1400" b="0" i="0" u="none" strike="noStrike" baseline="0" dirty="0">
                <a:solidFill>
                  <a:srgbClr val="021184"/>
                </a:solidFill>
                <a:latin typeface="CIDFont+F1"/>
              </a:rPr>
              <a:t>● 処理場・ポンプ場は、すでに包括的維持管理業務等により一部の業務を委託している。</a:t>
            </a:r>
            <a:endParaRPr lang="en-US" altLang="ja-JP" sz="1400" b="0" i="0" u="none" strike="noStrike" baseline="0" dirty="0">
              <a:solidFill>
                <a:srgbClr val="021184"/>
              </a:solidFill>
              <a:latin typeface="CIDFont+F1"/>
            </a:endParaRPr>
          </a:p>
          <a:p>
            <a:r>
              <a:rPr lang="ja-JP" altLang="en-US" sz="1400" dirty="0">
                <a:solidFill>
                  <a:srgbClr val="021184"/>
                </a:solidFill>
                <a:latin typeface="CIDFont+F1"/>
              </a:rPr>
              <a:t>　 現在、契約している包括民間委託の業務期間は令和</a:t>
            </a:r>
            <a:r>
              <a:rPr lang="en-US" altLang="ja-JP" sz="1400" dirty="0">
                <a:solidFill>
                  <a:srgbClr val="021184"/>
                </a:solidFill>
                <a:latin typeface="CIDFont+F1"/>
              </a:rPr>
              <a:t>7</a:t>
            </a:r>
            <a:r>
              <a:rPr lang="ja-JP" altLang="en-US" sz="1400" dirty="0">
                <a:solidFill>
                  <a:srgbClr val="021184"/>
                </a:solidFill>
                <a:latin typeface="CIDFont+F1"/>
              </a:rPr>
              <a:t>、</a:t>
            </a:r>
            <a:r>
              <a:rPr lang="en-US" altLang="ja-JP" sz="1400" dirty="0">
                <a:solidFill>
                  <a:srgbClr val="021184"/>
                </a:solidFill>
                <a:latin typeface="CIDFont+F1"/>
              </a:rPr>
              <a:t>8</a:t>
            </a:r>
            <a:r>
              <a:rPr lang="ja-JP" altLang="en-US" sz="1400" dirty="0">
                <a:solidFill>
                  <a:srgbClr val="021184"/>
                </a:solidFill>
                <a:latin typeface="CIDFont+F1"/>
              </a:rPr>
              <a:t>年度の</a:t>
            </a:r>
            <a:r>
              <a:rPr lang="en-US" altLang="ja-JP" sz="1400" dirty="0">
                <a:solidFill>
                  <a:srgbClr val="021184"/>
                </a:solidFill>
                <a:latin typeface="CIDFont+F1"/>
              </a:rPr>
              <a:t>2</a:t>
            </a:r>
            <a:r>
              <a:rPr lang="ja-JP" altLang="en-US" sz="1400" dirty="0">
                <a:solidFill>
                  <a:srgbClr val="021184"/>
                </a:solidFill>
                <a:latin typeface="CIDFont+F1"/>
              </a:rPr>
              <a:t>ヵ年である。</a:t>
            </a:r>
          </a:p>
        </p:txBody>
      </p:sp>
      <p:pic>
        <p:nvPicPr>
          <p:cNvPr id="6" name="図 5">
            <a:extLst>
              <a:ext uri="{FF2B5EF4-FFF2-40B4-BE49-F238E27FC236}">
                <a16:creationId xmlns:a16="http://schemas.microsoft.com/office/drawing/2014/main" id="{67FD4EC3-6C57-176B-78F3-7F4361D8D907}"/>
              </a:ext>
            </a:extLst>
          </p:cNvPr>
          <p:cNvPicPr>
            <a:picLocks noChangeAspect="1"/>
          </p:cNvPicPr>
          <p:nvPr/>
        </p:nvPicPr>
        <p:blipFill>
          <a:blip r:embed="rId2"/>
          <a:stretch>
            <a:fillRect/>
          </a:stretch>
        </p:blipFill>
        <p:spPr>
          <a:xfrm>
            <a:off x="179512" y="1450147"/>
            <a:ext cx="8719200" cy="3957705"/>
          </a:xfrm>
          <a:prstGeom prst="rect">
            <a:avLst/>
          </a:prstGeom>
        </p:spPr>
      </p:pic>
    </p:spTree>
    <p:extLst>
      <p:ext uri="{BB962C8B-B14F-4D97-AF65-F5344CB8AC3E}">
        <p14:creationId xmlns:p14="http://schemas.microsoft.com/office/powerpoint/2010/main" val="3262717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30E692-AE68-4BEB-B2B9-61B50EAA8800}"/>
              </a:ext>
            </a:extLst>
          </p:cNvPr>
          <p:cNvSpPr>
            <a:spLocks noGrp="1"/>
          </p:cNvSpPr>
          <p:nvPr>
            <p:ph type="title"/>
          </p:nvPr>
        </p:nvSpPr>
        <p:spPr>
          <a:xfrm>
            <a:off x="133221" y="78405"/>
            <a:ext cx="6840413" cy="548680"/>
          </a:xfrm>
        </p:spPr>
        <p:txBody>
          <a:bodyPr/>
          <a:lstStyle/>
          <a:p>
            <a:r>
              <a:rPr lang="ja-JP" altLang="en-US" dirty="0"/>
              <a:t>ご説明の流れ</a:t>
            </a:r>
            <a:endParaRPr kumimoji="1" lang="ja-JP" altLang="en-US" dirty="0"/>
          </a:p>
        </p:txBody>
      </p:sp>
      <p:sp>
        <p:nvSpPr>
          <p:cNvPr id="4" name="スライド番号プレースホルダー 3">
            <a:extLst>
              <a:ext uri="{FF2B5EF4-FFF2-40B4-BE49-F238E27FC236}">
                <a16:creationId xmlns:a16="http://schemas.microsoft.com/office/drawing/2014/main" id="{66B538B9-C1A9-433E-B9D4-909683527B42}"/>
              </a:ext>
            </a:extLst>
          </p:cNvPr>
          <p:cNvSpPr>
            <a:spLocks noGrp="1"/>
          </p:cNvSpPr>
          <p:nvPr>
            <p:ph type="sldNum" sz="quarter" idx="12"/>
          </p:nvPr>
        </p:nvSpPr>
        <p:spPr>
          <a:xfrm>
            <a:off x="7008077" y="6309320"/>
            <a:ext cx="2133600" cy="548680"/>
          </a:xfrm>
        </p:spPr>
        <p:txBody>
          <a:bodyPr/>
          <a:lstStyle/>
          <a:p>
            <a:pPr>
              <a:defRPr/>
            </a:pPr>
            <a:endParaRPr lang="en-US" altLang="ja-JP" dirty="0"/>
          </a:p>
          <a:p>
            <a:pPr>
              <a:defRPr/>
            </a:pPr>
            <a:fld id="{37E090E1-01D6-4368-A6B7-2050244B6EC1}" type="slidenum">
              <a:rPr lang="en-US" altLang="ja-JP" smtClean="0"/>
              <a:pPr>
                <a:defRPr/>
              </a:pPr>
              <a:t>10</a:t>
            </a:fld>
            <a:endParaRPr lang="en-US" altLang="ja-JP" dirty="0"/>
          </a:p>
        </p:txBody>
      </p:sp>
      <p:grpSp>
        <p:nvGrpSpPr>
          <p:cNvPr id="8" name="グループ化 7">
            <a:extLst>
              <a:ext uri="{FF2B5EF4-FFF2-40B4-BE49-F238E27FC236}">
                <a16:creationId xmlns:a16="http://schemas.microsoft.com/office/drawing/2014/main" id="{3E12F10B-1D6A-F17A-AABC-D707E18125F3}"/>
              </a:ext>
            </a:extLst>
          </p:cNvPr>
          <p:cNvGrpSpPr/>
          <p:nvPr/>
        </p:nvGrpSpPr>
        <p:grpSpPr>
          <a:xfrm>
            <a:off x="287524" y="908720"/>
            <a:ext cx="8568952" cy="1152128"/>
            <a:chOff x="179512" y="4725144"/>
            <a:chExt cx="8568952" cy="1152128"/>
          </a:xfrm>
        </p:grpSpPr>
        <p:sp>
          <p:nvSpPr>
            <p:cNvPr id="5" name="フローチャート: 代替処理 4">
              <a:extLst>
                <a:ext uri="{FF2B5EF4-FFF2-40B4-BE49-F238E27FC236}">
                  <a16:creationId xmlns:a16="http://schemas.microsoft.com/office/drawing/2014/main" id="{CE645A11-806F-F343-868A-41F41B2A1388}"/>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kumimoji="1" lang="ja-JP" altLang="en-US" sz="2400" b="1" dirty="0">
                  <a:solidFill>
                    <a:srgbClr val="1E378C"/>
                  </a:solidFill>
                </a:rPr>
                <a:t>倉敷市における下水道事業の課題</a:t>
              </a:r>
            </a:p>
          </p:txBody>
        </p:sp>
        <p:sp>
          <p:nvSpPr>
            <p:cNvPr id="7" name="矢印: 五方向 6">
              <a:extLst>
                <a:ext uri="{FF2B5EF4-FFF2-40B4-BE49-F238E27FC236}">
                  <a16:creationId xmlns:a16="http://schemas.microsoft.com/office/drawing/2014/main" id="{0C4C1E1B-AFB3-F0B2-FBB6-815566D0B0D3}"/>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1</a:t>
              </a:r>
              <a:endParaRPr kumimoji="1" lang="ja-JP" altLang="en-US" sz="4400" b="1" dirty="0"/>
            </a:p>
          </p:txBody>
        </p:sp>
      </p:grpSp>
      <p:grpSp>
        <p:nvGrpSpPr>
          <p:cNvPr id="9" name="グループ化 8">
            <a:extLst>
              <a:ext uri="{FF2B5EF4-FFF2-40B4-BE49-F238E27FC236}">
                <a16:creationId xmlns:a16="http://schemas.microsoft.com/office/drawing/2014/main" id="{395142C8-F730-5F31-C2B3-102C1EA74C39}"/>
              </a:ext>
            </a:extLst>
          </p:cNvPr>
          <p:cNvGrpSpPr/>
          <p:nvPr/>
        </p:nvGrpSpPr>
        <p:grpSpPr>
          <a:xfrm>
            <a:off x="287524" y="2429966"/>
            <a:ext cx="8568952" cy="1152128"/>
            <a:chOff x="179512" y="4725144"/>
            <a:chExt cx="8568952" cy="1152128"/>
          </a:xfrm>
        </p:grpSpPr>
        <p:sp>
          <p:nvSpPr>
            <p:cNvPr id="10" name="フローチャート: 代替処理 9">
              <a:extLst>
                <a:ext uri="{FF2B5EF4-FFF2-40B4-BE49-F238E27FC236}">
                  <a16:creationId xmlns:a16="http://schemas.microsoft.com/office/drawing/2014/main" id="{06168C20-446D-B0C4-7403-C8C787DCB1CE}"/>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kumimoji="1" lang="ja-JP" altLang="en-US" sz="2400" b="1" dirty="0">
                  <a:solidFill>
                    <a:srgbClr val="1E378C"/>
                  </a:solidFill>
                </a:rPr>
                <a:t>官民連携事業の導入検討の必要性</a:t>
              </a:r>
            </a:p>
          </p:txBody>
        </p:sp>
        <p:sp>
          <p:nvSpPr>
            <p:cNvPr id="11" name="矢印: 五方向 10">
              <a:extLst>
                <a:ext uri="{FF2B5EF4-FFF2-40B4-BE49-F238E27FC236}">
                  <a16:creationId xmlns:a16="http://schemas.microsoft.com/office/drawing/2014/main" id="{A64423D0-9637-50F4-FE2B-7B37063AF7AA}"/>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2</a:t>
              </a:r>
              <a:endParaRPr kumimoji="1" lang="ja-JP" altLang="en-US" sz="4400" b="1" dirty="0"/>
            </a:p>
          </p:txBody>
        </p:sp>
      </p:grpSp>
      <p:grpSp>
        <p:nvGrpSpPr>
          <p:cNvPr id="12" name="グループ化 11">
            <a:extLst>
              <a:ext uri="{FF2B5EF4-FFF2-40B4-BE49-F238E27FC236}">
                <a16:creationId xmlns:a16="http://schemas.microsoft.com/office/drawing/2014/main" id="{95441AF3-32A9-BAC7-71EA-3A9FA9364D4F}"/>
              </a:ext>
            </a:extLst>
          </p:cNvPr>
          <p:cNvGrpSpPr/>
          <p:nvPr/>
        </p:nvGrpSpPr>
        <p:grpSpPr>
          <a:xfrm>
            <a:off x="287524" y="3951212"/>
            <a:ext cx="8568952" cy="1152128"/>
            <a:chOff x="179512" y="4725144"/>
            <a:chExt cx="8568952" cy="1152128"/>
          </a:xfrm>
        </p:grpSpPr>
        <p:sp>
          <p:nvSpPr>
            <p:cNvPr id="13" name="フローチャート: 代替処理 12">
              <a:extLst>
                <a:ext uri="{FF2B5EF4-FFF2-40B4-BE49-F238E27FC236}">
                  <a16:creationId xmlns:a16="http://schemas.microsoft.com/office/drawing/2014/main" id="{2381B1C1-7877-C222-D137-73081F034781}"/>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lang="ja-JP" altLang="en-US" sz="2400" b="1" dirty="0">
                  <a:solidFill>
                    <a:srgbClr val="1E378C"/>
                  </a:solidFill>
                </a:rPr>
                <a:t>導入検討方針（案）とマーケットサウンディング</a:t>
              </a:r>
              <a:endParaRPr kumimoji="1" lang="ja-JP" altLang="en-US" sz="2400" b="1" dirty="0">
                <a:solidFill>
                  <a:srgbClr val="1E378C"/>
                </a:solidFill>
              </a:endParaRPr>
            </a:p>
          </p:txBody>
        </p:sp>
        <p:sp>
          <p:nvSpPr>
            <p:cNvPr id="14" name="矢印: 五方向 13">
              <a:extLst>
                <a:ext uri="{FF2B5EF4-FFF2-40B4-BE49-F238E27FC236}">
                  <a16:creationId xmlns:a16="http://schemas.microsoft.com/office/drawing/2014/main" id="{13BEAEB5-E0BF-8450-02ED-E9CCB5BDE9EC}"/>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3</a:t>
              </a:r>
              <a:endParaRPr kumimoji="1" lang="ja-JP" altLang="en-US" sz="4400" b="1" dirty="0"/>
            </a:p>
          </p:txBody>
        </p:sp>
      </p:grpSp>
      <p:grpSp>
        <p:nvGrpSpPr>
          <p:cNvPr id="15" name="グループ化 14">
            <a:extLst>
              <a:ext uri="{FF2B5EF4-FFF2-40B4-BE49-F238E27FC236}">
                <a16:creationId xmlns:a16="http://schemas.microsoft.com/office/drawing/2014/main" id="{7D41275E-4728-DE84-3036-44FC717C85A6}"/>
              </a:ext>
            </a:extLst>
          </p:cNvPr>
          <p:cNvGrpSpPr/>
          <p:nvPr/>
        </p:nvGrpSpPr>
        <p:grpSpPr>
          <a:xfrm>
            <a:off x="287524" y="5472458"/>
            <a:ext cx="8568952" cy="1152128"/>
            <a:chOff x="179512" y="4725144"/>
            <a:chExt cx="8568952" cy="1152128"/>
          </a:xfrm>
        </p:grpSpPr>
        <p:sp>
          <p:nvSpPr>
            <p:cNvPr id="16" name="フローチャート: 代替処理 15">
              <a:extLst>
                <a:ext uri="{FF2B5EF4-FFF2-40B4-BE49-F238E27FC236}">
                  <a16:creationId xmlns:a16="http://schemas.microsoft.com/office/drawing/2014/main" id="{C4B3663A-01BF-B20E-DBA2-E38D9C996337}"/>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lang="ja-JP" altLang="en-US" sz="2400" b="1" dirty="0">
                  <a:solidFill>
                    <a:srgbClr val="1E378C"/>
                  </a:solidFill>
                </a:rPr>
                <a:t>今後のスケジュール（案）</a:t>
              </a:r>
              <a:endParaRPr kumimoji="1" lang="ja-JP" altLang="en-US" sz="2400" b="1" dirty="0">
                <a:solidFill>
                  <a:srgbClr val="1E378C"/>
                </a:solidFill>
              </a:endParaRPr>
            </a:p>
          </p:txBody>
        </p:sp>
        <p:sp>
          <p:nvSpPr>
            <p:cNvPr id="17" name="矢印: 五方向 16">
              <a:extLst>
                <a:ext uri="{FF2B5EF4-FFF2-40B4-BE49-F238E27FC236}">
                  <a16:creationId xmlns:a16="http://schemas.microsoft.com/office/drawing/2014/main" id="{1CCE462E-B8B8-1C58-7E96-8B309F3FCF6B}"/>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4400" b="1" dirty="0"/>
                <a:t>4</a:t>
              </a:r>
              <a:endParaRPr kumimoji="1" lang="ja-JP" altLang="en-US" sz="4400" b="1" dirty="0"/>
            </a:p>
          </p:txBody>
        </p:sp>
      </p:grpSp>
    </p:spTree>
    <p:extLst>
      <p:ext uri="{BB962C8B-B14F-4D97-AF65-F5344CB8AC3E}">
        <p14:creationId xmlns:p14="http://schemas.microsoft.com/office/powerpoint/2010/main" val="1938477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6B538B9-C1A9-433E-B9D4-909683527B42}"/>
              </a:ext>
            </a:extLst>
          </p:cNvPr>
          <p:cNvSpPr>
            <a:spLocks noGrp="1"/>
          </p:cNvSpPr>
          <p:nvPr>
            <p:ph type="sldNum" sz="quarter" idx="12"/>
          </p:nvPr>
        </p:nvSpPr>
        <p:spPr/>
        <p:txBody>
          <a:bodyPr/>
          <a:lstStyle/>
          <a:p>
            <a:pPr>
              <a:defRPr/>
            </a:pPr>
            <a:endParaRPr lang="en-US" altLang="ja-JP" dirty="0"/>
          </a:p>
          <a:p>
            <a:pPr>
              <a:defRPr/>
            </a:pPr>
            <a:fld id="{37E090E1-01D6-4368-A6B7-2050244B6EC1}" type="slidenum">
              <a:rPr lang="en-US" altLang="ja-JP" smtClean="0"/>
              <a:pPr>
                <a:defRPr/>
              </a:pPr>
              <a:t>11</a:t>
            </a:fld>
            <a:endParaRPr lang="en-US" altLang="ja-JP" dirty="0"/>
          </a:p>
        </p:txBody>
      </p:sp>
      <p:grpSp>
        <p:nvGrpSpPr>
          <p:cNvPr id="5" name="グループ化 4">
            <a:extLst>
              <a:ext uri="{FF2B5EF4-FFF2-40B4-BE49-F238E27FC236}">
                <a16:creationId xmlns:a16="http://schemas.microsoft.com/office/drawing/2014/main" id="{35B2FAFF-D0AE-8A63-4907-09F1549FE8D6}"/>
              </a:ext>
            </a:extLst>
          </p:cNvPr>
          <p:cNvGrpSpPr/>
          <p:nvPr/>
        </p:nvGrpSpPr>
        <p:grpSpPr>
          <a:xfrm>
            <a:off x="287524" y="2852936"/>
            <a:ext cx="8568952" cy="1152128"/>
            <a:chOff x="179512" y="4725144"/>
            <a:chExt cx="8568952" cy="1152128"/>
          </a:xfrm>
        </p:grpSpPr>
        <p:sp>
          <p:nvSpPr>
            <p:cNvPr id="7" name="フローチャート: 代替処理 6">
              <a:extLst>
                <a:ext uri="{FF2B5EF4-FFF2-40B4-BE49-F238E27FC236}">
                  <a16:creationId xmlns:a16="http://schemas.microsoft.com/office/drawing/2014/main" id="{BF7A1BB9-BB05-A643-2EAA-F47896A5AD28}"/>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lang="ja-JP" altLang="en-US" sz="2400" b="1" dirty="0">
                  <a:solidFill>
                    <a:srgbClr val="1E378C"/>
                  </a:solidFill>
                </a:rPr>
                <a:t>倉敷</a:t>
              </a:r>
              <a:r>
                <a:rPr kumimoji="1" lang="ja-JP" altLang="en-US" sz="2400" b="1" dirty="0">
                  <a:solidFill>
                    <a:srgbClr val="1E378C"/>
                  </a:solidFill>
                </a:rPr>
                <a:t>市における下水道事業の課題</a:t>
              </a:r>
            </a:p>
          </p:txBody>
        </p:sp>
        <p:sp>
          <p:nvSpPr>
            <p:cNvPr id="8" name="矢印: 五方向 7">
              <a:extLst>
                <a:ext uri="{FF2B5EF4-FFF2-40B4-BE49-F238E27FC236}">
                  <a16:creationId xmlns:a16="http://schemas.microsoft.com/office/drawing/2014/main" id="{731C0E51-3217-50EC-CD47-175CDF407F5A}"/>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1</a:t>
              </a:r>
              <a:endParaRPr kumimoji="1" lang="ja-JP" altLang="en-US" sz="4400" b="1" dirty="0"/>
            </a:p>
          </p:txBody>
        </p:sp>
      </p:grpSp>
    </p:spTree>
    <p:extLst>
      <p:ext uri="{BB962C8B-B14F-4D97-AF65-F5344CB8AC3E}">
        <p14:creationId xmlns:p14="http://schemas.microsoft.com/office/powerpoint/2010/main" val="238207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51963-7619-0307-3216-CFBEDE46A2E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B0E40E3-F741-97C9-71B8-B1E822FF67CC}"/>
              </a:ext>
            </a:extLst>
          </p:cNvPr>
          <p:cNvPicPr>
            <a:picLocks noChangeAspect="1"/>
          </p:cNvPicPr>
          <p:nvPr/>
        </p:nvPicPr>
        <p:blipFill>
          <a:blip r:embed="rId3"/>
          <a:stretch>
            <a:fillRect/>
          </a:stretch>
        </p:blipFill>
        <p:spPr>
          <a:xfrm>
            <a:off x="50304" y="3429000"/>
            <a:ext cx="4144930" cy="2547723"/>
          </a:xfrm>
          <a:prstGeom prst="rect">
            <a:avLst/>
          </a:prstGeom>
        </p:spPr>
      </p:pic>
      <p:sp>
        <p:nvSpPr>
          <p:cNvPr id="4" name="スライド番号プレースホルダー 3">
            <a:extLst>
              <a:ext uri="{FF2B5EF4-FFF2-40B4-BE49-F238E27FC236}">
                <a16:creationId xmlns:a16="http://schemas.microsoft.com/office/drawing/2014/main" id="{A4ABF5DB-216C-5615-16A7-665AB23CBE24}"/>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12</a:t>
            </a:fld>
            <a:endParaRPr lang="en-US" altLang="ja-JP" dirty="0"/>
          </a:p>
        </p:txBody>
      </p:sp>
      <p:sp>
        <p:nvSpPr>
          <p:cNvPr id="7" name="テキスト ボックス 11">
            <a:extLst>
              <a:ext uri="{FF2B5EF4-FFF2-40B4-BE49-F238E27FC236}">
                <a16:creationId xmlns:a16="http://schemas.microsoft.com/office/drawing/2014/main" id="{1FCCC5D0-F3B3-243E-75D6-6B2DFC525DC2}"/>
              </a:ext>
            </a:extLst>
          </p:cNvPr>
          <p:cNvSpPr txBox="1">
            <a:spLocks noChangeArrowheads="1"/>
          </p:cNvSpPr>
          <p:nvPr/>
        </p:nvSpPr>
        <p:spPr bwMode="auto">
          <a:xfrm>
            <a:off x="395536" y="1642712"/>
            <a:ext cx="8748973" cy="1477328"/>
          </a:xfrm>
          <a:prstGeom prst="rect">
            <a:avLst/>
          </a:prstGeom>
          <a:noFill/>
          <a:ln w="9525">
            <a:noFill/>
            <a:miter lim="800000"/>
            <a:headEnd/>
            <a:tailEnd/>
          </a:ln>
        </p:spPr>
        <p:txBody>
          <a:bodyPr wrap="square">
            <a:spAutoFit/>
          </a:bodyPr>
          <a:lstStyle/>
          <a:p>
            <a:r>
              <a:rPr lang="ja-JP" altLang="en-US" sz="1800" b="0" i="0" u="none" strike="noStrike" baseline="0" dirty="0">
                <a:latin typeface="+mn-ea"/>
                <a:ea typeface="+mn-ea"/>
              </a:rPr>
              <a:t>　現状、本市の職員人員数、年齢構成ともに、</a:t>
            </a:r>
            <a:r>
              <a:rPr lang="ja-JP" altLang="en-US" dirty="0">
                <a:latin typeface="+mn-ea"/>
                <a:ea typeface="+mn-ea"/>
              </a:rPr>
              <a:t>若干の偏りがある状態</a:t>
            </a:r>
            <a:r>
              <a:rPr lang="ja-JP" altLang="en-US" sz="1800" b="0" i="0" u="none" strike="noStrike" baseline="0" dirty="0">
                <a:latin typeface="+mn-ea"/>
                <a:ea typeface="+mn-ea"/>
              </a:rPr>
              <a:t>であり、</a:t>
            </a:r>
            <a:r>
              <a:rPr lang="ja-JP" altLang="en-US" dirty="0">
                <a:latin typeface="+mn-ea"/>
                <a:ea typeface="+mn-ea"/>
              </a:rPr>
              <a:t>将来は</a:t>
            </a:r>
            <a:r>
              <a:rPr lang="ja-JP" altLang="en-US" sz="1800" b="0" i="0" u="none" strike="noStrike" baseline="0" dirty="0">
                <a:latin typeface="+mn-ea"/>
                <a:ea typeface="+mn-ea"/>
              </a:rPr>
              <a:t>人口減少に伴い安定した採用が行えなくなる可能性もある。</a:t>
            </a:r>
            <a:endParaRPr lang="en-US" altLang="ja-JP" sz="1800" b="0" i="0" u="none" strike="noStrike" baseline="0" dirty="0">
              <a:latin typeface="+mn-ea"/>
              <a:ea typeface="+mn-ea"/>
            </a:endParaRPr>
          </a:p>
          <a:p>
            <a:pPr algn="l"/>
            <a:r>
              <a:rPr lang="ja-JP" altLang="en-US" sz="1800" b="0" i="0" u="none" strike="noStrike" baseline="0" dirty="0">
                <a:latin typeface="+mn-ea"/>
                <a:ea typeface="+mn-ea"/>
              </a:rPr>
              <a:t>　</a:t>
            </a:r>
            <a:r>
              <a:rPr lang="ja-JP" altLang="en-US" dirty="0">
                <a:latin typeface="+mn-ea"/>
                <a:ea typeface="+mn-ea"/>
              </a:rPr>
              <a:t>また</a:t>
            </a:r>
            <a:r>
              <a:rPr lang="ja-JP" altLang="en-US" sz="1800" b="0" i="0" u="none" strike="noStrike" baseline="0" dirty="0">
                <a:latin typeface="+mn-ea"/>
                <a:ea typeface="+mn-ea"/>
              </a:rPr>
              <a:t>、民間による体制補完に移行できる状態（民間が市直営業務を担える状態）</a:t>
            </a:r>
            <a:endParaRPr lang="en-US" altLang="ja-JP" sz="1800" b="0" i="0" u="none" strike="noStrike" baseline="0" dirty="0">
              <a:latin typeface="+mn-ea"/>
              <a:ea typeface="+mn-ea"/>
            </a:endParaRPr>
          </a:p>
          <a:p>
            <a:pPr algn="l"/>
            <a:r>
              <a:rPr lang="ja-JP" altLang="en-US" sz="1800" b="0" i="0" u="none" strike="noStrike" baseline="0" dirty="0">
                <a:latin typeface="+mn-ea"/>
                <a:ea typeface="+mn-ea"/>
              </a:rPr>
              <a:t>を確保しておくことで、将来、老朽化対策業務が急増した際に、担い手の確保が</a:t>
            </a:r>
            <a:endParaRPr lang="en-US" altLang="ja-JP" sz="1800" b="0" i="0" u="none" strike="noStrike" baseline="0" dirty="0">
              <a:latin typeface="+mn-ea"/>
              <a:ea typeface="+mn-ea"/>
            </a:endParaRPr>
          </a:p>
          <a:p>
            <a:pPr algn="l"/>
            <a:r>
              <a:rPr lang="ja-JP" altLang="en-US" sz="1800" b="0" i="0" u="none" strike="noStrike" baseline="0" dirty="0">
                <a:latin typeface="+mn-ea"/>
                <a:ea typeface="+mn-ea"/>
              </a:rPr>
              <a:t>容易となることが想定される。</a:t>
            </a:r>
            <a:endParaRPr lang="en-US" altLang="ja-JP" sz="2000" b="1" u="sng" dirty="0">
              <a:solidFill>
                <a:srgbClr val="1E378C"/>
              </a:solidFill>
              <a:latin typeface="+mn-ea"/>
              <a:ea typeface="+mn-ea"/>
            </a:endParaRPr>
          </a:p>
        </p:txBody>
      </p:sp>
      <p:grpSp>
        <p:nvGrpSpPr>
          <p:cNvPr id="6" name="グループ化 5">
            <a:extLst>
              <a:ext uri="{FF2B5EF4-FFF2-40B4-BE49-F238E27FC236}">
                <a16:creationId xmlns:a16="http://schemas.microsoft.com/office/drawing/2014/main" id="{C6887B6D-5B05-B275-F91F-FF5AB4239E7E}"/>
              </a:ext>
            </a:extLst>
          </p:cNvPr>
          <p:cNvGrpSpPr/>
          <p:nvPr/>
        </p:nvGrpSpPr>
        <p:grpSpPr>
          <a:xfrm>
            <a:off x="323528" y="871369"/>
            <a:ext cx="6048672" cy="797187"/>
            <a:chOff x="-961183" y="1270571"/>
            <a:chExt cx="6048672" cy="797187"/>
          </a:xfrm>
        </p:grpSpPr>
        <p:sp>
          <p:nvSpPr>
            <p:cNvPr id="5" name="正方形/長方形 4">
              <a:extLst>
                <a:ext uri="{FF2B5EF4-FFF2-40B4-BE49-F238E27FC236}">
                  <a16:creationId xmlns:a16="http://schemas.microsoft.com/office/drawing/2014/main" id="{5F5AD116-E500-4708-698B-04B2FB9FE518}"/>
                </a:ext>
              </a:extLst>
            </p:cNvPr>
            <p:cNvSpPr/>
            <p:nvPr/>
          </p:nvSpPr>
          <p:spPr>
            <a:xfrm>
              <a:off x="-45879" y="1438331"/>
              <a:ext cx="5133368" cy="461665"/>
            </a:xfrm>
            <a:prstGeom prst="rect">
              <a:avLst/>
            </a:prstGeom>
            <a:noFill/>
            <a:ln w="28575">
              <a:noFill/>
            </a:ln>
          </p:spPr>
          <p:txBody>
            <a:bodyPr wrap="square">
              <a:spAutoFit/>
            </a:bodyPr>
            <a:lstStyle/>
            <a:p>
              <a:r>
                <a:rPr lang="ja-JP" altLang="en-US" sz="2400" b="0" i="0" u="none" strike="noStrike" baseline="0" dirty="0">
                  <a:solidFill>
                    <a:srgbClr val="1E378C"/>
                  </a:solidFill>
                  <a:latin typeface="CIDFont+F3"/>
                </a:rPr>
                <a:t>体制補完</a:t>
              </a:r>
              <a:endParaRPr lang="en-US" altLang="ja-JP" sz="2400" b="1" dirty="0">
                <a:solidFill>
                  <a:srgbClr val="1E378C"/>
                </a:solidFill>
                <a:latin typeface="+mn-ea"/>
                <a:ea typeface="+mn-ea"/>
              </a:endParaRPr>
            </a:p>
          </p:txBody>
        </p:sp>
        <p:sp>
          <p:nvSpPr>
            <p:cNvPr id="3" name="四角形: 角を丸くする 2">
              <a:extLst>
                <a:ext uri="{FF2B5EF4-FFF2-40B4-BE49-F238E27FC236}">
                  <a16:creationId xmlns:a16="http://schemas.microsoft.com/office/drawing/2014/main" id="{1588A59E-47F2-E3DA-9790-E7CF0F4F0C05}"/>
                </a:ext>
              </a:extLst>
            </p:cNvPr>
            <p:cNvSpPr/>
            <p:nvPr/>
          </p:nvSpPr>
          <p:spPr>
            <a:xfrm>
              <a:off x="-961183" y="1270571"/>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ヒト</a:t>
              </a:r>
            </a:p>
          </p:txBody>
        </p:sp>
      </p:grpSp>
      <p:sp>
        <p:nvSpPr>
          <p:cNvPr id="11" name="四角形: 角を丸くする 10">
            <a:extLst>
              <a:ext uri="{FF2B5EF4-FFF2-40B4-BE49-F238E27FC236}">
                <a16:creationId xmlns:a16="http://schemas.microsoft.com/office/drawing/2014/main" id="{7613E61F-A7EB-16BA-FDFC-BFC6C9F683FE}"/>
              </a:ext>
            </a:extLst>
          </p:cNvPr>
          <p:cNvSpPr/>
          <p:nvPr/>
        </p:nvSpPr>
        <p:spPr>
          <a:xfrm>
            <a:off x="459482" y="3120040"/>
            <a:ext cx="2889845" cy="315101"/>
          </a:xfrm>
          <a:prstGeom prst="roundRect">
            <a:avLst>
              <a:gd name="adj" fmla="val 17284"/>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ＭＳ ゴシック" panose="020B0609070205080204" pitchFamily="49" charset="-128"/>
                <a:ea typeface="ＭＳ ゴシック" panose="020B0609070205080204" pitchFamily="49" charset="-128"/>
              </a:rPr>
              <a:t>職員数の推移</a:t>
            </a:r>
          </a:p>
        </p:txBody>
      </p:sp>
      <p:sp>
        <p:nvSpPr>
          <p:cNvPr id="15" name="タイトル 1">
            <a:extLst>
              <a:ext uri="{FF2B5EF4-FFF2-40B4-BE49-F238E27FC236}">
                <a16:creationId xmlns:a16="http://schemas.microsoft.com/office/drawing/2014/main" id="{D5FBC0E5-6E2C-06C8-B52F-C0AF3F39D5E6}"/>
              </a:ext>
            </a:extLst>
          </p:cNvPr>
          <p:cNvSpPr>
            <a:spLocks noGrp="1"/>
          </p:cNvSpPr>
          <p:nvPr>
            <p:ph type="title"/>
          </p:nvPr>
        </p:nvSpPr>
        <p:spPr>
          <a:xfrm>
            <a:off x="169987" y="88085"/>
            <a:ext cx="6840413" cy="548680"/>
          </a:xfrm>
        </p:spPr>
        <p:txBody>
          <a:bodyPr/>
          <a:lstStyle/>
          <a:p>
            <a:r>
              <a:rPr lang="ja-JP" altLang="en-US" b="1" dirty="0">
                <a:latin typeface="+mn-lt"/>
              </a:rPr>
              <a:t>１</a:t>
            </a:r>
            <a:r>
              <a:rPr lang="ja-JP" altLang="en-US" dirty="0"/>
              <a:t>　倉敷</a:t>
            </a:r>
            <a:r>
              <a:rPr lang="ja-JP" altLang="en-US" dirty="0">
                <a:latin typeface="+mj-lt"/>
              </a:rPr>
              <a:t>市における下水道事業の課題</a:t>
            </a:r>
            <a:endParaRPr kumimoji="1" lang="ja-JP" altLang="en-US" dirty="0"/>
          </a:p>
        </p:txBody>
      </p:sp>
      <p:sp>
        <p:nvSpPr>
          <p:cNvPr id="10" name="テキスト ボックス 9">
            <a:extLst>
              <a:ext uri="{FF2B5EF4-FFF2-40B4-BE49-F238E27FC236}">
                <a16:creationId xmlns:a16="http://schemas.microsoft.com/office/drawing/2014/main" id="{B9BD18CF-3C1C-BA4C-9E4A-E37C7F383D1E}"/>
              </a:ext>
            </a:extLst>
          </p:cNvPr>
          <p:cNvSpPr txBox="1"/>
          <p:nvPr/>
        </p:nvSpPr>
        <p:spPr>
          <a:xfrm>
            <a:off x="454347" y="6044053"/>
            <a:ext cx="8654157" cy="646331"/>
          </a:xfrm>
          <a:prstGeom prst="rect">
            <a:avLst/>
          </a:prstGeom>
          <a:noFill/>
        </p:spPr>
        <p:txBody>
          <a:bodyPr wrap="square">
            <a:spAutoFit/>
          </a:bodyPr>
          <a:lstStyle/>
          <a:p>
            <a:r>
              <a:rPr lang="ja-JP" altLang="en-US" b="1" dirty="0">
                <a:solidFill>
                  <a:srgbClr val="1E378C"/>
                </a:solidFill>
                <a:latin typeface="+mn-ea"/>
                <a:ea typeface="+mn-ea"/>
              </a:rPr>
              <a:t>市職員が直接行っている業務（窓口対応や発注など）について、民間業者が</a:t>
            </a:r>
            <a:endParaRPr lang="en-US" altLang="ja-JP" b="1" dirty="0">
              <a:solidFill>
                <a:srgbClr val="1E378C"/>
              </a:solidFill>
              <a:latin typeface="+mn-ea"/>
              <a:ea typeface="+mn-ea"/>
            </a:endParaRPr>
          </a:p>
          <a:p>
            <a:r>
              <a:rPr lang="ja-JP" altLang="en-US" b="1" dirty="0">
                <a:solidFill>
                  <a:srgbClr val="1E378C"/>
                </a:solidFill>
                <a:latin typeface="+mn-ea"/>
                <a:ea typeface="+mn-ea"/>
              </a:rPr>
              <a:t>対応可能か確認が必要</a:t>
            </a:r>
          </a:p>
        </p:txBody>
      </p:sp>
      <p:pic>
        <p:nvPicPr>
          <p:cNvPr id="16" name="図 15">
            <a:extLst>
              <a:ext uri="{FF2B5EF4-FFF2-40B4-BE49-F238E27FC236}">
                <a16:creationId xmlns:a16="http://schemas.microsoft.com/office/drawing/2014/main" id="{564B1D0C-917D-23FD-B887-A36E7B130932}"/>
              </a:ext>
            </a:extLst>
          </p:cNvPr>
          <p:cNvPicPr>
            <a:picLocks noChangeAspect="1"/>
          </p:cNvPicPr>
          <p:nvPr/>
        </p:nvPicPr>
        <p:blipFill>
          <a:blip r:embed="rId4"/>
          <a:stretch>
            <a:fillRect/>
          </a:stretch>
        </p:blipFill>
        <p:spPr>
          <a:xfrm>
            <a:off x="4307094" y="3394697"/>
            <a:ext cx="4432833" cy="2661225"/>
          </a:xfrm>
          <a:prstGeom prst="rect">
            <a:avLst/>
          </a:prstGeom>
        </p:spPr>
      </p:pic>
      <p:sp>
        <p:nvSpPr>
          <p:cNvPr id="17" name="四角形: 角を丸くする 16">
            <a:extLst>
              <a:ext uri="{FF2B5EF4-FFF2-40B4-BE49-F238E27FC236}">
                <a16:creationId xmlns:a16="http://schemas.microsoft.com/office/drawing/2014/main" id="{30610E0B-8794-31DC-2FF0-21EF3E393571}"/>
              </a:ext>
            </a:extLst>
          </p:cNvPr>
          <p:cNvSpPr/>
          <p:nvPr/>
        </p:nvSpPr>
        <p:spPr>
          <a:xfrm>
            <a:off x="4418459" y="3091465"/>
            <a:ext cx="2889845" cy="315101"/>
          </a:xfrm>
          <a:prstGeom prst="roundRect">
            <a:avLst>
              <a:gd name="adj" fmla="val 17284"/>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ＭＳ ゴシック" panose="020B0609070205080204" pitchFamily="49" charset="-128"/>
                <a:ea typeface="ＭＳ ゴシック" panose="020B0609070205080204" pitchFamily="49" charset="-128"/>
              </a:rPr>
              <a:t>年齢区分別職員数</a:t>
            </a:r>
          </a:p>
        </p:txBody>
      </p:sp>
      <p:sp>
        <p:nvSpPr>
          <p:cNvPr id="18" name="二等辺三角形 17">
            <a:extLst>
              <a:ext uri="{FF2B5EF4-FFF2-40B4-BE49-F238E27FC236}">
                <a16:creationId xmlns:a16="http://schemas.microsoft.com/office/drawing/2014/main" id="{902E42A9-DC08-C545-E4C6-4B534A5F0659}"/>
              </a:ext>
            </a:extLst>
          </p:cNvPr>
          <p:cNvSpPr/>
          <p:nvPr/>
        </p:nvSpPr>
        <p:spPr>
          <a:xfrm rot="5400000">
            <a:off x="91238" y="6228352"/>
            <a:ext cx="419174" cy="242625"/>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00615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096B8B9-C69A-4C6E-83CD-CFC594F53BCB}"/>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13</a:t>
            </a:fld>
            <a:endParaRPr lang="en-US" altLang="ja-JP" dirty="0"/>
          </a:p>
        </p:txBody>
      </p:sp>
      <p:sp>
        <p:nvSpPr>
          <p:cNvPr id="7" name="テキスト ボックス 11">
            <a:extLst>
              <a:ext uri="{FF2B5EF4-FFF2-40B4-BE49-F238E27FC236}">
                <a16:creationId xmlns:a16="http://schemas.microsoft.com/office/drawing/2014/main" id="{396A21B2-5365-40C7-906B-C9337CC17DC5}"/>
              </a:ext>
            </a:extLst>
          </p:cNvPr>
          <p:cNvSpPr txBox="1">
            <a:spLocks noChangeArrowheads="1"/>
          </p:cNvSpPr>
          <p:nvPr/>
        </p:nvSpPr>
        <p:spPr bwMode="auto">
          <a:xfrm>
            <a:off x="575048" y="1556792"/>
            <a:ext cx="8568952" cy="954877"/>
          </a:xfrm>
          <a:prstGeom prst="rect">
            <a:avLst/>
          </a:prstGeom>
          <a:noFill/>
          <a:ln w="9525">
            <a:noFill/>
            <a:miter lim="800000"/>
            <a:headEnd/>
            <a:tailEnd/>
          </a:ln>
        </p:spPr>
        <p:txBody>
          <a:bodyPr wrap="square">
            <a:spAutoFit/>
          </a:bodyPr>
          <a:lstStyle/>
          <a:p>
            <a:pPr algn="l">
              <a:lnSpc>
                <a:spcPct val="150000"/>
              </a:lnSpc>
            </a:pPr>
            <a:r>
              <a:rPr lang="ja-JP" altLang="en-US" sz="2000" dirty="0">
                <a:latin typeface="+mn-lt"/>
                <a:ea typeface="+mn-ea"/>
              </a:rPr>
              <a:t>今後、布設後</a:t>
            </a:r>
            <a:r>
              <a:rPr lang="en-US" altLang="ja-JP" sz="2000" dirty="0">
                <a:latin typeface="+mn-lt"/>
                <a:ea typeface="+mn-ea"/>
              </a:rPr>
              <a:t>50</a:t>
            </a:r>
            <a:r>
              <a:rPr lang="ja-JP" altLang="en-US" sz="2000" dirty="0">
                <a:latin typeface="+mn-lt"/>
                <a:ea typeface="+mn-ea"/>
              </a:rPr>
              <a:t>年経過した</a:t>
            </a:r>
            <a:r>
              <a:rPr lang="ja-JP" altLang="en-US" sz="2000" b="1" u="sng" dirty="0">
                <a:solidFill>
                  <a:srgbClr val="1E378C"/>
                </a:solidFill>
                <a:latin typeface="+mn-lt"/>
                <a:ea typeface="+mn-ea"/>
              </a:rPr>
              <a:t>老朽化した下水道管路施設が急増する</a:t>
            </a:r>
            <a:br>
              <a:rPr lang="en-US" altLang="ja-JP" sz="2000" b="1" u="sng" dirty="0">
                <a:latin typeface="+mn-lt"/>
                <a:ea typeface="+mn-ea"/>
              </a:rPr>
            </a:br>
            <a:r>
              <a:rPr lang="ja-JP" altLang="en-US" sz="2000" dirty="0">
                <a:latin typeface="+mn-lt"/>
                <a:ea typeface="+mn-ea"/>
              </a:rPr>
              <a:t>（</a:t>
            </a:r>
            <a:r>
              <a:rPr lang="en-US" altLang="ja-JP" sz="2000" dirty="0">
                <a:latin typeface="+mn-lt"/>
                <a:ea typeface="+mn-ea"/>
              </a:rPr>
              <a:t>R6</a:t>
            </a:r>
            <a:r>
              <a:rPr lang="ja-JP" altLang="en-US" sz="2000" dirty="0">
                <a:latin typeface="+mn-lt"/>
                <a:ea typeface="+mn-ea"/>
              </a:rPr>
              <a:t>：約</a:t>
            </a:r>
            <a:r>
              <a:rPr lang="en-US" altLang="ja-JP" sz="2000" dirty="0">
                <a:latin typeface="+mn-lt"/>
                <a:ea typeface="+mn-ea"/>
              </a:rPr>
              <a:t>88km(</a:t>
            </a:r>
            <a:r>
              <a:rPr lang="ja-JP" altLang="en-US" sz="2000" dirty="0">
                <a:latin typeface="+mn-lt"/>
                <a:ea typeface="+mn-ea"/>
              </a:rPr>
              <a:t>全体の約</a:t>
            </a:r>
            <a:r>
              <a:rPr lang="en-US" altLang="ja-JP" sz="2000" dirty="0">
                <a:latin typeface="+mn-lt"/>
                <a:ea typeface="+mn-ea"/>
              </a:rPr>
              <a:t>4%)</a:t>
            </a:r>
            <a:r>
              <a:rPr lang="ja-JP" altLang="en-US" sz="2000" dirty="0">
                <a:latin typeface="+mn-lt"/>
                <a:ea typeface="+mn-ea"/>
              </a:rPr>
              <a:t>　　　　</a:t>
            </a:r>
            <a:r>
              <a:rPr lang="en-US" altLang="ja-JP" sz="2000" dirty="0">
                <a:latin typeface="+mn-lt"/>
                <a:ea typeface="+mn-ea"/>
              </a:rPr>
              <a:t>R26</a:t>
            </a:r>
            <a:r>
              <a:rPr lang="ja-JP" altLang="en-US" sz="2000" dirty="0">
                <a:latin typeface="+mn-lt"/>
                <a:ea typeface="+mn-ea"/>
              </a:rPr>
              <a:t>：約</a:t>
            </a:r>
            <a:r>
              <a:rPr lang="en-US" altLang="ja-JP" sz="2000" dirty="0">
                <a:latin typeface="+mn-lt"/>
                <a:ea typeface="+mn-ea"/>
              </a:rPr>
              <a:t>911km(</a:t>
            </a:r>
            <a:r>
              <a:rPr lang="ja-JP" altLang="en-US" sz="2000" dirty="0">
                <a:latin typeface="+mn-lt"/>
                <a:ea typeface="+mn-ea"/>
              </a:rPr>
              <a:t>全体の約</a:t>
            </a:r>
            <a:r>
              <a:rPr lang="en-US" altLang="ja-JP" sz="2000" dirty="0">
                <a:latin typeface="+mn-lt"/>
                <a:ea typeface="+mn-ea"/>
              </a:rPr>
              <a:t>40%)</a:t>
            </a:r>
            <a:r>
              <a:rPr lang="ja-JP" altLang="en-US" sz="2000" dirty="0">
                <a:latin typeface="+mn-lt"/>
                <a:ea typeface="+mn-ea"/>
              </a:rPr>
              <a:t>　）</a:t>
            </a:r>
          </a:p>
        </p:txBody>
      </p:sp>
      <p:sp>
        <p:nvSpPr>
          <p:cNvPr id="14" name="四角形: 角を丸くする 13">
            <a:extLst>
              <a:ext uri="{FF2B5EF4-FFF2-40B4-BE49-F238E27FC236}">
                <a16:creationId xmlns:a16="http://schemas.microsoft.com/office/drawing/2014/main" id="{4CCA69B3-E46F-3481-44FB-6486485A2FEA}"/>
              </a:ext>
            </a:extLst>
          </p:cNvPr>
          <p:cNvSpPr/>
          <p:nvPr/>
        </p:nvSpPr>
        <p:spPr>
          <a:xfrm>
            <a:off x="327896" y="2655258"/>
            <a:ext cx="5040559" cy="291809"/>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下水道管の布設延長</a:t>
            </a:r>
          </a:p>
        </p:txBody>
      </p:sp>
      <p:grpSp>
        <p:nvGrpSpPr>
          <p:cNvPr id="6" name="グループ化 5">
            <a:extLst>
              <a:ext uri="{FF2B5EF4-FFF2-40B4-BE49-F238E27FC236}">
                <a16:creationId xmlns:a16="http://schemas.microsoft.com/office/drawing/2014/main" id="{EDBEBB82-1664-911B-B023-BBB8765B41B5}"/>
              </a:ext>
            </a:extLst>
          </p:cNvPr>
          <p:cNvGrpSpPr/>
          <p:nvPr/>
        </p:nvGrpSpPr>
        <p:grpSpPr>
          <a:xfrm>
            <a:off x="323528" y="871369"/>
            <a:ext cx="4133991" cy="797187"/>
            <a:chOff x="-961183" y="1270571"/>
            <a:chExt cx="4133991" cy="797187"/>
          </a:xfrm>
        </p:grpSpPr>
        <p:sp>
          <p:nvSpPr>
            <p:cNvPr id="5" name="正方形/長方形 4">
              <a:extLst>
                <a:ext uri="{FF2B5EF4-FFF2-40B4-BE49-F238E27FC236}">
                  <a16:creationId xmlns:a16="http://schemas.microsoft.com/office/drawing/2014/main" id="{7B0C2EBF-B126-46CF-AE49-A46BCDC8EFB3}"/>
                </a:ext>
              </a:extLst>
            </p:cNvPr>
            <p:cNvSpPr/>
            <p:nvPr/>
          </p:nvSpPr>
          <p:spPr>
            <a:xfrm>
              <a:off x="-45878" y="1438331"/>
              <a:ext cx="3218686" cy="461665"/>
            </a:xfrm>
            <a:prstGeom prst="rect">
              <a:avLst/>
            </a:prstGeom>
            <a:noFill/>
            <a:ln w="28575">
              <a:noFill/>
            </a:ln>
          </p:spPr>
          <p:txBody>
            <a:bodyPr wrap="square">
              <a:spAutoFit/>
            </a:bodyPr>
            <a:lstStyle/>
            <a:p>
              <a:r>
                <a:rPr lang="ja-JP" altLang="en-US" sz="2400" b="1" dirty="0">
                  <a:solidFill>
                    <a:srgbClr val="1E378C"/>
                  </a:solidFill>
                  <a:latin typeface="+mn-ea"/>
                  <a:ea typeface="+mn-ea"/>
                </a:rPr>
                <a:t>老朽化施設の急増</a:t>
              </a:r>
              <a:endParaRPr lang="en-US" altLang="ja-JP" sz="2400" b="1" dirty="0">
                <a:solidFill>
                  <a:srgbClr val="1E378C"/>
                </a:solidFill>
                <a:latin typeface="+mn-ea"/>
                <a:ea typeface="+mn-ea"/>
              </a:endParaRPr>
            </a:p>
          </p:txBody>
        </p:sp>
        <p:sp>
          <p:nvSpPr>
            <p:cNvPr id="3" name="四角形: 角を丸くする 2">
              <a:extLst>
                <a:ext uri="{FF2B5EF4-FFF2-40B4-BE49-F238E27FC236}">
                  <a16:creationId xmlns:a16="http://schemas.microsoft.com/office/drawing/2014/main" id="{38DE3B9F-1F67-A1AF-3802-B47C56ADCDCA}"/>
                </a:ext>
              </a:extLst>
            </p:cNvPr>
            <p:cNvSpPr/>
            <p:nvPr/>
          </p:nvSpPr>
          <p:spPr>
            <a:xfrm>
              <a:off x="-961183" y="1270571"/>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モノ</a:t>
              </a:r>
            </a:p>
          </p:txBody>
        </p:sp>
      </p:grpSp>
      <p:sp>
        <p:nvSpPr>
          <p:cNvPr id="19" name="タイトル 1">
            <a:extLst>
              <a:ext uri="{FF2B5EF4-FFF2-40B4-BE49-F238E27FC236}">
                <a16:creationId xmlns:a16="http://schemas.microsoft.com/office/drawing/2014/main" id="{2A547A1B-F4F0-AA5B-75BA-4A70AB075B25}"/>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mn-lt"/>
              </a:rPr>
              <a:t>１</a:t>
            </a:r>
            <a:r>
              <a:rPr lang="ja-JP" altLang="en-US" kern="0" dirty="0"/>
              <a:t>　倉敷市における下水道事業の課題</a:t>
            </a:r>
          </a:p>
        </p:txBody>
      </p:sp>
      <p:sp>
        <p:nvSpPr>
          <p:cNvPr id="8" name="矢印: 右 7">
            <a:extLst>
              <a:ext uri="{FF2B5EF4-FFF2-40B4-BE49-F238E27FC236}">
                <a16:creationId xmlns:a16="http://schemas.microsoft.com/office/drawing/2014/main" id="{E37B40BE-4F4F-2EA8-69DC-4C3B31BF22FF}"/>
              </a:ext>
            </a:extLst>
          </p:cNvPr>
          <p:cNvSpPr/>
          <p:nvPr/>
        </p:nvSpPr>
        <p:spPr>
          <a:xfrm>
            <a:off x="3995936" y="2093474"/>
            <a:ext cx="864096" cy="389619"/>
          </a:xfrm>
          <a:prstGeom prst="rightArrow">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20</a:t>
            </a:r>
            <a:r>
              <a:rPr kumimoji="1" lang="ja-JP" altLang="en-US" sz="1200" dirty="0"/>
              <a:t>年後</a:t>
            </a:r>
          </a:p>
        </p:txBody>
      </p:sp>
      <p:pic>
        <p:nvPicPr>
          <p:cNvPr id="18" name="図 17">
            <a:extLst>
              <a:ext uri="{FF2B5EF4-FFF2-40B4-BE49-F238E27FC236}">
                <a16:creationId xmlns:a16="http://schemas.microsoft.com/office/drawing/2014/main" id="{AE0CFE34-3A09-6E81-7A5B-5250F70DC163}"/>
              </a:ext>
            </a:extLst>
          </p:cNvPr>
          <p:cNvPicPr>
            <a:picLocks noChangeAspect="1"/>
          </p:cNvPicPr>
          <p:nvPr/>
        </p:nvPicPr>
        <p:blipFill>
          <a:blip r:embed="rId3"/>
          <a:stretch>
            <a:fillRect/>
          </a:stretch>
        </p:blipFill>
        <p:spPr>
          <a:xfrm>
            <a:off x="1124024" y="3074892"/>
            <a:ext cx="5886376" cy="2993616"/>
          </a:xfrm>
          <a:prstGeom prst="rect">
            <a:avLst/>
          </a:prstGeom>
        </p:spPr>
      </p:pic>
      <p:sp>
        <p:nvSpPr>
          <p:cNvPr id="2" name="テキスト ボックス 1">
            <a:extLst>
              <a:ext uri="{FF2B5EF4-FFF2-40B4-BE49-F238E27FC236}">
                <a16:creationId xmlns:a16="http://schemas.microsoft.com/office/drawing/2014/main" id="{B5673AB9-E984-74EB-A1DA-FBEA05A1B588}"/>
              </a:ext>
            </a:extLst>
          </p:cNvPr>
          <p:cNvSpPr txBox="1"/>
          <p:nvPr/>
        </p:nvSpPr>
        <p:spPr>
          <a:xfrm>
            <a:off x="454863" y="6149491"/>
            <a:ext cx="8654157" cy="369332"/>
          </a:xfrm>
          <a:prstGeom prst="rect">
            <a:avLst/>
          </a:prstGeom>
          <a:noFill/>
        </p:spPr>
        <p:txBody>
          <a:bodyPr wrap="square">
            <a:spAutoFit/>
          </a:bodyPr>
          <a:lstStyle/>
          <a:p>
            <a:r>
              <a:rPr lang="ja-JP" altLang="en-US" sz="1800" b="1" i="0" u="none" strike="noStrike" baseline="0" dirty="0">
                <a:solidFill>
                  <a:srgbClr val="1E378C"/>
                </a:solidFill>
                <a:latin typeface="+mn-ea"/>
                <a:ea typeface="+mn-ea"/>
              </a:rPr>
              <a:t>老朽化対策に係る業務量の</a:t>
            </a:r>
            <a:r>
              <a:rPr lang="ja-JP" altLang="en-US" b="1" dirty="0">
                <a:solidFill>
                  <a:srgbClr val="1E378C"/>
                </a:solidFill>
                <a:latin typeface="+mn-ea"/>
                <a:ea typeface="+mn-ea"/>
              </a:rPr>
              <a:t>増加に対応し得る体制の構築が求められる。</a:t>
            </a:r>
          </a:p>
        </p:txBody>
      </p:sp>
      <p:sp>
        <p:nvSpPr>
          <p:cNvPr id="9" name="二等辺三角形 8">
            <a:extLst>
              <a:ext uri="{FF2B5EF4-FFF2-40B4-BE49-F238E27FC236}">
                <a16:creationId xmlns:a16="http://schemas.microsoft.com/office/drawing/2014/main" id="{11748875-7310-350E-008E-CB20071198ED}"/>
              </a:ext>
            </a:extLst>
          </p:cNvPr>
          <p:cNvSpPr/>
          <p:nvPr/>
        </p:nvSpPr>
        <p:spPr>
          <a:xfrm rot="5400000">
            <a:off x="91238" y="6228352"/>
            <a:ext cx="419174" cy="242625"/>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333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ABFA0-24C5-BDEB-8809-7A8866865C72}"/>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58C3F13-696F-DED0-07EF-669B9CF7A888}"/>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14</a:t>
            </a:fld>
            <a:endParaRPr lang="en-US" altLang="ja-JP" dirty="0"/>
          </a:p>
        </p:txBody>
      </p:sp>
      <p:sp>
        <p:nvSpPr>
          <p:cNvPr id="7" name="テキスト ボックス 11">
            <a:extLst>
              <a:ext uri="{FF2B5EF4-FFF2-40B4-BE49-F238E27FC236}">
                <a16:creationId xmlns:a16="http://schemas.microsoft.com/office/drawing/2014/main" id="{A360A858-246B-C0D8-4604-A476FE8F1EDD}"/>
              </a:ext>
            </a:extLst>
          </p:cNvPr>
          <p:cNvSpPr txBox="1">
            <a:spLocks noChangeArrowheads="1"/>
          </p:cNvSpPr>
          <p:nvPr/>
        </p:nvSpPr>
        <p:spPr bwMode="auto">
          <a:xfrm>
            <a:off x="25648" y="1282012"/>
            <a:ext cx="7212231" cy="1881669"/>
          </a:xfrm>
          <a:prstGeom prst="rect">
            <a:avLst/>
          </a:prstGeom>
          <a:noFill/>
          <a:ln w="9525">
            <a:noFill/>
            <a:miter lim="800000"/>
            <a:headEnd/>
            <a:tailEnd/>
          </a:ln>
        </p:spPr>
        <p:txBody>
          <a:bodyPr wrap="square">
            <a:spAutoFit/>
          </a:bodyPr>
          <a:lstStyle/>
          <a:p>
            <a:pPr>
              <a:lnSpc>
                <a:spcPct val="150000"/>
              </a:lnSpc>
            </a:pPr>
            <a:r>
              <a:rPr lang="ja-JP" altLang="en-US" sz="2000" dirty="0">
                <a:latin typeface="Yu Gothic UI" panose="020B0500000000000000" pitchFamily="50" charset="-128"/>
                <a:ea typeface="Yu Gothic UI" panose="020B0500000000000000" pitchFamily="50" charset="-128"/>
              </a:rPr>
              <a:t>●取付管が原因の陥没が他の下水道管路施設と比べて大きな</a:t>
            </a:r>
            <a:endParaRPr lang="en-US" altLang="ja-JP" sz="2000" dirty="0">
              <a:latin typeface="Yu Gothic UI" panose="020B0500000000000000" pitchFamily="50" charset="-128"/>
              <a:ea typeface="Yu Gothic UI" panose="020B0500000000000000" pitchFamily="50" charset="-128"/>
            </a:endParaRPr>
          </a:p>
          <a:p>
            <a:pPr>
              <a:lnSpc>
                <a:spcPct val="150000"/>
              </a:lnSpc>
            </a:pPr>
            <a:r>
              <a:rPr lang="ja-JP" altLang="en-US" sz="2000" dirty="0">
                <a:latin typeface="Yu Gothic UI" panose="020B0500000000000000" pitchFamily="50" charset="-128"/>
                <a:ea typeface="Yu Gothic UI" panose="020B0500000000000000" pitchFamily="50" charset="-128"/>
              </a:rPr>
              <a:t> 　割合を占めている。</a:t>
            </a:r>
            <a:endParaRPr lang="en-US" altLang="ja-JP" sz="2000" dirty="0">
              <a:latin typeface="Yu Gothic UI" panose="020B0500000000000000" pitchFamily="50" charset="-128"/>
              <a:ea typeface="Yu Gothic UI" panose="020B0500000000000000" pitchFamily="50" charset="-128"/>
            </a:endParaRPr>
          </a:p>
          <a:p>
            <a:pPr>
              <a:lnSpc>
                <a:spcPct val="150000"/>
              </a:lnSpc>
            </a:pPr>
            <a:r>
              <a:rPr lang="ja-JP" altLang="en-US" sz="2000" dirty="0">
                <a:latin typeface="Yu Gothic UI" panose="020B0500000000000000" pitchFamily="50" charset="-128"/>
                <a:ea typeface="Yu Gothic UI" panose="020B0500000000000000" pitchFamily="50" charset="-128"/>
              </a:rPr>
              <a:t>●陶管の取付管は１０</a:t>
            </a:r>
            <a:r>
              <a:rPr lang="en-US" altLang="ja-JP" sz="2000" dirty="0">
                <a:latin typeface="Yu Gothic UI" panose="020B0500000000000000" pitchFamily="50" charset="-128"/>
                <a:ea typeface="Yu Gothic UI" panose="020B0500000000000000" pitchFamily="50" charset="-128"/>
              </a:rPr>
              <a:t>,</a:t>
            </a:r>
            <a:r>
              <a:rPr lang="ja-JP" altLang="en-US" sz="2000" dirty="0">
                <a:latin typeface="Yu Gothic UI" panose="020B0500000000000000" pitchFamily="50" charset="-128"/>
                <a:ea typeface="Yu Gothic UI" panose="020B0500000000000000" pitchFamily="50" charset="-128"/>
              </a:rPr>
              <a:t>０００箇所と推定され、耐用年数を超える</a:t>
            </a:r>
            <a:endParaRPr lang="en-US" altLang="ja-JP" sz="2000" dirty="0">
              <a:latin typeface="Yu Gothic UI" panose="020B0500000000000000" pitchFamily="50" charset="-128"/>
              <a:ea typeface="Yu Gothic UI" panose="020B0500000000000000" pitchFamily="50" charset="-128"/>
            </a:endParaRPr>
          </a:p>
          <a:p>
            <a:pPr>
              <a:lnSpc>
                <a:spcPct val="150000"/>
              </a:lnSpc>
            </a:pPr>
            <a:r>
              <a:rPr lang="ja-JP" altLang="en-US" sz="2000" dirty="0">
                <a:latin typeface="Yu Gothic UI" panose="020B0500000000000000" pitchFamily="50" charset="-128"/>
                <a:ea typeface="Yu Gothic UI" panose="020B0500000000000000" pitchFamily="50" charset="-128"/>
              </a:rPr>
              <a:t>　取付管も増加中（</a:t>
            </a:r>
            <a:r>
              <a:rPr lang="en-US" altLang="ja-JP" sz="2000" dirty="0">
                <a:latin typeface="Yu Gothic UI" panose="020B0500000000000000" pitchFamily="50" charset="-128"/>
                <a:ea typeface="Yu Gothic UI" panose="020B0500000000000000" pitchFamily="50" charset="-128"/>
              </a:rPr>
              <a:t>60</a:t>
            </a:r>
            <a:r>
              <a:rPr lang="ja-JP" altLang="en-US" sz="2000" dirty="0">
                <a:latin typeface="Yu Gothic UI" panose="020B0500000000000000" pitchFamily="50" charset="-128"/>
                <a:ea typeface="Yu Gothic UI" panose="020B0500000000000000" pitchFamily="50" charset="-128"/>
              </a:rPr>
              <a:t>年以上経過管 </a:t>
            </a:r>
            <a:r>
              <a:rPr lang="en-US" altLang="ja-JP" sz="2000" dirty="0">
                <a:latin typeface="Yu Gothic UI" panose="020B0500000000000000" pitchFamily="50" charset="-128"/>
                <a:ea typeface="Yu Gothic UI" panose="020B0500000000000000" pitchFamily="50" charset="-128"/>
              </a:rPr>
              <a:t>698</a:t>
            </a:r>
            <a:r>
              <a:rPr lang="ja-JP" altLang="en-US" sz="2000" dirty="0">
                <a:latin typeface="Yu Gothic UI" panose="020B0500000000000000" pitchFamily="50" charset="-128"/>
                <a:ea typeface="Yu Gothic UI" panose="020B0500000000000000" pitchFamily="50" charset="-128"/>
              </a:rPr>
              <a:t>箇所</a:t>
            </a:r>
            <a:r>
              <a:rPr lang="en-US" altLang="ja-JP" sz="2000" dirty="0">
                <a:latin typeface="Yu Gothic UI" panose="020B0500000000000000" pitchFamily="50" charset="-128"/>
                <a:ea typeface="Yu Gothic UI" panose="020B0500000000000000" pitchFamily="50" charset="-128"/>
              </a:rPr>
              <a:t>※R5</a:t>
            </a:r>
            <a:r>
              <a:rPr lang="ja-JP" altLang="en-US" sz="2000" dirty="0">
                <a:latin typeface="Yu Gothic UI" panose="020B0500000000000000" pitchFamily="50" charset="-128"/>
                <a:ea typeface="Yu Gothic UI" panose="020B0500000000000000" pitchFamily="50" charset="-128"/>
              </a:rPr>
              <a:t>時点）</a:t>
            </a:r>
          </a:p>
        </p:txBody>
      </p:sp>
      <p:sp>
        <p:nvSpPr>
          <p:cNvPr id="19" name="タイトル 1">
            <a:extLst>
              <a:ext uri="{FF2B5EF4-FFF2-40B4-BE49-F238E27FC236}">
                <a16:creationId xmlns:a16="http://schemas.microsoft.com/office/drawing/2014/main" id="{D049D10B-BB74-1131-A656-930587F2F488}"/>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mn-lt"/>
              </a:rPr>
              <a:t>１</a:t>
            </a:r>
            <a:r>
              <a:rPr lang="ja-JP" altLang="en-US" kern="0" dirty="0"/>
              <a:t>　倉敷市における下水道事業の課題</a:t>
            </a:r>
          </a:p>
        </p:txBody>
      </p:sp>
      <p:sp>
        <p:nvSpPr>
          <p:cNvPr id="10" name="四角形: 角を丸くする 9">
            <a:extLst>
              <a:ext uri="{FF2B5EF4-FFF2-40B4-BE49-F238E27FC236}">
                <a16:creationId xmlns:a16="http://schemas.microsoft.com/office/drawing/2014/main" id="{3015BDF4-23A1-AF79-B61B-7873003631DE}"/>
              </a:ext>
            </a:extLst>
          </p:cNvPr>
          <p:cNvSpPr/>
          <p:nvPr/>
        </p:nvSpPr>
        <p:spPr>
          <a:xfrm>
            <a:off x="251520" y="908720"/>
            <a:ext cx="2803944" cy="291809"/>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取付管の劣化状況</a:t>
            </a:r>
          </a:p>
        </p:txBody>
      </p:sp>
      <p:pic>
        <p:nvPicPr>
          <p:cNvPr id="11" name="コンテンツ プレースホルダー 6">
            <a:extLst>
              <a:ext uri="{FF2B5EF4-FFF2-40B4-BE49-F238E27FC236}">
                <a16:creationId xmlns:a16="http://schemas.microsoft.com/office/drawing/2014/main" id="{D74A9910-3B65-8523-AC4A-92ACD0BA8C44}"/>
              </a:ext>
            </a:extLst>
          </p:cNvPr>
          <p:cNvPicPr>
            <a:picLocks noGrp="1" noChangeAspect="1"/>
          </p:cNvPicPr>
          <p:nvPr/>
        </p:nvPicPr>
        <p:blipFill>
          <a:blip r:embed="rId3"/>
          <a:stretch>
            <a:fillRect/>
          </a:stretch>
        </p:blipFill>
        <p:spPr>
          <a:xfrm>
            <a:off x="150526" y="3245164"/>
            <a:ext cx="4166482" cy="3063743"/>
          </a:xfrm>
          <a:prstGeom prst="rect">
            <a:avLst/>
          </a:prstGeom>
        </p:spPr>
      </p:pic>
      <p:pic>
        <p:nvPicPr>
          <p:cNvPr id="12" name="図 11">
            <a:extLst>
              <a:ext uri="{FF2B5EF4-FFF2-40B4-BE49-F238E27FC236}">
                <a16:creationId xmlns:a16="http://schemas.microsoft.com/office/drawing/2014/main" id="{0966AAC7-0096-F481-63C3-87D918AD06C8}"/>
              </a:ext>
            </a:extLst>
          </p:cNvPr>
          <p:cNvPicPr>
            <a:picLocks noChangeAspect="1"/>
          </p:cNvPicPr>
          <p:nvPr/>
        </p:nvPicPr>
        <p:blipFill>
          <a:blip r:embed="rId4"/>
          <a:stretch>
            <a:fillRect/>
          </a:stretch>
        </p:blipFill>
        <p:spPr>
          <a:xfrm>
            <a:off x="4407598" y="3319851"/>
            <a:ext cx="4596004" cy="2989056"/>
          </a:xfrm>
          <a:prstGeom prst="rect">
            <a:avLst/>
          </a:prstGeom>
        </p:spPr>
      </p:pic>
      <p:pic>
        <p:nvPicPr>
          <p:cNvPr id="13" name="図 12">
            <a:extLst>
              <a:ext uri="{FF2B5EF4-FFF2-40B4-BE49-F238E27FC236}">
                <a16:creationId xmlns:a16="http://schemas.microsoft.com/office/drawing/2014/main" id="{E3D02789-4F8D-0E1D-DE5A-586ED402AA80}"/>
              </a:ext>
            </a:extLst>
          </p:cNvPr>
          <p:cNvPicPr>
            <a:picLocks noChangeAspect="1"/>
          </p:cNvPicPr>
          <p:nvPr/>
        </p:nvPicPr>
        <p:blipFill>
          <a:blip r:embed="rId5"/>
          <a:stretch>
            <a:fillRect/>
          </a:stretch>
        </p:blipFill>
        <p:spPr>
          <a:xfrm>
            <a:off x="7212231" y="1054624"/>
            <a:ext cx="1681310" cy="1905137"/>
          </a:xfrm>
          <a:prstGeom prst="rect">
            <a:avLst/>
          </a:prstGeom>
        </p:spPr>
      </p:pic>
      <p:sp>
        <p:nvSpPr>
          <p:cNvPr id="3" name="正方形/長方形 2">
            <a:extLst>
              <a:ext uri="{FF2B5EF4-FFF2-40B4-BE49-F238E27FC236}">
                <a16:creationId xmlns:a16="http://schemas.microsoft.com/office/drawing/2014/main" id="{3F6744ED-3246-4961-D25B-2F13ACE5BB69}"/>
              </a:ext>
            </a:extLst>
          </p:cNvPr>
          <p:cNvSpPr/>
          <p:nvPr/>
        </p:nvSpPr>
        <p:spPr>
          <a:xfrm>
            <a:off x="1632372" y="5874069"/>
            <a:ext cx="436328" cy="189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32B301A-B7CA-4A74-40B1-6B9B18525D1A}"/>
              </a:ext>
            </a:extLst>
          </p:cNvPr>
          <p:cNvSpPr/>
          <p:nvPr/>
        </p:nvSpPr>
        <p:spPr>
          <a:xfrm>
            <a:off x="2665884" y="5874069"/>
            <a:ext cx="792088" cy="189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D07DE8E-237E-8F61-9843-1E12A39B25EB}"/>
              </a:ext>
            </a:extLst>
          </p:cNvPr>
          <p:cNvSpPr txBox="1"/>
          <p:nvPr/>
        </p:nvSpPr>
        <p:spPr>
          <a:xfrm>
            <a:off x="1560626" y="5836713"/>
            <a:ext cx="466794" cy="261610"/>
          </a:xfrm>
          <a:prstGeom prst="rect">
            <a:avLst/>
          </a:prstGeom>
          <a:noFill/>
        </p:spPr>
        <p:txBody>
          <a:bodyPr wrap="none" rtlCol="0">
            <a:spAutoFit/>
          </a:bodyPr>
          <a:lstStyle/>
          <a:p>
            <a:r>
              <a:rPr kumimoji="1" lang="ja-JP" altLang="en-US" sz="1100" dirty="0">
                <a:effectLst/>
                <a:latin typeface="BIZ UDゴシック" panose="020B0400000000000000" pitchFamily="49" charset="-128"/>
                <a:ea typeface="BIZ UDゴシック" panose="020B0400000000000000" pitchFamily="49" charset="-128"/>
              </a:rPr>
              <a:t>全体</a:t>
            </a:r>
          </a:p>
        </p:txBody>
      </p:sp>
      <p:sp>
        <p:nvSpPr>
          <p:cNvPr id="6" name="テキスト ボックス 5">
            <a:extLst>
              <a:ext uri="{FF2B5EF4-FFF2-40B4-BE49-F238E27FC236}">
                <a16:creationId xmlns:a16="http://schemas.microsoft.com/office/drawing/2014/main" id="{4EAC4D8D-9A9E-490E-F65D-DBC2C1612DAE}"/>
              </a:ext>
            </a:extLst>
          </p:cNvPr>
          <p:cNvSpPr txBox="1"/>
          <p:nvPr/>
        </p:nvSpPr>
        <p:spPr>
          <a:xfrm>
            <a:off x="2595134" y="5827188"/>
            <a:ext cx="1031051" cy="261610"/>
          </a:xfrm>
          <a:prstGeom prst="rect">
            <a:avLst/>
          </a:prstGeom>
          <a:noFill/>
        </p:spPr>
        <p:txBody>
          <a:bodyPr wrap="none" rtlCol="0">
            <a:spAutoFit/>
          </a:bodyPr>
          <a:lstStyle/>
          <a:p>
            <a:r>
              <a:rPr lang="ja-JP" altLang="en-US" sz="1100" dirty="0">
                <a:latin typeface="BIZ UDゴシック" panose="020B0400000000000000" pitchFamily="49" charset="-128"/>
                <a:ea typeface="BIZ UDゴシック" panose="020B0400000000000000" pitchFamily="49" charset="-128"/>
              </a:rPr>
              <a:t>内取付管・桝</a:t>
            </a:r>
            <a:endParaRPr kumimoji="1" lang="ja-JP" altLang="en-US" sz="1100" dirty="0">
              <a:effectLst/>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2435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1A4EE-5FEE-41BC-D64E-96F6B22C148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EF41D40-09CE-D6AB-0615-6A54246EADB3}"/>
              </a:ext>
            </a:extLst>
          </p:cNvPr>
          <p:cNvSpPr>
            <a:spLocks noGrp="1"/>
          </p:cNvSpPr>
          <p:nvPr>
            <p:ph type="title"/>
          </p:nvPr>
        </p:nvSpPr>
        <p:spPr>
          <a:xfrm>
            <a:off x="169987" y="88085"/>
            <a:ext cx="6840413" cy="548680"/>
          </a:xfrm>
        </p:spPr>
        <p:txBody>
          <a:bodyPr/>
          <a:lstStyle/>
          <a:p>
            <a:r>
              <a:rPr lang="ja-JP" altLang="en-US" b="1" dirty="0">
                <a:latin typeface="+mn-lt"/>
              </a:rPr>
              <a:t>１</a:t>
            </a:r>
            <a:r>
              <a:rPr lang="ja-JP" altLang="en-US" dirty="0"/>
              <a:t>　倉敷</a:t>
            </a:r>
            <a:r>
              <a:rPr lang="ja-JP" altLang="en-US" dirty="0">
                <a:latin typeface="+mj-lt"/>
              </a:rPr>
              <a:t>市における下水道事業の課題</a:t>
            </a:r>
            <a:endParaRPr kumimoji="1" lang="ja-JP" altLang="en-US" dirty="0"/>
          </a:p>
        </p:txBody>
      </p:sp>
      <p:sp>
        <p:nvSpPr>
          <p:cNvPr id="4" name="スライド番号プレースホルダー 3">
            <a:extLst>
              <a:ext uri="{FF2B5EF4-FFF2-40B4-BE49-F238E27FC236}">
                <a16:creationId xmlns:a16="http://schemas.microsoft.com/office/drawing/2014/main" id="{C6B34B1F-F461-4547-C736-4852C56A730A}"/>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15</a:t>
            </a:fld>
            <a:endParaRPr lang="en-US" altLang="ja-JP" dirty="0"/>
          </a:p>
        </p:txBody>
      </p:sp>
      <p:sp>
        <p:nvSpPr>
          <p:cNvPr id="7" name="テキスト ボックス 11">
            <a:extLst>
              <a:ext uri="{FF2B5EF4-FFF2-40B4-BE49-F238E27FC236}">
                <a16:creationId xmlns:a16="http://schemas.microsoft.com/office/drawing/2014/main" id="{88461350-289B-4813-61F3-A8CE73775978}"/>
              </a:ext>
            </a:extLst>
          </p:cNvPr>
          <p:cNvSpPr txBox="1">
            <a:spLocks noChangeArrowheads="1"/>
          </p:cNvSpPr>
          <p:nvPr/>
        </p:nvSpPr>
        <p:spPr bwMode="auto">
          <a:xfrm>
            <a:off x="575048" y="1556792"/>
            <a:ext cx="8568952" cy="954877"/>
          </a:xfrm>
          <a:prstGeom prst="rect">
            <a:avLst/>
          </a:prstGeom>
          <a:noFill/>
          <a:ln w="9525">
            <a:noFill/>
            <a:miter lim="800000"/>
            <a:headEnd/>
            <a:tailEnd/>
          </a:ln>
        </p:spPr>
        <p:txBody>
          <a:bodyPr wrap="square">
            <a:spAutoFit/>
          </a:bodyPr>
          <a:lstStyle/>
          <a:p>
            <a:pPr algn="l">
              <a:lnSpc>
                <a:spcPct val="150000"/>
              </a:lnSpc>
            </a:pPr>
            <a:r>
              <a:rPr lang="ja-JP" altLang="en-US" sz="2000" dirty="0">
                <a:latin typeface="+mn-lt"/>
                <a:ea typeface="+mn-ea"/>
              </a:rPr>
              <a:t>真備処理区を除く処理区では多くの処理場・ポンプ場が</a:t>
            </a:r>
            <a:r>
              <a:rPr lang="ja-JP" altLang="en-US" sz="2000" b="1" u="sng" dirty="0">
                <a:solidFill>
                  <a:srgbClr val="021184"/>
                </a:solidFill>
                <a:latin typeface="+mn-lt"/>
                <a:ea typeface="+mn-ea"/>
              </a:rPr>
              <a:t>供用開始から</a:t>
            </a:r>
            <a:endParaRPr lang="en-US" altLang="ja-JP" sz="2000" b="1" u="sng" dirty="0">
              <a:solidFill>
                <a:srgbClr val="021184"/>
              </a:solidFill>
              <a:latin typeface="+mn-lt"/>
              <a:ea typeface="+mn-ea"/>
            </a:endParaRPr>
          </a:p>
          <a:p>
            <a:pPr algn="l">
              <a:lnSpc>
                <a:spcPct val="150000"/>
              </a:lnSpc>
            </a:pPr>
            <a:r>
              <a:rPr lang="en-US" altLang="ja-JP" sz="2000" b="1" u="sng" dirty="0">
                <a:solidFill>
                  <a:srgbClr val="021184"/>
                </a:solidFill>
                <a:latin typeface="+mn-lt"/>
                <a:ea typeface="+mn-ea"/>
              </a:rPr>
              <a:t>30</a:t>
            </a:r>
            <a:r>
              <a:rPr lang="ja-JP" altLang="en-US" sz="2000" b="1" u="sng" dirty="0">
                <a:solidFill>
                  <a:srgbClr val="021184"/>
                </a:solidFill>
                <a:latin typeface="+mn-lt"/>
                <a:ea typeface="+mn-ea"/>
              </a:rPr>
              <a:t>年以上経過</a:t>
            </a:r>
            <a:r>
              <a:rPr lang="ja-JP" altLang="en-US" sz="2000" dirty="0">
                <a:latin typeface="+mn-lt"/>
                <a:ea typeface="+mn-ea"/>
              </a:rPr>
              <a:t>している。</a:t>
            </a:r>
            <a:endParaRPr lang="en-US" altLang="ja-JP" sz="1400" dirty="0">
              <a:latin typeface="+mn-lt"/>
              <a:ea typeface="+mn-ea"/>
            </a:endParaRPr>
          </a:p>
        </p:txBody>
      </p:sp>
      <p:grpSp>
        <p:nvGrpSpPr>
          <p:cNvPr id="6" name="グループ化 5">
            <a:extLst>
              <a:ext uri="{FF2B5EF4-FFF2-40B4-BE49-F238E27FC236}">
                <a16:creationId xmlns:a16="http://schemas.microsoft.com/office/drawing/2014/main" id="{D291AA36-F2A8-EB2E-2321-B5880CDDD814}"/>
              </a:ext>
            </a:extLst>
          </p:cNvPr>
          <p:cNvGrpSpPr/>
          <p:nvPr/>
        </p:nvGrpSpPr>
        <p:grpSpPr>
          <a:xfrm>
            <a:off x="323528" y="871369"/>
            <a:ext cx="4133991" cy="797187"/>
            <a:chOff x="-961183" y="1270571"/>
            <a:chExt cx="4133991" cy="797187"/>
          </a:xfrm>
        </p:grpSpPr>
        <p:sp>
          <p:nvSpPr>
            <p:cNvPr id="5" name="正方形/長方形 4">
              <a:extLst>
                <a:ext uri="{FF2B5EF4-FFF2-40B4-BE49-F238E27FC236}">
                  <a16:creationId xmlns:a16="http://schemas.microsoft.com/office/drawing/2014/main" id="{95D5802B-EB1D-765E-E133-C2C42C9FE60C}"/>
                </a:ext>
              </a:extLst>
            </p:cNvPr>
            <p:cNvSpPr/>
            <p:nvPr/>
          </p:nvSpPr>
          <p:spPr>
            <a:xfrm>
              <a:off x="-45878" y="1438331"/>
              <a:ext cx="3218686" cy="461665"/>
            </a:xfrm>
            <a:prstGeom prst="rect">
              <a:avLst/>
            </a:prstGeom>
            <a:noFill/>
            <a:ln w="28575">
              <a:noFill/>
            </a:ln>
          </p:spPr>
          <p:txBody>
            <a:bodyPr wrap="square">
              <a:spAutoFit/>
            </a:bodyPr>
            <a:lstStyle/>
            <a:p>
              <a:r>
                <a:rPr lang="ja-JP" altLang="en-US" sz="2400" b="1" dirty="0">
                  <a:solidFill>
                    <a:srgbClr val="1E378C"/>
                  </a:solidFill>
                  <a:latin typeface="+mn-ea"/>
                  <a:ea typeface="+mn-ea"/>
                </a:rPr>
                <a:t>老朽化施設の急増</a:t>
              </a:r>
              <a:endParaRPr lang="en-US" altLang="ja-JP" sz="2400" b="1" dirty="0">
                <a:solidFill>
                  <a:srgbClr val="1E378C"/>
                </a:solidFill>
                <a:latin typeface="+mn-ea"/>
                <a:ea typeface="+mn-ea"/>
              </a:endParaRPr>
            </a:p>
          </p:txBody>
        </p:sp>
        <p:sp>
          <p:nvSpPr>
            <p:cNvPr id="3" name="四角形: 角を丸くする 2">
              <a:extLst>
                <a:ext uri="{FF2B5EF4-FFF2-40B4-BE49-F238E27FC236}">
                  <a16:creationId xmlns:a16="http://schemas.microsoft.com/office/drawing/2014/main" id="{FD0E6DAD-2BC2-286F-F810-F74C756585BB}"/>
                </a:ext>
              </a:extLst>
            </p:cNvPr>
            <p:cNvSpPr/>
            <p:nvPr/>
          </p:nvSpPr>
          <p:spPr>
            <a:xfrm>
              <a:off x="-961183" y="1270571"/>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モノ</a:t>
              </a:r>
            </a:p>
          </p:txBody>
        </p:sp>
      </p:grpSp>
      <p:sp>
        <p:nvSpPr>
          <p:cNvPr id="8" name="四角形: 角を丸くする 7">
            <a:extLst>
              <a:ext uri="{FF2B5EF4-FFF2-40B4-BE49-F238E27FC236}">
                <a16:creationId xmlns:a16="http://schemas.microsoft.com/office/drawing/2014/main" id="{F5B4C9C0-CFF9-AD28-D875-01135B9276AA}"/>
              </a:ext>
            </a:extLst>
          </p:cNvPr>
          <p:cNvSpPr/>
          <p:nvPr/>
        </p:nvSpPr>
        <p:spPr>
          <a:xfrm>
            <a:off x="327896" y="2678525"/>
            <a:ext cx="5040559" cy="291809"/>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下水道施設の</a:t>
            </a:r>
            <a:r>
              <a:rPr lang="ja-JP" altLang="en-US" b="1" dirty="0">
                <a:solidFill>
                  <a:schemeClr val="bg1"/>
                </a:solidFill>
              </a:rPr>
              <a:t>運転</a:t>
            </a:r>
            <a:r>
              <a:rPr kumimoji="1" lang="ja-JP" altLang="en-US" b="1" dirty="0">
                <a:solidFill>
                  <a:schemeClr val="bg1"/>
                </a:solidFill>
              </a:rPr>
              <a:t>開始年度</a:t>
            </a:r>
          </a:p>
        </p:txBody>
      </p:sp>
      <p:pic>
        <p:nvPicPr>
          <p:cNvPr id="9" name="図 8">
            <a:extLst>
              <a:ext uri="{FF2B5EF4-FFF2-40B4-BE49-F238E27FC236}">
                <a16:creationId xmlns:a16="http://schemas.microsoft.com/office/drawing/2014/main" id="{F47D656D-0CCA-CADE-D4FA-F90040A830F1}"/>
              </a:ext>
            </a:extLst>
          </p:cNvPr>
          <p:cNvPicPr>
            <a:picLocks noChangeAspect="1"/>
          </p:cNvPicPr>
          <p:nvPr/>
        </p:nvPicPr>
        <p:blipFill>
          <a:blip r:embed="rId3"/>
          <a:stretch>
            <a:fillRect/>
          </a:stretch>
        </p:blipFill>
        <p:spPr>
          <a:xfrm>
            <a:off x="1238833" y="3050802"/>
            <a:ext cx="6638925" cy="3705225"/>
          </a:xfrm>
          <a:prstGeom prst="rect">
            <a:avLst/>
          </a:prstGeom>
        </p:spPr>
      </p:pic>
    </p:spTree>
    <p:extLst>
      <p:ext uri="{BB962C8B-B14F-4D97-AF65-F5344CB8AC3E}">
        <p14:creationId xmlns:p14="http://schemas.microsoft.com/office/powerpoint/2010/main" val="925572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32021-0446-B0F0-3075-58B5F611C07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508CA08-AC9E-8992-BF73-F8726B7D05A9}"/>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16</a:t>
            </a:fld>
            <a:endParaRPr lang="en-US" altLang="ja-JP" dirty="0"/>
          </a:p>
        </p:txBody>
      </p:sp>
      <p:grpSp>
        <p:nvGrpSpPr>
          <p:cNvPr id="6" name="グループ化 5">
            <a:extLst>
              <a:ext uri="{FF2B5EF4-FFF2-40B4-BE49-F238E27FC236}">
                <a16:creationId xmlns:a16="http://schemas.microsoft.com/office/drawing/2014/main" id="{9F8B6FE3-8212-B78D-D002-E58CF7BB6F76}"/>
              </a:ext>
            </a:extLst>
          </p:cNvPr>
          <p:cNvGrpSpPr/>
          <p:nvPr/>
        </p:nvGrpSpPr>
        <p:grpSpPr>
          <a:xfrm>
            <a:off x="323528" y="802804"/>
            <a:ext cx="5178071" cy="797187"/>
            <a:chOff x="-961183" y="1202006"/>
            <a:chExt cx="5178071" cy="797187"/>
          </a:xfrm>
        </p:grpSpPr>
        <p:sp>
          <p:nvSpPr>
            <p:cNvPr id="5" name="正方形/長方形 4">
              <a:extLst>
                <a:ext uri="{FF2B5EF4-FFF2-40B4-BE49-F238E27FC236}">
                  <a16:creationId xmlns:a16="http://schemas.microsoft.com/office/drawing/2014/main" id="{DE7FB4C1-6361-3552-0779-3665F31AE407}"/>
                </a:ext>
              </a:extLst>
            </p:cNvPr>
            <p:cNvSpPr/>
            <p:nvPr/>
          </p:nvSpPr>
          <p:spPr>
            <a:xfrm>
              <a:off x="-45878" y="1333108"/>
              <a:ext cx="4262766" cy="461665"/>
            </a:xfrm>
            <a:prstGeom prst="rect">
              <a:avLst/>
            </a:prstGeom>
            <a:noFill/>
            <a:ln w="28575">
              <a:noFill/>
            </a:ln>
          </p:spPr>
          <p:txBody>
            <a:bodyPr wrap="square">
              <a:spAutoFit/>
            </a:bodyPr>
            <a:lstStyle/>
            <a:p>
              <a:r>
                <a:rPr lang="ja-JP" altLang="en-US" sz="2400" b="1" dirty="0">
                  <a:solidFill>
                    <a:srgbClr val="1E378C"/>
                  </a:solidFill>
                  <a:latin typeface="+mn-ea"/>
                  <a:ea typeface="+mn-ea"/>
                </a:rPr>
                <a:t>将来的な業務量</a:t>
              </a:r>
              <a:endParaRPr lang="en-US" altLang="ja-JP" sz="2400" b="1" dirty="0">
                <a:solidFill>
                  <a:srgbClr val="1E378C"/>
                </a:solidFill>
                <a:latin typeface="+mn-ea"/>
                <a:ea typeface="+mn-ea"/>
              </a:endParaRPr>
            </a:p>
          </p:txBody>
        </p:sp>
        <p:sp>
          <p:nvSpPr>
            <p:cNvPr id="3" name="四角形: 角を丸くする 2">
              <a:extLst>
                <a:ext uri="{FF2B5EF4-FFF2-40B4-BE49-F238E27FC236}">
                  <a16:creationId xmlns:a16="http://schemas.microsoft.com/office/drawing/2014/main" id="{6C99041A-715E-6463-AB3B-537B7E223660}"/>
                </a:ext>
              </a:extLst>
            </p:cNvPr>
            <p:cNvSpPr/>
            <p:nvPr/>
          </p:nvSpPr>
          <p:spPr>
            <a:xfrm>
              <a:off x="-961183" y="1202006"/>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モノ</a:t>
              </a:r>
            </a:p>
          </p:txBody>
        </p:sp>
      </p:grpSp>
      <p:sp>
        <p:nvSpPr>
          <p:cNvPr id="17" name="テキスト ボックス 16">
            <a:extLst>
              <a:ext uri="{FF2B5EF4-FFF2-40B4-BE49-F238E27FC236}">
                <a16:creationId xmlns:a16="http://schemas.microsoft.com/office/drawing/2014/main" id="{15AC5813-9CD1-1753-5A54-0841DA2FDF5F}"/>
              </a:ext>
            </a:extLst>
          </p:cNvPr>
          <p:cNvSpPr txBox="1"/>
          <p:nvPr/>
        </p:nvSpPr>
        <p:spPr>
          <a:xfrm>
            <a:off x="347864" y="1535872"/>
            <a:ext cx="8771822" cy="861774"/>
          </a:xfrm>
          <a:prstGeom prst="rect">
            <a:avLst/>
          </a:prstGeom>
          <a:noFill/>
        </p:spPr>
        <p:txBody>
          <a:bodyPr wrap="square">
            <a:spAutoFit/>
          </a:bodyPr>
          <a:lstStyle/>
          <a:p>
            <a:pPr algn="l"/>
            <a:r>
              <a:rPr lang="ja-JP" altLang="en-US" dirty="0">
                <a:latin typeface="+mn-lt"/>
                <a:ea typeface="+mn-ea"/>
              </a:rPr>
              <a:t>新規整備、老朽化対策だけでなく、</a:t>
            </a:r>
            <a:r>
              <a:rPr lang="ja-JP" altLang="en-US" b="1" u="sng" dirty="0">
                <a:solidFill>
                  <a:srgbClr val="021184"/>
                </a:solidFill>
                <a:latin typeface="+mn-lt"/>
                <a:ea typeface="+mn-ea"/>
              </a:rPr>
              <a:t>耐震化・浸水対策・耐水化・不明水対策</a:t>
            </a:r>
            <a:r>
              <a:rPr lang="ja-JP" altLang="en-US" dirty="0">
                <a:latin typeface="+mn-lt"/>
                <a:ea typeface="+mn-ea"/>
              </a:rPr>
              <a:t>を実施していく必要がある。</a:t>
            </a:r>
            <a:endParaRPr lang="en-US" altLang="ja-JP" dirty="0">
              <a:latin typeface="+mn-lt"/>
              <a:ea typeface="+mn-ea"/>
            </a:endParaRPr>
          </a:p>
          <a:p>
            <a:pPr algn="l"/>
            <a:r>
              <a:rPr lang="ja-JP" altLang="en-US" sz="1400" dirty="0">
                <a:solidFill>
                  <a:srgbClr val="FF0000"/>
                </a:solidFill>
                <a:latin typeface="+mn-lt"/>
                <a:ea typeface="+mn-ea"/>
              </a:rPr>
              <a:t>　　　　　　　　　　　　　　　　　　</a:t>
            </a:r>
            <a:r>
              <a:rPr lang="en-US" altLang="ja-JP" sz="1400" dirty="0">
                <a:solidFill>
                  <a:srgbClr val="FF0000"/>
                </a:solidFill>
                <a:latin typeface="+mn-lt"/>
                <a:ea typeface="+mn-ea"/>
              </a:rPr>
              <a:t>※</a:t>
            </a:r>
            <a:r>
              <a:rPr lang="ja-JP" altLang="en-US" sz="1400" dirty="0">
                <a:solidFill>
                  <a:srgbClr val="FF0000"/>
                </a:solidFill>
                <a:latin typeface="+mn-lt"/>
                <a:ea typeface="+mn-ea"/>
              </a:rPr>
              <a:t>ウォーター</a:t>
            </a:r>
            <a:r>
              <a:rPr lang="en-US" altLang="ja-JP" sz="1400" dirty="0">
                <a:solidFill>
                  <a:srgbClr val="FF0000"/>
                </a:solidFill>
                <a:latin typeface="+mn-lt"/>
                <a:ea typeface="+mn-ea"/>
              </a:rPr>
              <a:t>PPP</a:t>
            </a:r>
            <a:r>
              <a:rPr lang="ja-JP" altLang="en-US" sz="1400" dirty="0">
                <a:solidFill>
                  <a:srgbClr val="FF0000"/>
                </a:solidFill>
                <a:latin typeface="+mn-lt"/>
                <a:ea typeface="+mn-ea"/>
              </a:rPr>
              <a:t>の対象は老朽化対策・不明水調査のみ（予定）</a:t>
            </a:r>
            <a:endParaRPr lang="en-US" altLang="ja-JP" sz="2400" i="0" strike="noStrike" baseline="0" dirty="0">
              <a:solidFill>
                <a:srgbClr val="FF0000"/>
              </a:solidFill>
              <a:latin typeface="+mn-lt"/>
              <a:ea typeface="+mn-ea"/>
            </a:endParaRPr>
          </a:p>
        </p:txBody>
      </p:sp>
      <p:sp>
        <p:nvSpPr>
          <p:cNvPr id="19" name="タイトル 1">
            <a:extLst>
              <a:ext uri="{FF2B5EF4-FFF2-40B4-BE49-F238E27FC236}">
                <a16:creationId xmlns:a16="http://schemas.microsoft.com/office/drawing/2014/main" id="{2D15FDF2-5AFE-74D2-EC53-6762F81D3336}"/>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mn-lt"/>
              </a:rPr>
              <a:t>１</a:t>
            </a:r>
            <a:r>
              <a:rPr lang="ja-JP" altLang="en-US" kern="0" dirty="0"/>
              <a:t>　倉敷市における下水道事業の課題</a:t>
            </a:r>
          </a:p>
        </p:txBody>
      </p:sp>
      <p:sp>
        <p:nvSpPr>
          <p:cNvPr id="45" name="右中かっこ 44">
            <a:extLst>
              <a:ext uri="{FF2B5EF4-FFF2-40B4-BE49-F238E27FC236}">
                <a16:creationId xmlns:a16="http://schemas.microsoft.com/office/drawing/2014/main" id="{77FD04F0-567C-CAC8-E0E8-3D7383F4983C}"/>
              </a:ext>
            </a:extLst>
          </p:cNvPr>
          <p:cNvSpPr/>
          <p:nvPr/>
        </p:nvSpPr>
        <p:spPr>
          <a:xfrm>
            <a:off x="7614344" y="2761878"/>
            <a:ext cx="108000" cy="4294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EE353E6D-2661-E0A7-B7B9-0EA9E8D51635}"/>
              </a:ext>
            </a:extLst>
          </p:cNvPr>
          <p:cNvSpPr txBox="1"/>
          <p:nvPr/>
        </p:nvSpPr>
        <p:spPr>
          <a:xfrm>
            <a:off x="7740352" y="2714974"/>
            <a:ext cx="1261884" cy="523220"/>
          </a:xfrm>
          <a:prstGeom prst="rect">
            <a:avLst/>
          </a:prstGeom>
          <a:noFill/>
        </p:spPr>
        <p:txBody>
          <a:bodyPr wrap="none" rtlCol="0">
            <a:spAutoFit/>
          </a:bodyPr>
          <a:lstStyle/>
          <a:p>
            <a:r>
              <a:rPr lang="ja-JP" altLang="en-US" sz="1400" dirty="0">
                <a:latin typeface="+mn-ea"/>
                <a:ea typeface="+mn-ea"/>
              </a:rPr>
              <a:t>市が引き続き</a:t>
            </a:r>
            <a:endParaRPr lang="en-US" altLang="ja-JP" sz="1400" dirty="0">
              <a:latin typeface="+mn-ea"/>
              <a:ea typeface="+mn-ea"/>
            </a:endParaRPr>
          </a:p>
          <a:p>
            <a:r>
              <a:rPr kumimoji="1" lang="ja-JP" altLang="en-US" sz="1400" dirty="0">
                <a:effectLst/>
                <a:latin typeface="+mn-ea"/>
                <a:ea typeface="+mn-ea"/>
              </a:rPr>
              <a:t>業務を実施</a:t>
            </a:r>
          </a:p>
        </p:txBody>
      </p:sp>
      <p:sp>
        <p:nvSpPr>
          <p:cNvPr id="47" name="右中かっこ 46">
            <a:extLst>
              <a:ext uri="{FF2B5EF4-FFF2-40B4-BE49-F238E27FC236}">
                <a16:creationId xmlns:a16="http://schemas.microsoft.com/office/drawing/2014/main" id="{BD240B50-13FD-926A-AA0B-8CF81EA348AC}"/>
              </a:ext>
            </a:extLst>
          </p:cNvPr>
          <p:cNvSpPr/>
          <p:nvPr/>
        </p:nvSpPr>
        <p:spPr>
          <a:xfrm>
            <a:off x="7614338" y="5124440"/>
            <a:ext cx="108012" cy="1698461"/>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96E8300A-352C-5A28-ED8A-B39D576FA04F}"/>
              </a:ext>
            </a:extLst>
          </p:cNvPr>
          <p:cNvSpPr txBox="1"/>
          <p:nvPr/>
        </p:nvSpPr>
        <p:spPr>
          <a:xfrm>
            <a:off x="7749058" y="5694056"/>
            <a:ext cx="1261884" cy="523220"/>
          </a:xfrm>
          <a:prstGeom prst="rect">
            <a:avLst/>
          </a:prstGeom>
          <a:noFill/>
        </p:spPr>
        <p:txBody>
          <a:bodyPr wrap="none" rtlCol="0">
            <a:spAutoFit/>
          </a:bodyPr>
          <a:lstStyle/>
          <a:p>
            <a:r>
              <a:rPr lang="ja-JP" altLang="en-US" sz="1400" dirty="0">
                <a:latin typeface="+mn-ea"/>
                <a:ea typeface="+mn-ea"/>
              </a:rPr>
              <a:t>市が引き続き</a:t>
            </a:r>
            <a:endParaRPr lang="en-US" altLang="ja-JP" sz="1400" dirty="0">
              <a:latin typeface="+mn-ea"/>
              <a:ea typeface="+mn-ea"/>
            </a:endParaRPr>
          </a:p>
          <a:p>
            <a:r>
              <a:rPr kumimoji="1" lang="ja-JP" altLang="en-US" sz="1400" dirty="0">
                <a:effectLst/>
                <a:latin typeface="+mn-ea"/>
                <a:ea typeface="+mn-ea"/>
              </a:rPr>
              <a:t>業務を実施</a:t>
            </a:r>
          </a:p>
        </p:txBody>
      </p:sp>
      <p:sp>
        <p:nvSpPr>
          <p:cNvPr id="49" name="楕円 48">
            <a:extLst>
              <a:ext uri="{FF2B5EF4-FFF2-40B4-BE49-F238E27FC236}">
                <a16:creationId xmlns:a16="http://schemas.microsoft.com/office/drawing/2014/main" id="{FD7C8A95-5C82-6645-7577-A12B3296EEE4}"/>
              </a:ext>
            </a:extLst>
          </p:cNvPr>
          <p:cNvSpPr/>
          <p:nvPr/>
        </p:nvSpPr>
        <p:spPr>
          <a:xfrm>
            <a:off x="7562463" y="3428999"/>
            <a:ext cx="1440000" cy="1440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73B5F736-0137-C42B-5234-268EABB8828C}"/>
              </a:ext>
            </a:extLst>
          </p:cNvPr>
          <p:cNvSpPr txBox="1"/>
          <p:nvPr/>
        </p:nvSpPr>
        <p:spPr>
          <a:xfrm>
            <a:off x="7524328" y="3861048"/>
            <a:ext cx="1531188" cy="523220"/>
          </a:xfrm>
          <a:prstGeom prst="rect">
            <a:avLst/>
          </a:prstGeom>
          <a:noFill/>
        </p:spPr>
        <p:txBody>
          <a:bodyPr wrap="none" rtlCol="0">
            <a:spAutoFit/>
          </a:bodyPr>
          <a:lstStyle/>
          <a:p>
            <a:r>
              <a:rPr lang="ja-JP" altLang="en-US" sz="1400" dirty="0">
                <a:solidFill>
                  <a:schemeClr val="bg1"/>
                </a:solidFill>
                <a:latin typeface="+mn-ea"/>
                <a:ea typeface="+mn-ea"/>
              </a:rPr>
              <a:t>ウォーター</a:t>
            </a:r>
            <a:r>
              <a:rPr lang="en-US" altLang="ja-JP" sz="1400" dirty="0">
                <a:solidFill>
                  <a:schemeClr val="bg1"/>
                </a:solidFill>
                <a:latin typeface="+mn-ea"/>
                <a:ea typeface="+mn-ea"/>
              </a:rPr>
              <a:t>PPP</a:t>
            </a:r>
            <a:r>
              <a:rPr lang="ja-JP" altLang="en-US" sz="1400" dirty="0">
                <a:solidFill>
                  <a:schemeClr val="bg1"/>
                </a:solidFill>
                <a:latin typeface="+mn-ea"/>
                <a:ea typeface="+mn-ea"/>
              </a:rPr>
              <a:t>で</a:t>
            </a:r>
            <a:endParaRPr lang="en-US" altLang="ja-JP" sz="1400" dirty="0">
              <a:solidFill>
                <a:schemeClr val="bg1"/>
              </a:solidFill>
              <a:latin typeface="+mn-ea"/>
              <a:ea typeface="+mn-ea"/>
            </a:endParaRPr>
          </a:p>
          <a:p>
            <a:r>
              <a:rPr lang="ja-JP" altLang="en-US" sz="1400" dirty="0">
                <a:solidFill>
                  <a:schemeClr val="bg1"/>
                </a:solidFill>
                <a:latin typeface="+mn-ea"/>
                <a:ea typeface="+mn-ea"/>
              </a:rPr>
              <a:t>導入範囲を検討</a:t>
            </a:r>
            <a:endParaRPr lang="en-US" altLang="ja-JP" sz="1400" dirty="0">
              <a:solidFill>
                <a:schemeClr val="bg1"/>
              </a:solidFill>
              <a:latin typeface="+mn-ea"/>
              <a:ea typeface="+mn-ea"/>
            </a:endParaRPr>
          </a:p>
        </p:txBody>
      </p:sp>
      <p:pic>
        <p:nvPicPr>
          <p:cNvPr id="8" name="図 7">
            <a:extLst>
              <a:ext uri="{FF2B5EF4-FFF2-40B4-BE49-F238E27FC236}">
                <a16:creationId xmlns:a16="http://schemas.microsoft.com/office/drawing/2014/main" id="{36CD7C21-2ABD-1CDD-7B1B-B7CB1C706748}"/>
              </a:ext>
            </a:extLst>
          </p:cNvPr>
          <p:cNvPicPr>
            <a:picLocks noChangeAspect="1"/>
          </p:cNvPicPr>
          <p:nvPr/>
        </p:nvPicPr>
        <p:blipFill>
          <a:blip r:embed="rId3"/>
          <a:stretch>
            <a:fillRect/>
          </a:stretch>
        </p:blipFill>
        <p:spPr>
          <a:xfrm>
            <a:off x="1076559" y="2437468"/>
            <a:ext cx="6386400" cy="4420532"/>
          </a:xfrm>
          <a:prstGeom prst="rect">
            <a:avLst/>
          </a:prstGeom>
        </p:spPr>
      </p:pic>
    </p:spTree>
    <p:extLst>
      <p:ext uri="{BB962C8B-B14F-4D97-AF65-F5344CB8AC3E}">
        <p14:creationId xmlns:p14="http://schemas.microsoft.com/office/powerpoint/2010/main" val="437596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68F0-CF25-1885-B43C-6CCAE199EC7A}"/>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F72439F-1A48-4EC3-6E71-DAF5ED286A47}"/>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17</a:t>
            </a:fld>
            <a:endParaRPr lang="en-US" altLang="ja-JP" dirty="0"/>
          </a:p>
        </p:txBody>
      </p:sp>
      <p:sp>
        <p:nvSpPr>
          <p:cNvPr id="7" name="テキスト ボックス 11">
            <a:extLst>
              <a:ext uri="{FF2B5EF4-FFF2-40B4-BE49-F238E27FC236}">
                <a16:creationId xmlns:a16="http://schemas.microsoft.com/office/drawing/2014/main" id="{AE46C3EE-2C84-C513-640A-87CEEF3FE492}"/>
              </a:ext>
            </a:extLst>
          </p:cNvPr>
          <p:cNvSpPr txBox="1">
            <a:spLocks noChangeArrowheads="1"/>
          </p:cNvSpPr>
          <p:nvPr/>
        </p:nvSpPr>
        <p:spPr bwMode="auto">
          <a:xfrm>
            <a:off x="1" y="1708745"/>
            <a:ext cx="9144000" cy="862544"/>
          </a:xfrm>
          <a:prstGeom prst="rect">
            <a:avLst/>
          </a:prstGeom>
          <a:noFill/>
          <a:ln w="9525">
            <a:noFill/>
            <a:miter lim="800000"/>
            <a:headEnd/>
            <a:tailEnd/>
          </a:ln>
        </p:spPr>
        <p:txBody>
          <a:bodyPr wrap="square">
            <a:spAutoFit/>
          </a:bodyPr>
          <a:lstStyle/>
          <a:p>
            <a:pPr>
              <a:lnSpc>
                <a:spcPct val="150000"/>
              </a:lnSpc>
            </a:pPr>
            <a:r>
              <a:rPr lang="ja-JP" altLang="en-US" sz="1600" dirty="0">
                <a:latin typeface="+mn-lt"/>
                <a:ea typeface="+mn-ea"/>
              </a:rPr>
              <a:t>　　ストックマネジメント計画により事業量を平準化しても</a:t>
            </a:r>
            <a:r>
              <a:rPr lang="en-US" altLang="ja-JP" sz="1600" dirty="0">
                <a:latin typeface="+mn-lt"/>
                <a:ea typeface="+mn-ea"/>
              </a:rPr>
              <a:t>…</a:t>
            </a:r>
            <a:br>
              <a:rPr lang="en-US" altLang="ja-JP" sz="2000" dirty="0">
                <a:latin typeface="+mn-lt"/>
                <a:ea typeface="+mn-ea"/>
              </a:rPr>
            </a:br>
            <a:r>
              <a:rPr lang="ja-JP" altLang="en-US" sz="2000" dirty="0">
                <a:latin typeface="+mn-lt"/>
                <a:ea typeface="+mn-ea"/>
              </a:rPr>
              <a:t>　　管路施設および処理場・ポンプ場の</a:t>
            </a:r>
            <a:r>
              <a:rPr lang="ja-JP" altLang="en-US" sz="2000" b="1" u="sng" dirty="0">
                <a:solidFill>
                  <a:srgbClr val="1E378C"/>
                </a:solidFill>
                <a:latin typeface="+mn-lt"/>
                <a:ea typeface="+mn-ea"/>
              </a:rPr>
              <a:t>改築更新費用は増大の見込</a:t>
            </a:r>
            <a:endParaRPr lang="en-US" altLang="ja-JP" sz="2000" dirty="0">
              <a:latin typeface="+mn-lt"/>
              <a:ea typeface="+mn-ea"/>
            </a:endParaRPr>
          </a:p>
        </p:txBody>
      </p:sp>
      <p:grpSp>
        <p:nvGrpSpPr>
          <p:cNvPr id="6" name="グループ化 5">
            <a:extLst>
              <a:ext uri="{FF2B5EF4-FFF2-40B4-BE49-F238E27FC236}">
                <a16:creationId xmlns:a16="http://schemas.microsoft.com/office/drawing/2014/main" id="{B6542C6C-44AE-3AF0-7733-6D6E97D8E040}"/>
              </a:ext>
            </a:extLst>
          </p:cNvPr>
          <p:cNvGrpSpPr/>
          <p:nvPr/>
        </p:nvGrpSpPr>
        <p:grpSpPr>
          <a:xfrm>
            <a:off x="323528" y="871369"/>
            <a:ext cx="4464495" cy="797187"/>
            <a:chOff x="-961183" y="1270571"/>
            <a:chExt cx="4464495" cy="797187"/>
          </a:xfrm>
        </p:grpSpPr>
        <p:sp>
          <p:nvSpPr>
            <p:cNvPr id="5" name="正方形/長方形 4">
              <a:extLst>
                <a:ext uri="{FF2B5EF4-FFF2-40B4-BE49-F238E27FC236}">
                  <a16:creationId xmlns:a16="http://schemas.microsoft.com/office/drawing/2014/main" id="{E494D063-02B4-DCE8-8B6A-8757CC8A18BD}"/>
                </a:ext>
              </a:extLst>
            </p:cNvPr>
            <p:cNvSpPr/>
            <p:nvPr/>
          </p:nvSpPr>
          <p:spPr>
            <a:xfrm>
              <a:off x="-45879" y="1438331"/>
              <a:ext cx="3549191" cy="461665"/>
            </a:xfrm>
            <a:prstGeom prst="rect">
              <a:avLst/>
            </a:prstGeom>
            <a:noFill/>
            <a:ln w="28575">
              <a:noFill/>
            </a:ln>
          </p:spPr>
          <p:txBody>
            <a:bodyPr wrap="square">
              <a:spAutoFit/>
            </a:bodyPr>
            <a:lstStyle/>
            <a:p>
              <a:r>
                <a:rPr lang="ja-JP" altLang="en-US" sz="2400" b="1" dirty="0">
                  <a:solidFill>
                    <a:srgbClr val="1E378C"/>
                  </a:solidFill>
                  <a:latin typeface="+mn-ea"/>
                  <a:ea typeface="+mn-ea"/>
                </a:rPr>
                <a:t>更新事業費の増大見込み</a:t>
              </a:r>
              <a:endParaRPr lang="en-US" altLang="ja-JP" sz="2400" b="1" dirty="0">
                <a:solidFill>
                  <a:srgbClr val="1E378C"/>
                </a:solidFill>
                <a:latin typeface="+mn-ea"/>
                <a:ea typeface="+mn-ea"/>
              </a:endParaRPr>
            </a:p>
          </p:txBody>
        </p:sp>
        <p:sp>
          <p:nvSpPr>
            <p:cNvPr id="3" name="四角形: 角を丸くする 2">
              <a:extLst>
                <a:ext uri="{FF2B5EF4-FFF2-40B4-BE49-F238E27FC236}">
                  <a16:creationId xmlns:a16="http://schemas.microsoft.com/office/drawing/2014/main" id="{65044AC1-1F30-BC7A-AEC2-9BC098ACE111}"/>
                </a:ext>
              </a:extLst>
            </p:cNvPr>
            <p:cNvSpPr/>
            <p:nvPr/>
          </p:nvSpPr>
          <p:spPr>
            <a:xfrm>
              <a:off x="-961183" y="1270571"/>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カネ</a:t>
              </a:r>
              <a:endParaRPr kumimoji="1" lang="ja-JP" altLang="en-US" sz="2000" b="1" dirty="0"/>
            </a:p>
          </p:txBody>
        </p:sp>
      </p:grpSp>
      <p:sp>
        <p:nvSpPr>
          <p:cNvPr id="11" name="四角形: 角を丸くする 10">
            <a:extLst>
              <a:ext uri="{FF2B5EF4-FFF2-40B4-BE49-F238E27FC236}">
                <a16:creationId xmlns:a16="http://schemas.microsoft.com/office/drawing/2014/main" id="{F8B811D7-2B70-4AE1-D077-E3A08F933E11}"/>
              </a:ext>
            </a:extLst>
          </p:cNvPr>
          <p:cNvSpPr/>
          <p:nvPr/>
        </p:nvSpPr>
        <p:spPr>
          <a:xfrm>
            <a:off x="1584573" y="2642409"/>
            <a:ext cx="6001890" cy="315101"/>
          </a:xfrm>
          <a:prstGeom prst="roundRect">
            <a:avLst>
              <a:gd name="adj" fmla="val 17284"/>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ＭＳ ゴシック" panose="020B0609070205080204" pitchFamily="49" charset="-128"/>
                <a:ea typeface="ＭＳ ゴシック" panose="020B0609070205080204" pitchFamily="49" charset="-128"/>
              </a:rPr>
              <a:t>ストックマネジメント計画における改築需要見通し</a:t>
            </a:r>
          </a:p>
        </p:txBody>
      </p:sp>
      <p:sp>
        <p:nvSpPr>
          <p:cNvPr id="15" name="タイトル 1">
            <a:extLst>
              <a:ext uri="{FF2B5EF4-FFF2-40B4-BE49-F238E27FC236}">
                <a16:creationId xmlns:a16="http://schemas.microsoft.com/office/drawing/2014/main" id="{8B0ACED5-13A4-16B2-E354-DDE7F8756168}"/>
              </a:ext>
            </a:extLst>
          </p:cNvPr>
          <p:cNvSpPr>
            <a:spLocks noGrp="1"/>
          </p:cNvSpPr>
          <p:nvPr>
            <p:ph type="title"/>
          </p:nvPr>
        </p:nvSpPr>
        <p:spPr>
          <a:xfrm>
            <a:off x="169987" y="88085"/>
            <a:ext cx="6840413" cy="548680"/>
          </a:xfrm>
        </p:spPr>
        <p:txBody>
          <a:bodyPr/>
          <a:lstStyle/>
          <a:p>
            <a:r>
              <a:rPr lang="ja-JP" altLang="en-US" b="1" dirty="0">
                <a:latin typeface="+mn-lt"/>
              </a:rPr>
              <a:t>１</a:t>
            </a:r>
            <a:r>
              <a:rPr lang="ja-JP" altLang="en-US" dirty="0"/>
              <a:t>　倉敷</a:t>
            </a:r>
            <a:r>
              <a:rPr lang="ja-JP" altLang="en-US" dirty="0">
                <a:latin typeface="+mj-lt"/>
              </a:rPr>
              <a:t>市における下水道事業の課題</a:t>
            </a:r>
            <a:endParaRPr kumimoji="1" lang="ja-JP" altLang="en-US" dirty="0"/>
          </a:p>
        </p:txBody>
      </p:sp>
      <p:sp>
        <p:nvSpPr>
          <p:cNvPr id="17" name="テキスト ボックス 16">
            <a:extLst>
              <a:ext uri="{FF2B5EF4-FFF2-40B4-BE49-F238E27FC236}">
                <a16:creationId xmlns:a16="http://schemas.microsoft.com/office/drawing/2014/main" id="{D76F5C96-DC6D-A55F-02E5-390EA6E1241A}"/>
              </a:ext>
            </a:extLst>
          </p:cNvPr>
          <p:cNvSpPr txBox="1">
            <a:spLocks noChangeArrowheads="1"/>
          </p:cNvSpPr>
          <p:nvPr/>
        </p:nvSpPr>
        <p:spPr bwMode="auto">
          <a:xfrm>
            <a:off x="628943" y="5954211"/>
            <a:ext cx="7423943" cy="246221"/>
          </a:xfrm>
          <a:prstGeom prst="rect">
            <a:avLst/>
          </a:prstGeom>
          <a:noFill/>
          <a:ln w="9525">
            <a:noFill/>
            <a:miter lim="800000"/>
            <a:headEnd/>
            <a:tailEnd/>
          </a:ln>
        </p:spPr>
        <p:txBody>
          <a:bodyPr wrap="square">
            <a:spAutoFit/>
          </a:bodyPr>
          <a:lstStyle/>
          <a:p>
            <a:pPr algn="ctr"/>
            <a:r>
              <a:rPr lang="en-US" altLang="ja-JP" sz="1000" dirty="0">
                <a:latin typeface="+mn-ea"/>
                <a:ea typeface="+mn-ea"/>
              </a:rPr>
              <a:t>(</a:t>
            </a:r>
            <a:r>
              <a:rPr lang="ja-JP" altLang="en-US" sz="1000" dirty="0">
                <a:latin typeface="+mn-ea"/>
                <a:ea typeface="+mn-ea"/>
              </a:rPr>
              <a:t>引用元</a:t>
            </a:r>
            <a:r>
              <a:rPr lang="en-US" altLang="ja-JP" sz="1000" dirty="0">
                <a:latin typeface="+mn-ea"/>
                <a:ea typeface="+mn-ea"/>
              </a:rPr>
              <a:t>:</a:t>
            </a:r>
            <a:r>
              <a:rPr lang="ja-JP" altLang="en-US" sz="1000" dirty="0">
                <a:latin typeface="+mn-ea"/>
                <a:ea typeface="+mn-ea"/>
              </a:rPr>
              <a:t>倉敷市下水道ストックマネジメント計画 令和</a:t>
            </a:r>
            <a:r>
              <a:rPr lang="en-US" altLang="ja-JP" sz="1000" dirty="0">
                <a:latin typeface="+mn-ea"/>
                <a:ea typeface="+mn-ea"/>
              </a:rPr>
              <a:t>4 </a:t>
            </a:r>
            <a:r>
              <a:rPr lang="ja-JP" altLang="en-US" sz="1000" dirty="0">
                <a:latin typeface="+mn-ea"/>
                <a:ea typeface="+mn-ea"/>
              </a:rPr>
              <a:t>年</a:t>
            </a:r>
            <a:r>
              <a:rPr lang="en-US" altLang="ja-JP" sz="1000" dirty="0">
                <a:latin typeface="+mn-ea"/>
                <a:ea typeface="+mn-ea"/>
              </a:rPr>
              <a:t>8 </a:t>
            </a:r>
            <a:r>
              <a:rPr lang="ja-JP" altLang="en-US" sz="1000" dirty="0">
                <a:latin typeface="+mn-ea"/>
                <a:ea typeface="+mn-ea"/>
              </a:rPr>
              <a:t>月</a:t>
            </a:r>
            <a:r>
              <a:rPr lang="en-US" altLang="ja-JP" sz="1000" dirty="0">
                <a:latin typeface="+mn-ea"/>
                <a:ea typeface="+mn-ea"/>
              </a:rPr>
              <a:t>)</a:t>
            </a:r>
          </a:p>
        </p:txBody>
      </p:sp>
      <p:sp>
        <p:nvSpPr>
          <p:cNvPr id="12" name="テキスト ボックス 11">
            <a:extLst>
              <a:ext uri="{FF2B5EF4-FFF2-40B4-BE49-F238E27FC236}">
                <a16:creationId xmlns:a16="http://schemas.microsoft.com/office/drawing/2014/main" id="{2F324017-EAE3-AD4F-856F-8C4DFA4100C6}"/>
              </a:ext>
            </a:extLst>
          </p:cNvPr>
          <p:cNvSpPr txBox="1"/>
          <p:nvPr/>
        </p:nvSpPr>
        <p:spPr>
          <a:xfrm>
            <a:off x="396693" y="6332614"/>
            <a:ext cx="8654157" cy="369332"/>
          </a:xfrm>
          <a:prstGeom prst="rect">
            <a:avLst/>
          </a:prstGeom>
          <a:noFill/>
        </p:spPr>
        <p:txBody>
          <a:bodyPr wrap="square">
            <a:spAutoFit/>
          </a:bodyPr>
          <a:lstStyle/>
          <a:p>
            <a:r>
              <a:rPr lang="ja-JP" altLang="en-US" b="1" dirty="0">
                <a:solidFill>
                  <a:srgbClr val="1E378C"/>
                </a:solidFill>
                <a:latin typeface="+mn-ea"/>
                <a:ea typeface="+mn-ea"/>
              </a:rPr>
              <a:t>汚水改築交付要件化</a:t>
            </a:r>
            <a:r>
              <a:rPr lang="ja-JP" altLang="en-US" dirty="0">
                <a:latin typeface="+mn-ea"/>
                <a:ea typeface="+mn-ea"/>
              </a:rPr>
              <a:t>に対応するためにもウォーター</a:t>
            </a:r>
            <a:r>
              <a:rPr lang="en-US" altLang="ja-JP" dirty="0">
                <a:latin typeface="+mn-ea"/>
                <a:ea typeface="+mn-ea"/>
              </a:rPr>
              <a:t>PPP</a:t>
            </a:r>
            <a:r>
              <a:rPr lang="ja-JP" altLang="en-US" dirty="0">
                <a:latin typeface="+mn-ea"/>
                <a:ea typeface="+mn-ea"/>
              </a:rPr>
              <a:t>の導入が求められる。</a:t>
            </a:r>
          </a:p>
        </p:txBody>
      </p:sp>
      <p:sp>
        <p:nvSpPr>
          <p:cNvPr id="13" name="二等辺三角形 12">
            <a:extLst>
              <a:ext uri="{FF2B5EF4-FFF2-40B4-BE49-F238E27FC236}">
                <a16:creationId xmlns:a16="http://schemas.microsoft.com/office/drawing/2014/main" id="{EE8590A3-7D78-0912-A207-B18F47C682B5}"/>
              </a:ext>
            </a:extLst>
          </p:cNvPr>
          <p:cNvSpPr/>
          <p:nvPr/>
        </p:nvSpPr>
        <p:spPr>
          <a:xfrm rot="5400000">
            <a:off x="65793" y="6395968"/>
            <a:ext cx="419174" cy="242625"/>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3DB4C606-D4A4-57CD-A5E5-110B04E01778}"/>
              </a:ext>
            </a:extLst>
          </p:cNvPr>
          <p:cNvPicPr>
            <a:picLocks noChangeAspect="1"/>
          </p:cNvPicPr>
          <p:nvPr/>
        </p:nvPicPr>
        <p:blipFill>
          <a:blip r:embed="rId3"/>
          <a:stretch>
            <a:fillRect/>
          </a:stretch>
        </p:blipFill>
        <p:spPr>
          <a:xfrm>
            <a:off x="1676797" y="3100333"/>
            <a:ext cx="5790406" cy="2843809"/>
          </a:xfrm>
          <a:prstGeom prst="rect">
            <a:avLst/>
          </a:prstGeom>
        </p:spPr>
      </p:pic>
      <p:sp>
        <p:nvSpPr>
          <p:cNvPr id="2" name="矢印: 右 1">
            <a:extLst>
              <a:ext uri="{FF2B5EF4-FFF2-40B4-BE49-F238E27FC236}">
                <a16:creationId xmlns:a16="http://schemas.microsoft.com/office/drawing/2014/main" id="{865B908F-7F98-608D-DC5F-4572F11E3503}"/>
              </a:ext>
            </a:extLst>
          </p:cNvPr>
          <p:cNvSpPr/>
          <p:nvPr/>
        </p:nvSpPr>
        <p:spPr>
          <a:xfrm rot="17912210">
            <a:off x="2143355" y="4518270"/>
            <a:ext cx="978408" cy="13455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9C2A807-F01A-DF48-FE34-69F45D1C774A}"/>
              </a:ext>
            </a:extLst>
          </p:cNvPr>
          <p:cNvSpPr txBox="1"/>
          <p:nvPr/>
        </p:nvSpPr>
        <p:spPr>
          <a:xfrm>
            <a:off x="2335844" y="3734294"/>
            <a:ext cx="1834156" cy="461665"/>
          </a:xfrm>
          <a:prstGeom prst="rect">
            <a:avLst/>
          </a:prstGeom>
          <a:noFill/>
        </p:spPr>
        <p:txBody>
          <a:bodyPr wrap="none" rtlCol="0">
            <a:spAutoFit/>
          </a:bodyPr>
          <a:lstStyle/>
          <a:p>
            <a:r>
              <a:rPr lang="ja-JP" altLang="en-US" sz="1200" dirty="0">
                <a:solidFill>
                  <a:srgbClr val="FF0000"/>
                </a:solidFill>
              </a:rPr>
              <a:t>令和</a:t>
            </a:r>
            <a:r>
              <a:rPr lang="en-US" altLang="ja-JP" sz="1200" dirty="0">
                <a:solidFill>
                  <a:srgbClr val="FF0000"/>
                </a:solidFill>
              </a:rPr>
              <a:t>13</a:t>
            </a:r>
            <a:r>
              <a:rPr lang="ja-JP" altLang="en-US" sz="1200" dirty="0">
                <a:solidFill>
                  <a:srgbClr val="FF0000"/>
                </a:solidFill>
              </a:rPr>
              <a:t>年</a:t>
            </a:r>
            <a:r>
              <a:rPr lang="en-US" altLang="ja-JP" sz="1200" dirty="0">
                <a:solidFill>
                  <a:srgbClr val="FF0000"/>
                </a:solidFill>
              </a:rPr>
              <a:t>(2031</a:t>
            </a:r>
            <a:r>
              <a:rPr lang="ja-JP" altLang="en-US" sz="1200" dirty="0">
                <a:solidFill>
                  <a:srgbClr val="FF0000"/>
                </a:solidFill>
              </a:rPr>
              <a:t>年</a:t>
            </a:r>
            <a:r>
              <a:rPr lang="en-US" altLang="ja-JP" sz="1200" dirty="0">
                <a:solidFill>
                  <a:srgbClr val="FF0000"/>
                </a:solidFill>
              </a:rPr>
              <a:t>)</a:t>
            </a:r>
            <a:r>
              <a:rPr lang="ja-JP" altLang="en-US" sz="1200" dirty="0">
                <a:solidFill>
                  <a:srgbClr val="FF0000"/>
                </a:solidFill>
              </a:rPr>
              <a:t>までに</a:t>
            </a:r>
            <a:endParaRPr lang="en-US" altLang="ja-JP" sz="1200" dirty="0">
              <a:solidFill>
                <a:srgbClr val="FF0000"/>
              </a:solidFill>
            </a:endParaRPr>
          </a:p>
          <a:p>
            <a:r>
              <a:rPr kumimoji="1" lang="en-US" altLang="ja-JP" sz="1200" dirty="0">
                <a:solidFill>
                  <a:srgbClr val="FF0000"/>
                </a:solidFill>
                <a:effectLst/>
              </a:rPr>
              <a:t>4</a:t>
            </a:r>
            <a:r>
              <a:rPr kumimoji="1" lang="ja-JP" altLang="en-US" sz="1200" dirty="0">
                <a:solidFill>
                  <a:srgbClr val="FF0000"/>
                </a:solidFill>
                <a:effectLst/>
              </a:rPr>
              <a:t>倍まで増加</a:t>
            </a:r>
          </a:p>
        </p:txBody>
      </p:sp>
    </p:spTree>
    <p:extLst>
      <p:ext uri="{BB962C8B-B14F-4D97-AF65-F5344CB8AC3E}">
        <p14:creationId xmlns:p14="http://schemas.microsoft.com/office/powerpoint/2010/main" val="99416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D8493-50C3-4568-AAE7-D5CE8C8D06AF}"/>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3E39D63-212E-0B2D-A9E4-4F478C0F0137}"/>
              </a:ext>
            </a:extLst>
          </p:cNvPr>
          <p:cNvPicPr>
            <a:picLocks noChangeAspect="1"/>
          </p:cNvPicPr>
          <p:nvPr/>
        </p:nvPicPr>
        <p:blipFill>
          <a:blip r:embed="rId3"/>
          <a:stretch>
            <a:fillRect/>
          </a:stretch>
        </p:blipFill>
        <p:spPr>
          <a:xfrm>
            <a:off x="367730" y="2108835"/>
            <a:ext cx="3600000" cy="2214000"/>
          </a:xfrm>
          <a:prstGeom prst="rect">
            <a:avLst/>
          </a:prstGeom>
        </p:spPr>
      </p:pic>
      <p:pic>
        <p:nvPicPr>
          <p:cNvPr id="35" name="図 34">
            <a:extLst>
              <a:ext uri="{FF2B5EF4-FFF2-40B4-BE49-F238E27FC236}">
                <a16:creationId xmlns:a16="http://schemas.microsoft.com/office/drawing/2014/main" id="{94BD8A96-BCA5-1C29-68ED-D190B7A6BD62}"/>
              </a:ext>
            </a:extLst>
          </p:cNvPr>
          <p:cNvPicPr>
            <a:picLocks noChangeAspect="1"/>
          </p:cNvPicPr>
          <p:nvPr/>
        </p:nvPicPr>
        <p:blipFill>
          <a:blip r:embed="rId4"/>
          <a:stretch>
            <a:fillRect/>
          </a:stretch>
        </p:blipFill>
        <p:spPr>
          <a:xfrm>
            <a:off x="4497859" y="2105824"/>
            <a:ext cx="3935181" cy="2160000"/>
          </a:xfrm>
          <a:prstGeom prst="rect">
            <a:avLst/>
          </a:prstGeom>
        </p:spPr>
      </p:pic>
      <p:sp>
        <p:nvSpPr>
          <p:cNvPr id="4" name="スライド番号プレースホルダー 3">
            <a:extLst>
              <a:ext uri="{FF2B5EF4-FFF2-40B4-BE49-F238E27FC236}">
                <a16:creationId xmlns:a16="http://schemas.microsoft.com/office/drawing/2014/main" id="{69571F2D-7F15-0C76-24C0-A1FA43A7E988}"/>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18</a:t>
            </a:fld>
            <a:endParaRPr lang="en-US" altLang="ja-JP" dirty="0"/>
          </a:p>
        </p:txBody>
      </p:sp>
      <p:grpSp>
        <p:nvGrpSpPr>
          <p:cNvPr id="6" name="グループ化 5">
            <a:extLst>
              <a:ext uri="{FF2B5EF4-FFF2-40B4-BE49-F238E27FC236}">
                <a16:creationId xmlns:a16="http://schemas.microsoft.com/office/drawing/2014/main" id="{D768A1EE-B0AC-F793-D7A0-A76B87414FB1}"/>
              </a:ext>
            </a:extLst>
          </p:cNvPr>
          <p:cNvGrpSpPr/>
          <p:nvPr/>
        </p:nvGrpSpPr>
        <p:grpSpPr>
          <a:xfrm>
            <a:off x="323528" y="871369"/>
            <a:ext cx="8496944" cy="797187"/>
            <a:chOff x="-961183" y="1270571"/>
            <a:chExt cx="8496944" cy="797187"/>
          </a:xfrm>
        </p:grpSpPr>
        <p:sp>
          <p:nvSpPr>
            <p:cNvPr id="5" name="正方形/長方形 4">
              <a:extLst>
                <a:ext uri="{FF2B5EF4-FFF2-40B4-BE49-F238E27FC236}">
                  <a16:creationId xmlns:a16="http://schemas.microsoft.com/office/drawing/2014/main" id="{995F6A38-3B04-4F25-F079-F49641CD0B56}"/>
                </a:ext>
              </a:extLst>
            </p:cNvPr>
            <p:cNvSpPr/>
            <p:nvPr/>
          </p:nvSpPr>
          <p:spPr>
            <a:xfrm>
              <a:off x="-45879" y="1438331"/>
              <a:ext cx="7581640" cy="400110"/>
            </a:xfrm>
            <a:prstGeom prst="rect">
              <a:avLst/>
            </a:prstGeom>
            <a:noFill/>
            <a:ln w="28575">
              <a:noFill/>
            </a:ln>
          </p:spPr>
          <p:txBody>
            <a:bodyPr wrap="square">
              <a:spAutoFit/>
            </a:bodyPr>
            <a:lstStyle/>
            <a:p>
              <a:r>
                <a:rPr lang="ja-JP" altLang="en-US" sz="2000" b="1" dirty="0">
                  <a:solidFill>
                    <a:srgbClr val="1E378C"/>
                  </a:solidFill>
                  <a:latin typeface="+mn-ea"/>
                  <a:ea typeface="+mn-ea"/>
                </a:rPr>
                <a:t>参考：過年度の改築修繕実績（管路施設：</a:t>
              </a:r>
              <a:r>
                <a:rPr lang="en-US" altLang="ja-JP" sz="2000" b="1" dirty="0">
                  <a:solidFill>
                    <a:srgbClr val="1E378C"/>
                  </a:solidFill>
                  <a:latin typeface="+mn-ea"/>
                  <a:ea typeface="+mn-ea"/>
                </a:rPr>
                <a:t>2019</a:t>
              </a:r>
              <a:r>
                <a:rPr lang="ja-JP" altLang="en-US" sz="2000" b="1" dirty="0">
                  <a:solidFill>
                    <a:srgbClr val="1E378C"/>
                  </a:solidFill>
                  <a:latin typeface="+mn-ea"/>
                  <a:ea typeface="+mn-ea"/>
                </a:rPr>
                <a:t>年～</a:t>
              </a:r>
              <a:r>
                <a:rPr lang="en-US" altLang="ja-JP" sz="2000" b="1" dirty="0">
                  <a:solidFill>
                    <a:srgbClr val="1E378C"/>
                  </a:solidFill>
                  <a:latin typeface="+mn-ea"/>
                  <a:ea typeface="+mn-ea"/>
                </a:rPr>
                <a:t>2023</a:t>
              </a:r>
              <a:r>
                <a:rPr lang="ja-JP" altLang="en-US" sz="2000" b="1" dirty="0">
                  <a:solidFill>
                    <a:srgbClr val="1E378C"/>
                  </a:solidFill>
                  <a:latin typeface="+mn-ea"/>
                  <a:ea typeface="+mn-ea"/>
                </a:rPr>
                <a:t>年度）</a:t>
              </a:r>
              <a:endParaRPr lang="en-US" altLang="ja-JP" sz="2000" b="1" dirty="0">
                <a:solidFill>
                  <a:srgbClr val="1E378C"/>
                </a:solidFill>
                <a:latin typeface="+mn-ea"/>
                <a:ea typeface="+mn-ea"/>
              </a:endParaRPr>
            </a:p>
          </p:txBody>
        </p:sp>
        <p:sp>
          <p:nvSpPr>
            <p:cNvPr id="3" name="四角形: 角を丸くする 2">
              <a:extLst>
                <a:ext uri="{FF2B5EF4-FFF2-40B4-BE49-F238E27FC236}">
                  <a16:creationId xmlns:a16="http://schemas.microsoft.com/office/drawing/2014/main" id="{58C378ED-372F-C128-F767-C1104F34013E}"/>
                </a:ext>
              </a:extLst>
            </p:cNvPr>
            <p:cNvSpPr/>
            <p:nvPr/>
          </p:nvSpPr>
          <p:spPr>
            <a:xfrm>
              <a:off x="-961183" y="1270571"/>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カネ</a:t>
              </a:r>
              <a:endParaRPr kumimoji="1" lang="ja-JP" altLang="en-US" sz="2000" b="1" dirty="0"/>
            </a:p>
          </p:txBody>
        </p:sp>
      </p:grpSp>
      <p:sp>
        <p:nvSpPr>
          <p:cNvPr id="15" name="タイトル 1">
            <a:extLst>
              <a:ext uri="{FF2B5EF4-FFF2-40B4-BE49-F238E27FC236}">
                <a16:creationId xmlns:a16="http://schemas.microsoft.com/office/drawing/2014/main" id="{E189749C-E2FE-9349-1022-5ED78CE2EF6B}"/>
              </a:ext>
            </a:extLst>
          </p:cNvPr>
          <p:cNvSpPr>
            <a:spLocks noGrp="1"/>
          </p:cNvSpPr>
          <p:nvPr>
            <p:ph type="title"/>
          </p:nvPr>
        </p:nvSpPr>
        <p:spPr>
          <a:xfrm>
            <a:off x="169987" y="88085"/>
            <a:ext cx="6840413" cy="548680"/>
          </a:xfrm>
        </p:spPr>
        <p:txBody>
          <a:bodyPr/>
          <a:lstStyle/>
          <a:p>
            <a:r>
              <a:rPr lang="ja-JP" altLang="en-US" b="1" dirty="0">
                <a:latin typeface="+mn-lt"/>
              </a:rPr>
              <a:t>１</a:t>
            </a:r>
            <a:r>
              <a:rPr lang="ja-JP" altLang="en-US" dirty="0"/>
              <a:t>　倉敷</a:t>
            </a:r>
            <a:r>
              <a:rPr lang="ja-JP" altLang="en-US" dirty="0">
                <a:latin typeface="+mj-lt"/>
              </a:rPr>
              <a:t>市における下水道事業の課題</a:t>
            </a:r>
            <a:endParaRPr kumimoji="1" lang="ja-JP" altLang="en-US" dirty="0"/>
          </a:p>
        </p:txBody>
      </p:sp>
      <p:pic>
        <p:nvPicPr>
          <p:cNvPr id="18" name="図 17">
            <a:extLst>
              <a:ext uri="{FF2B5EF4-FFF2-40B4-BE49-F238E27FC236}">
                <a16:creationId xmlns:a16="http://schemas.microsoft.com/office/drawing/2014/main" id="{EC2E9BAA-E8FB-BF16-54B0-FD8633A1FE80}"/>
              </a:ext>
            </a:extLst>
          </p:cNvPr>
          <p:cNvPicPr>
            <a:picLocks noChangeAspect="1"/>
          </p:cNvPicPr>
          <p:nvPr/>
        </p:nvPicPr>
        <p:blipFill>
          <a:blip r:embed="rId5"/>
          <a:stretch>
            <a:fillRect/>
          </a:stretch>
        </p:blipFill>
        <p:spPr>
          <a:xfrm>
            <a:off x="4716016" y="4700708"/>
            <a:ext cx="3496864" cy="2160000"/>
          </a:xfrm>
          <a:prstGeom prst="rect">
            <a:avLst/>
          </a:prstGeom>
        </p:spPr>
      </p:pic>
      <p:sp>
        <p:nvSpPr>
          <p:cNvPr id="19" name="正方形/長方形 18">
            <a:extLst>
              <a:ext uri="{FF2B5EF4-FFF2-40B4-BE49-F238E27FC236}">
                <a16:creationId xmlns:a16="http://schemas.microsoft.com/office/drawing/2014/main" id="{3CAD5727-0FFB-E724-4B26-7F5E610C16E1}"/>
              </a:ext>
            </a:extLst>
          </p:cNvPr>
          <p:cNvSpPr/>
          <p:nvPr/>
        </p:nvSpPr>
        <p:spPr>
          <a:xfrm>
            <a:off x="373386" y="4285470"/>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管路施設</a:t>
            </a:r>
            <a:r>
              <a:rPr kumimoji="1" lang="ja-JP" altLang="en-US" sz="1200" dirty="0">
                <a:solidFill>
                  <a:schemeClr val="bg1"/>
                </a:solidFill>
              </a:rPr>
              <a:t>の修繕費</a:t>
            </a:r>
            <a:endParaRPr kumimoji="1" lang="en-US" altLang="ja-JP" sz="1200" dirty="0">
              <a:solidFill>
                <a:schemeClr val="bg1"/>
              </a:solidFill>
            </a:endParaRPr>
          </a:p>
        </p:txBody>
      </p:sp>
      <p:pic>
        <p:nvPicPr>
          <p:cNvPr id="20" name="図 19">
            <a:extLst>
              <a:ext uri="{FF2B5EF4-FFF2-40B4-BE49-F238E27FC236}">
                <a16:creationId xmlns:a16="http://schemas.microsoft.com/office/drawing/2014/main" id="{BD3D1060-CF37-1C3C-309A-2B059DFD0613}"/>
              </a:ext>
            </a:extLst>
          </p:cNvPr>
          <p:cNvPicPr>
            <a:picLocks noChangeAspect="1"/>
          </p:cNvPicPr>
          <p:nvPr/>
        </p:nvPicPr>
        <p:blipFill>
          <a:blip r:embed="rId6"/>
          <a:stretch>
            <a:fillRect/>
          </a:stretch>
        </p:blipFill>
        <p:spPr>
          <a:xfrm>
            <a:off x="310605" y="4715668"/>
            <a:ext cx="3600000" cy="2117924"/>
          </a:xfrm>
          <a:prstGeom prst="rect">
            <a:avLst/>
          </a:prstGeom>
        </p:spPr>
      </p:pic>
      <p:sp>
        <p:nvSpPr>
          <p:cNvPr id="21" name="正方形/長方形 20">
            <a:extLst>
              <a:ext uri="{FF2B5EF4-FFF2-40B4-BE49-F238E27FC236}">
                <a16:creationId xmlns:a16="http://schemas.microsoft.com/office/drawing/2014/main" id="{6619BBB8-8F94-6915-6B08-BA776F86C500}"/>
              </a:ext>
            </a:extLst>
          </p:cNvPr>
          <p:cNvSpPr/>
          <p:nvPr/>
        </p:nvSpPr>
        <p:spPr>
          <a:xfrm>
            <a:off x="4373318" y="1700111"/>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管きょの改築延長</a:t>
            </a:r>
            <a:endParaRPr kumimoji="1" lang="en-US" altLang="ja-JP" sz="1200" dirty="0">
              <a:solidFill>
                <a:schemeClr val="bg1"/>
              </a:solidFill>
            </a:endParaRPr>
          </a:p>
        </p:txBody>
      </p:sp>
      <p:sp>
        <p:nvSpPr>
          <p:cNvPr id="22" name="テキスト ボックス 21">
            <a:extLst>
              <a:ext uri="{FF2B5EF4-FFF2-40B4-BE49-F238E27FC236}">
                <a16:creationId xmlns:a16="http://schemas.microsoft.com/office/drawing/2014/main" id="{5B384583-1985-7958-2F70-689041C7AE57}"/>
              </a:ext>
            </a:extLst>
          </p:cNvPr>
          <p:cNvSpPr txBox="1"/>
          <p:nvPr/>
        </p:nvSpPr>
        <p:spPr>
          <a:xfrm>
            <a:off x="670624" y="4501244"/>
            <a:ext cx="2566684" cy="276999"/>
          </a:xfrm>
          <a:prstGeom prst="rect">
            <a:avLst/>
          </a:prstGeom>
          <a:noFill/>
        </p:spPr>
        <p:txBody>
          <a:bodyPr wrap="square">
            <a:spAutoFit/>
          </a:bodyPr>
          <a:lstStyle/>
          <a:p>
            <a:pPr algn="l"/>
            <a:r>
              <a:rPr lang="ja-JP" altLang="en-US" sz="1200" dirty="0">
                <a:solidFill>
                  <a:srgbClr val="021184"/>
                </a:solidFill>
                <a:latin typeface="+mn-ea"/>
                <a:ea typeface="+mn-ea"/>
              </a:rPr>
              <a:t>修繕費は</a:t>
            </a:r>
            <a:r>
              <a:rPr lang="en-US" altLang="ja-JP" sz="1200" dirty="0">
                <a:solidFill>
                  <a:srgbClr val="021184"/>
                </a:solidFill>
                <a:latin typeface="+mn-ea"/>
                <a:ea typeface="+mn-ea"/>
              </a:rPr>
              <a:t>28</a:t>
            </a:r>
            <a:r>
              <a:rPr lang="ja-JP" altLang="en-US" sz="1200" dirty="0">
                <a:solidFill>
                  <a:srgbClr val="021184"/>
                </a:solidFill>
                <a:latin typeface="+mn-ea"/>
                <a:ea typeface="+mn-ea"/>
              </a:rPr>
              <a:t>～</a:t>
            </a:r>
            <a:r>
              <a:rPr lang="en-US" altLang="ja-JP" sz="1200" dirty="0">
                <a:solidFill>
                  <a:srgbClr val="021184"/>
                </a:solidFill>
                <a:latin typeface="+mn-ea"/>
                <a:ea typeface="+mn-ea"/>
              </a:rPr>
              <a:t>56</a:t>
            </a:r>
            <a:r>
              <a:rPr lang="ja-JP" altLang="en-US" sz="1200" dirty="0">
                <a:solidFill>
                  <a:srgbClr val="021184"/>
                </a:solidFill>
                <a:latin typeface="+mn-ea"/>
                <a:ea typeface="+mn-ea"/>
              </a:rPr>
              <a:t>百万円</a:t>
            </a:r>
            <a:r>
              <a:rPr lang="en-US" altLang="ja-JP" sz="1200" dirty="0">
                <a:solidFill>
                  <a:srgbClr val="021184"/>
                </a:solidFill>
                <a:latin typeface="+mn-ea"/>
                <a:ea typeface="+mn-ea"/>
              </a:rPr>
              <a:t>/</a:t>
            </a:r>
            <a:r>
              <a:rPr lang="ja-JP" altLang="en-US" sz="1200" dirty="0">
                <a:solidFill>
                  <a:srgbClr val="021184"/>
                </a:solidFill>
                <a:latin typeface="+mn-ea"/>
                <a:ea typeface="+mn-ea"/>
              </a:rPr>
              <a:t>年で推移</a:t>
            </a:r>
            <a:endParaRPr lang="en-US" altLang="ja-JP" sz="1200" dirty="0">
              <a:solidFill>
                <a:srgbClr val="021184"/>
              </a:solidFill>
              <a:latin typeface="+mn-ea"/>
              <a:ea typeface="+mn-ea"/>
            </a:endParaRPr>
          </a:p>
        </p:txBody>
      </p:sp>
      <p:sp>
        <p:nvSpPr>
          <p:cNvPr id="24" name="テキスト ボックス 23">
            <a:extLst>
              <a:ext uri="{FF2B5EF4-FFF2-40B4-BE49-F238E27FC236}">
                <a16:creationId xmlns:a16="http://schemas.microsoft.com/office/drawing/2014/main" id="{3EFE0B55-9F40-A937-1413-4C29DCD9FD12}"/>
              </a:ext>
            </a:extLst>
          </p:cNvPr>
          <p:cNvSpPr txBox="1"/>
          <p:nvPr/>
        </p:nvSpPr>
        <p:spPr>
          <a:xfrm>
            <a:off x="4630684" y="4488497"/>
            <a:ext cx="3530926" cy="276999"/>
          </a:xfrm>
          <a:prstGeom prst="rect">
            <a:avLst/>
          </a:prstGeom>
          <a:noFill/>
        </p:spPr>
        <p:txBody>
          <a:bodyPr wrap="square">
            <a:spAutoFit/>
          </a:bodyPr>
          <a:lstStyle/>
          <a:p>
            <a:pPr algn="l"/>
            <a:r>
              <a:rPr lang="ja-JP" altLang="en-US" sz="1200" dirty="0">
                <a:solidFill>
                  <a:srgbClr val="021184"/>
                </a:solidFill>
                <a:latin typeface="+mn-ea"/>
                <a:ea typeface="+mn-ea"/>
              </a:rPr>
              <a:t>管きょの改築事業費は</a:t>
            </a:r>
            <a:r>
              <a:rPr lang="en-US" altLang="ja-JP" sz="1200" dirty="0">
                <a:solidFill>
                  <a:srgbClr val="021184"/>
                </a:solidFill>
                <a:latin typeface="+mn-ea"/>
                <a:ea typeface="+mn-ea"/>
              </a:rPr>
              <a:t>3</a:t>
            </a:r>
            <a:r>
              <a:rPr lang="ja-JP" altLang="en-US" sz="1200" dirty="0">
                <a:solidFill>
                  <a:srgbClr val="021184"/>
                </a:solidFill>
                <a:latin typeface="+mn-ea"/>
                <a:ea typeface="+mn-ea"/>
              </a:rPr>
              <a:t>年間平均で</a:t>
            </a:r>
            <a:r>
              <a:rPr lang="en-US" altLang="ja-JP" sz="1200" dirty="0">
                <a:solidFill>
                  <a:srgbClr val="021184"/>
                </a:solidFill>
                <a:latin typeface="+mn-ea"/>
                <a:ea typeface="+mn-ea"/>
              </a:rPr>
              <a:t>508</a:t>
            </a:r>
            <a:r>
              <a:rPr lang="ja-JP" altLang="en-US" sz="1200" dirty="0">
                <a:solidFill>
                  <a:srgbClr val="021184"/>
                </a:solidFill>
                <a:latin typeface="+mn-ea"/>
                <a:ea typeface="+mn-ea"/>
              </a:rPr>
              <a:t>百万円</a:t>
            </a:r>
            <a:r>
              <a:rPr lang="en-US" altLang="ja-JP" sz="1200" dirty="0">
                <a:solidFill>
                  <a:srgbClr val="021184"/>
                </a:solidFill>
                <a:latin typeface="+mn-ea"/>
                <a:ea typeface="+mn-ea"/>
              </a:rPr>
              <a:t>/</a:t>
            </a:r>
            <a:r>
              <a:rPr lang="ja-JP" altLang="en-US" sz="1200" dirty="0">
                <a:solidFill>
                  <a:srgbClr val="021184"/>
                </a:solidFill>
                <a:latin typeface="+mn-ea"/>
                <a:ea typeface="+mn-ea"/>
              </a:rPr>
              <a:t>年</a:t>
            </a:r>
            <a:endParaRPr lang="en-US" altLang="ja-JP" sz="1200" dirty="0">
              <a:solidFill>
                <a:srgbClr val="021184"/>
              </a:solidFill>
              <a:latin typeface="+mn-ea"/>
              <a:ea typeface="+mn-ea"/>
            </a:endParaRPr>
          </a:p>
        </p:txBody>
      </p:sp>
      <p:sp>
        <p:nvSpPr>
          <p:cNvPr id="26" name="テキスト ボックス 25">
            <a:extLst>
              <a:ext uri="{FF2B5EF4-FFF2-40B4-BE49-F238E27FC236}">
                <a16:creationId xmlns:a16="http://schemas.microsoft.com/office/drawing/2014/main" id="{89FE7F0A-D138-AA1D-638B-8B2E1519F699}"/>
              </a:ext>
            </a:extLst>
          </p:cNvPr>
          <p:cNvSpPr txBox="1"/>
          <p:nvPr/>
        </p:nvSpPr>
        <p:spPr>
          <a:xfrm>
            <a:off x="663537" y="1908987"/>
            <a:ext cx="3018496" cy="276999"/>
          </a:xfrm>
          <a:prstGeom prst="rect">
            <a:avLst/>
          </a:prstGeom>
          <a:noFill/>
        </p:spPr>
        <p:txBody>
          <a:bodyPr wrap="square">
            <a:spAutoFit/>
          </a:bodyPr>
          <a:lstStyle/>
          <a:p>
            <a:pPr algn="l"/>
            <a:r>
              <a:rPr lang="en-US" altLang="ja-JP" sz="1200" dirty="0">
                <a:solidFill>
                  <a:srgbClr val="021184"/>
                </a:solidFill>
                <a:latin typeface="+mn-ea"/>
                <a:ea typeface="+mn-ea"/>
              </a:rPr>
              <a:t>105</a:t>
            </a:r>
            <a:r>
              <a:rPr lang="ja-JP" altLang="en-US" sz="1200" dirty="0">
                <a:solidFill>
                  <a:srgbClr val="021184"/>
                </a:solidFill>
                <a:latin typeface="+mn-ea"/>
                <a:ea typeface="+mn-ea"/>
              </a:rPr>
              <a:t>～</a:t>
            </a:r>
            <a:r>
              <a:rPr lang="en-US" altLang="ja-JP" sz="1200" dirty="0">
                <a:solidFill>
                  <a:srgbClr val="021184"/>
                </a:solidFill>
                <a:latin typeface="+mn-ea"/>
                <a:ea typeface="+mn-ea"/>
              </a:rPr>
              <a:t>171</a:t>
            </a:r>
            <a:r>
              <a:rPr lang="ja-JP" altLang="en-US" sz="1200" dirty="0">
                <a:solidFill>
                  <a:srgbClr val="021184"/>
                </a:solidFill>
                <a:latin typeface="+mn-ea"/>
                <a:ea typeface="+mn-ea"/>
              </a:rPr>
              <a:t>件</a:t>
            </a:r>
            <a:r>
              <a:rPr lang="en-US" altLang="ja-JP" sz="1200" dirty="0">
                <a:solidFill>
                  <a:srgbClr val="021184"/>
                </a:solidFill>
                <a:latin typeface="+mn-ea"/>
                <a:ea typeface="+mn-ea"/>
              </a:rPr>
              <a:t>/</a:t>
            </a:r>
            <a:r>
              <a:rPr lang="ja-JP" altLang="en-US" sz="1200" dirty="0">
                <a:solidFill>
                  <a:srgbClr val="021184"/>
                </a:solidFill>
                <a:latin typeface="+mn-ea"/>
                <a:ea typeface="+mn-ea"/>
              </a:rPr>
              <a:t>年で修繕工事を実施</a:t>
            </a:r>
            <a:endParaRPr lang="en-US" altLang="ja-JP" sz="1200" dirty="0">
              <a:solidFill>
                <a:srgbClr val="021184"/>
              </a:solidFill>
              <a:latin typeface="+mn-ea"/>
              <a:ea typeface="+mn-ea"/>
            </a:endParaRPr>
          </a:p>
        </p:txBody>
      </p:sp>
      <p:sp>
        <p:nvSpPr>
          <p:cNvPr id="27" name="二等辺三角形 26">
            <a:extLst>
              <a:ext uri="{FF2B5EF4-FFF2-40B4-BE49-F238E27FC236}">
                <a16:creationId xmlns:a16="http://schemas.microsoft.com/office/drawing/2014/main" id="{6FA4F0DA-148C-5FC4-6494-C5D816D09FE2}"/>
              </a:ext>
            </a:extLst>
          </p:cNvPr>
          <p:cNvSpPr/>
          <p:nvPr/>
        </p:nvSpPr>
        <p:spPr>
          <a:xfrm rot="5400000">
            <a:off x="549649" y="1989057"/>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5316CDD-35A2-CD10-2AF9-16DFA5CB8F76}"/>
              </a:ext>
            </a:extLst>
          </p:cNvPr>
          <p:cNvSpPr/>
          <p:nvPr/>
        </p:nvSpPr>
        <p:spPr>
          <a:xfrm>
            <a:off x="349077" y="1700111"/>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管路施設</a:t>
            </a:r>
            <a:r>
              <a:rPr kumimoji="1" lang="ja-JP" altLang="en-US" sz="1200" dirty="0">
                <a:solidFill>
                  <a:schemeClr val="bg1"/>
                </a:solidFill>
              </a:rPr>
              <a:t>の修繕件数</a:t>
            </a:r>
            <a:endParaRPr kumimoji="1" lang="en-US" altLang="ja-JP" sz="1200" dirty="0">
              <a:solidFill>
                <a:schemeClr val="bg1"/>
              </a:solidFill>
            </a:endParaRPr>
          </a:p>
        </p:txBody>
      </p:sp>
      <p:sp>
        <p:nvSpPr>
          <p:cNvPr id="30" name="正方形/長方形 29">
            <a:extLst>
              <a:ext uri="{FF2B5EF4-FFF2-40B4-BE49-F238E27FC236}">
                <a16:creationId xmlns:a16="http://schemas.microsoft.com/office/drawing/2014/main" id="{ED775C01-C576-C2EC-AF4D-F6685A19D1DE}"/>
              </a:ext>
            </a:extLst>
          </p:cNvPr>
          <p:cNvSpPr/>
          <p:nvPr/>
        </p:nvSpPr>
        <p:spPr>
          <a:xfrm>
            <a:off x="4373318" y="4294995"/>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管きょの改築事業費</a:t>
            </a:r>
            <a:endParaRPr kumimoji="1" lang="en-US" altLang="ja-JP" sz="1200" dirty="0">
              <a:solidFill>
                <a:schemeClr val="bg1"/>
              </a:solidFill>
            </a:endParaRPr>
          </a:p>
        </p:txBody>
      </p:sp>
      <p:sp>
        <p:nvSpPr>
          <p:cNvPr id="32" name="二等辺三角形 31">
            <a:extLst>
              <a:ext uri="{FF2B5EF4-FFF2-40B4-BE49-F238E27FC236}">
                <a16:creationId xmlns:a16="http://schemas.microsoft.com/office/drawing/2014/main" id="{8EE5FC98-2F7E-EB52-1DF8-FFC92A6459E3}"/>
              </a:ext>
            </a:extLst>
          </p:cNvPr>
          <p:cNvSpPr/>
          <p:nvPr/>
        </p:nvSpPr>
        <p:spPr>
          <a:xfrm rot="5400000">
            <a:off x="549649" y="4578849"/>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A12F0E9A-95DC-1C1C-5C94-FDF93DBB6E2C}"/>
              </a:ext>
            </a:extLst>
          </p:cNvPr>
          <p:cNvSpPr/>
          <p:nvPr/>
        </p:nvSpPr>
        <p:spPr>
          <a:xfrm rot="5400000">
            <a:off x="4529984" y="4578849"/>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72833175-C2CE-F884-01D2-B38D831BF66A}"/>
              </a:ext>
            </a:extLst>
          </p:cNvPr>
          <p:cNvSpPr txBox="1"/>
          <p:nvPr/>
        </p:nvSpPr>
        <p:spPr>
          <a:xfrm>
            <a:off x="4704963" y="1938742"/>
            <a:ext cx="3530926" cy="276999"/>
          </a:xfrm>
          <a:prstGeom prst="rect">
            <a:avLst/>
          </a:prstGeom>
          <a:noFill/>
        </p:spPr>
        <p:txBody>
          <a:bodyPr wrap="square">
            <a:spAutoFit/>
          </a:bodyPr>
          <a:lstStyle/>
          <a:p>
            <a:r>
              <a:rPr lang="en-US" altLang="ja-JP" sz="1200" dirty="0">
                <a:solidFill>
                  <a:srgbClr val="021184"/>
                </a:solidFill>
                <a:latin typeface="+mn-ea"/>
                <a:ea typeface="+mn-ea"/>
              </a:rPr>
              <a:t>2.7</a:t>
            </a:r>
            <a:r>
              <a:rPr lang="ja-JP" altLang="en-US" sz="1200" dirty="0">
                <a:solidFill>
                  <a:srgbClr val="021184"/>
                </a:solidFill>
                <a:latin typeface="+mn-ea"/>
                <a:ea typeface="+mn-ea"/>
              </a:rPr>
              <a:t>～</a:t>
            </a:r>
            <a:r>
              <a:rPr lang="en-US" altLang="ja-JP" sz="1200" dirty="0">
                <a:solidFill>
                  <a:srgbClr val="021184"/>
                </a:solidFill>
                <a:latin typeface="+mn-ea"/>
                <a:ea typeface="+mn-ea"/>
              </a:rPr>
              <a:t>4.1km/</a:t>
            </a:r>
            <a:r>
              <a:rPr lang="ja-JP" altLang="en-US" sz="1200" dirty="0">
                <a:solidFill>
                  <a:srgbClr val="021184"/>
                </a:solidFill>
                <a:latin typeface="+mn-ea"/>
                <a:ea typeface="+mn-ea"/>
              </a:rPr>
              <a:t>年を対象に管きょの改築工事を実施</a:t>
            </a:r>
            <a:endParaRPr lang="en-US" altLang="ja-JP" sz="1200" dirty="0">
              <a:solidFill>
                <a:srgbClr val="021184"/>
              </a:solidFill>
              <a:latin typeface="+mn-ea"/>
              <a:ea typeface="+mn-ea"/>
            </a:endParaRPr>
          </a:p>
        </p:txBody>
      </p:sp>
      <p:sp>
        <p:nvSpPr>
          <p:cNvPr id="37" name="二等辺三角形 36">
            <a:extLst>
              <a:ext uri="{FF2B5EF4-FFF2-40B4-BE49-F238E27FC236}">
                <a16:creationId xmlns:a16="http://schemas.microsoft.com/office/drawing/2014/main" id="{7D485AC5-C48C-7D17-54C4-A99AF50DF58E}"/>
              </a:ext>
            </a:extLst>
          </p:cNvPr>
          <p:cNvSpPr/>
          <p:nvPr/>
        </p:nvSpPr>
        <p:spPr>
          <a:xfrm rot="5400000">
            <a:off x="4604263" y="2029094"/>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385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D33B2-5491-9B8B-5CC5-7FF3DF506B1F}"/>
              </a:ext>
            </a:extLst>
          </p:cNvPr>
          <p:cNvSpPr>
            <a:spLocks noGrp="1"/>
          </p:cNvSpPr>
          <p:nvPr>
            <p:ph type="title"/>
          </p:nvPr>
        </p:nvSpPr>
        <p:spPr/>
        <p:txBody>
          <a:bodyPr/>
          <a:lstStyle/>
          <a:p>
            <a:r>
              <a:rPr kumimoji="1" lang="ja-JP" altLang="en-US" dirty="0"/>
              <a:t>本調査の趣旨</a:t>
            </a:r>
          </a:p>
        </p:txBody>
      </p:sp>
      <p:sp>
        <p:nvSpPr>
          <p:cNvPr id="4" name="スライド番号プレースホルダー 3">
            <a:extLst>
              <a:ext uri="{FF2B5EF4-FFF2-40B4-BE49-F238E27FC236}">
                <a16:creationId xmlns:a16="http://schemas.microsoft.com/office/drawing/2014/main" id="{A5B9AF70-E14D-145E-E950-73265F4DA14D}"/>
              </a:ext>
            </a:extLst>
          </p:cNvPr>
          <p:cNvSpPr>
            <a:spLocks noGrp="1"/>
          </p:cNvSpPr>
          <p:nvPr>
            <p:ph type="sldNum" sz="quarter" idx="12"/>
          </p:nvPr>
        </p:nvSpPr>
        <p:spPr/>
        <p:txBody>
          <a:bodyPr/>
          <a:lstStyle/>
          <a:p>
            <a:pPr>
              <a:defRPr/>
            </a:pPr>
            <a:fld id="{37E090E1-01D6-4368-A6B7-2050244B6EC1}" type="slidenum">
              <a:rPr lang="en-US" altLang="ja-JP" smtClean="0"/>
              <a:pPr>
                <a:defRPr/>
              </a:pPr>
              <a:t>1</a:t>
            </a:fld>
            <a:endParaRPr lang="en-US" altLang="ja-JP" dirty="0"/>
          </a:p>
        </p:txBody>
      </p:sp>
      <p:sp>
        <p:nvSpPr>
          <p:cNvPr id="3" name="正方形/長方形 2">
            <a:extLst>
              <a:ext uri="{FF2B5EF4-FFF2-40B4-BE49-F238E27FC236}">
                <a16:creationId xmlns:a16="http://schemas.microsoft.com/office/drawing/2014/main" id="{3067E62C-FDAA-E9DE-8626-67A8E84E54A0}"/>
              </a:ext>
            </a:extLst>
          </p:cNvPr>
          <p:cNvSpPr/>
          <p:nvPr/>
        </p:nvSpPr>
        <p:spPr>
          <a:xfrm>
            <a:off x="152103" y="1178444"/>
            <a:ext cx="8740377"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2400" dirty="0">
                <a:solidFill>
                  <a:srgbClr val="021184"/>
                </a:solidFill>
                <a:latin typeface="+mn-ea"/>
              </a:rPr>
              <a:t>調査主旨</a:t>
            </a:r>
            <a:endParaRPr kumimoji="1" lang="ja-JP" altLang="en-US" sz="2400" dirty="0">
              <a:solidFill>
                <a:srgbClr val="021184"/>
              </a:solidFill>
              <a:latin typeface="+mn-ea"/>
            </a:endParaRPr>
          </a:p>
        </p:txBody>
      </p:sp>
      <p:sp>
        <p:nvSpPr>
          <p:cNvPr id="5" name="正方形/長方形 4">
            <a:extLst>
              <a:ext uri="{FF2B5EF4-FFF2-40B4-BE49-F238E27FC236}">
                <a16:creationId xmlns:a16="http://schemas.microsoft.com/office/drawing/2014/main" id="{A105E79D-C2B8-F608-3551-3238FA4F6A17}"/>
              </a:ext>
            </a:extLst>
          </p:cNvPr>
          <p:cNvSpPr/>
          <p:nvPr/>
        </p:nvSpPr>
        <p:spPr>
          <a:xfrm>
            <a:off x="489843" y="1841032"/>
            <a:ext cx="8164313" cy="1818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216000" hangingPunct="0">
              <a:lnSpc>
                <a:spcPct val="125000"/>
              </a:lnSpc>
            </a:pPr>
            <a:r>
              <a:rPr kumimoji="1" lang="ja-JP" altLang="en-US" sz="2000" dirty="0">
                <a:solidFill>
                  <a:schemeClr val="tx1"/>
                </a:solidFill>
                <a:latin typeface="+mn-ea"/>
              </a:rPr>
              <a:t>本調査は、</a:t>
            </a:r>
            <a:r>
              <a:rPr lang="ja-JP" altLang="en-US" sz="2000" dirty="0">
                <a:solidFill>
                  <a:schemeClr val="tx1"/>
                </a:solidFill>
                <a:latin typeface="+mn-ea"/>
              </a:rPr>
              <a:t>倉敷</a:t>
            </a:r>
            <a:r>
              <a:rPr kumimoji="1" lang="ja-JP" altLang="en-US" sz="2000" dirty="0">
                <a:solidFill>
                  <a:schemeClr val="tx1"/>
                </a:solidFill>
                <a:latin typeface="+mn-ea"/>
              </a:rPr>
              <a:t>市下水道事業において官民連携事業（ウォーター</a:t>
            </a:r>
            <a:r>
              <a:rPr kumimoji="1" lang="en-US" altLang="ja-JP" sz="2000" dirty="0">
                <a:solidFill>
                  <a:schemeClr val="tx1"/>
                </a:solidFill>
                <a:latin typeface="+mn-ea"/>
              </a:rPr>
              <a:t>PPP</a:t>
            </a:r>
            <a:r>
              <a:rPr kumimoji="1" lang="ja-JP" altLang="en-US" sz="2000" dirty="0">
                <a:solidFill>
                  <a:schemeClr val="tx1"/>
                </a:solidFill>
                <a:latin typeface="+mn-ea"/>
              </a:rPr>
              <a:t>）の導入を検討するにあたり、</a:t>
            </a:r>
            <a:r>
              <a:rPr lang="ja-JP" altLang="en-US" sz="2000" dirty="0">
                <a:solidFill>
                  <a:schemeClr val="tx1"/>
                </a:solidFill>
                <a:latin typeface="+mn-ea"/>
              </a:rPr>
              <a:t>倉敷</a:t>
            </a:r>
            <a:r>
              <a:rPr kumimoji="1" lang="ja-JP" altLang="en-US" sz="2000" dirty="0">
                <a:solidFill>
                  <a:schemeClr val="tx1"/>
                </a:solidFill>
                <a:latin typeface="+mn-ea"/>
              </a:rPr>
              <a:t>市下水道事業の概要や課題、現時点での導入想定スキーム等を提示</a:t>
            </a:r>
            <a:r>
              <a:rPr lang="ja-JP" altLang="en-US" sz="2000" dirty="0">
                <a:solidFill>
                  <a:schemeClr val="tx1"/>
                </a:solidFill>
                <a:latin typeface="+mn-ea"/>
              </a:rPr>
              <a:t>し、民間企業の皆さまの参入意向や事業内容等に対する考えを把握することを目的としています。</a:t>
            </a:r>
          </a:p>
        </p:txBody>
      </p:sp>
      <p:sp>
        <p:nvSpPr>
          <p:cNvPr id="6" name="正方形/長方形 5">
            <a:extLst>
              <a:ext uri="{FF2B5EF4-FFF2-40B4-BE49-F238E27FC236}">
                <a16:creationId xmlns:a16="http://schemas.microsoft.com/office/drawing/2014/main" id="{0F517055-5B0C-4B21-E21E-8DD6E99ED830}"/>
              </a:ext>
            </a:extLst>
          </p:cNvPr>
          <p:cNvSpPr/>
          <p:nvPr/>
        </p:nvSpPr>
        <p:spPr>
          <a:xfrm>
            <a:off x="152103" y="4005064"/>
            <a:ext cx="864096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2400" dirty="0">
                <a:solidFill>
                  <a:srgbClr val="021184"/>
                </a:solidFill>
                <a:latin typeface="+mn-ea"/>
              </a:rPr>
              <a:t>注意事項</a:t>
            </a:r>
            <a:endParaRPr kumimoji="1" lang="ja-JP" altLang="en-US" sz="2400" dirty="0">
              <a:solidFill>
                <a:srgbClr val="021184"/>
              </a:solidFill>
              <a:latin typeface="+mn-ea"/>
            </a:endParaRPr>
          </a:p>
        </p:txBody>
      </p:sp>
      <p:sp>
        <p:nvSpPr>
          <p:cNvPr id="7" name="正方形/長方形 6">
            <a:extLst>
              <a:ext uri="{FF2B5EF4-FFF2-40B4-BE49-F238E27FC236}">
                <a16:creationId xmlns:a16="http://schemas.microsoft.com/office/drawing/2014/main" id="{84E52D3F-4A55-8616-E366-7B1F7D49D6E0}"/>
              </a:ext>
            </a:extLst>
          </p:cNvPr>
          <p:cNvSpPr/>
          <p:nvPr/>
        </p:nvSpPr>
        <p:spPr>
          <a:xfrm>
            <a:off x="323528" y="4686702"/>
            <a:ext cx="8640960" cy="1478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216000" hangingPunct="0">
              <a:lnSpc>
                <a:spcPct val="125000"/>
              </a:lnSpc>
            </a:pPr>
            <a:r>
              <a:rPr kumimoji="1" lang="ja-JP" altLang="en-US" sz="2000" dirty="0">
                <a:solidFill>
                  <a:schemeClr val="tx1"/>
                </a:solidFill>
                <a:latin typeface="+mn-ea"/>
              </a:rPr>
              <a:t>本資料は、現時点での本市の導入想定案であり、今後も更なる検討の上で改訂していく予定です。そのため、現記載内容が確定情報ではないことをご承知おきください。</a:t>
            </a:r>
          </a:p>
        </p:txBody>
      </p:sp>
    </p:spTree>
    <p:extLst>
      <p:ext uri="{BB962C8B-B14F-4D97-AF65-F5344CB8AC3E}">
        <p14:creationId xmlns:p14="http://schemas.microsoft.com/office/powerpoint/2010/main" val="1906035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6BE5-858E-1F5F-C6DA-BA5585D2CD91}"/>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422B5984-EFDF-2D5B-3A88-BCBD38614552}"/>
              </a:ext>
            </a:extLst>
          </p:cNvPr>
          <p:cNvPicPr>
            <a:picLocks noChangeAspect="1"/>
          </p:cNvPicPr>
          <p:nvPr/>
        </p:nvPicPr>
        <p:blipFill>
          <a:blip r:embed="rId3"/>
          <a:stretch>
            <a:fillRect/>
          </a:stretch>
        </p:blipFill>
        <p:spPr>
          <a:xfrm>
            <a:off x="4620052" y="4637670"/>
            <a:ext cx="3960000" cy="2181796"/>
          </a:xfrm>
          <a:prstGeom prst="rect">
            <a:avLst/>
          </a:prstGeom>
        </p:spPr>
      </p:pic>
      <p:pic>
        <p:nvPicPr>
          <p:cNvPr id="11" name="図 10">
            <a:extLst>
              <a:ext uri="{FF2B5EF4-FFF2-40B4-BE49-F238E27FC236}">
                <a16:creationId xmlns:a16="http://schemas.microsoft.com/office/drawing/2014/main" id="{BC55B65E-6380-716D-5B97-3D2F4E57501F}"/>
              </a:ext>
            </a:extLst>
          </p:cNvPr>
          <p:cNvPicPr>
            <a:picLocks noChangeAspect="1"/>
          </p:cNvPicPr>
          <p:nvPr/>
        </p:nvPicPr>
        <p:blipFill>
          <a:blip r:embed="rId4"/>
          <a:stretch>
            <a:fillRect/>
          </a:stretch>
        </p:blipFill>
        <p:spPr>
          <a:xfrm>
            <a:off x="4611236" y="2142381"/>
            <a:ext cx="3960000" cy="2159637"/>
          </a:xfrm>
          <a:prstGeom prst="rect">
            <a:avLst/>
          </a:prstGeom>
        </p:spPr>
      </p:pic>
      <p:pic>
        <p:nvPicPr>
          <p:cNvPr id="10" name="図 9">
            <a:extLst>
              <a:ext uri="{FF2B5EF4-FFF2-40B4-BE49-F238E27FC236}">
                <a16:creationId xmlns:a16="http://schemas.microsoft.com/office/drawing/2014/main" id="{E40D165D-91BD-AC9E-18DE-ADE6E08FE002}"/>
              </a:ext>
            </a:extLst>
          </p:cNvPr>
          <p:cNvPicPr>
            <a:picLocks noChangeAspect="1"/>
          </p:cNvPicPr>
          <p:nvPr/>
        </p:nvPicPr>
        <p:blipFill>
          <a:blip r:embed="rId5"/>
          <a:stretch>
            <a:fillRect/>
          </a:stretch>
        </p:blipFill>
        <p:spPr>
          <a:xfrm>
            <a:off x="314028" y="2155365"/>
            <a:ext cx="3659358" cy="2232421"/>
          </a:xfrm>
          <a:prstGeom prst="rect">
            <a:avLst/>
          </a:prstGeom>
        </p:spPr>
      </p:pic>
      <p:pic>
        <p:nvPicPr>
          <p:cNvPr id="9" name="図 8">
            <a:extLst>
              <a:ext uri="{FF2B5EF4-FFF2-40B4-BE49-F238E27FC236}">
                <a16:creationId xmlns:a16="http://schemas.microsoft.com/office/drawing/2014/main" id="{8B6F0711-4F9C-922D-40A4-824D0C93D1D8}"/>
              </a:ext>
            </a:extLst>
          </p:cNvPr>
          <p:cNvPicPr>
            <a:picLocks noChangeAspect="1"/>
          </p:cNvPicPr>
          <p:nvPr/>
        </p:nvPicPr>
        <p:blipFill>
          <a:blip r:embed="rId6"/>
          <a:stretch>
            <a:fillRect/>
          </a:stretch>
        </p:blipFill>
        <p:spPr>
          <a:xfrm>
            <a:off x="113110" y="4728020"/>
            <a:ext cx="4260208" cy="2160000"/>
          </a:xfrm>
          <a:prstGeom prst="rect">
            <a:avLst/>
          </a:prstGeom>
        </p:spPr>
      </p:pic>
      <p:sp>
        <p:nvSpPr>
          <p:cNvPr id="4" name="スライド番号プレースホルダー 3">
            <a:extLst>
              <a:ext uri="{FF2B5EF4-FFF2-40B4-BE49-F238E27FC236}">
                <a16:creationId xmlns:a16="http://schemas.microsoft.com/office/drawing/2014/main" id="{043BC822-E169-4035-C5CF-B2278BA5B302}"/>
              </a:ext>
            </a:extLst>
          </p:cNvPr>
          <p:cNvSpPr>
            <a:spLocks noGrp="1"/>
          </p:cNvSpPr>
          <p:nvPr>
            <p:ph type="sldNum" sz="quarter" idx="12"/>
          </p:nvPr>
        </p:nvSpPr>
        <p:spPr>
          <a:xfrm>
            <a:off x="6986086" y="6599807"/>
            <a:ext cx="2133600" cy="260648"/>
          </a:xfrm>
        </p:spPr>
        <p:txBody>
          <a:bodyPr/>
          <a:lstStyle/>
          <a:p>
            <a:pPr>
              <a:defRPr/>
            </a:pPr>
            <a:fld id="{37E090E1-01D6-4368-A6B7-2050244B6EC1}" type="slidenum">
              <a:rPr lang="en-US" altLang="ja-JP" smtClean="0"/>
              <a:pPr>
                <a:defRPr/>
              </a:pPr>
              <a:t>19</a:t>
            </a:fld>
            <a:endParaRPr lang="en-US" altLang="ja-JP" dirty="0"/>
          </a:p>
        </p:txBody>
      </p:sp>
      <p:grpSp>
        <p:nvGrpSpPr>
          <p:cNvPr id="6" name="グループ化 5">
            <a:extLst>
              <a:ext uri="{FF2B5EF4-FFF2-40B4-BE49-F238E27FC236}">
                <a16:creationId xmlns:a16="http://schemas.microsoft.com/office/drawing/2014/main" id="{7E2D9323-424D-D266-7ED4-5295C5285907}"/>
              </a:ext>
            </a:extLst>
          </p:cNvPr>
          <p:cNvGrpSpPr/>
          <p:nvPr/>
        </p:nvGrpSpPr>
        <p:grpSpPr>
          <a:xfrm>
            <a:off x="323528" y="871369"/>
            <a:ext cx="8496944" cy="797187"/>
            <a:chOff x="-961183" y="1270571"/>
            <a:chExt cx="8496944" cy="797187"/>
          </a:xfrm>
        </p:grpSpPr>
        <p:sp>
          <p:nvSpPr>
            <p:cNvPr id="5" name="正方形/長方形 4">
              <a:extLst>
                <a:ext uri="{FF2B5EF4-FFF2-40B4-BE49-F238E27FC236}">
                  <a16:creationId xmlns:a16="http://schemas.microsoft.com/office/drawing/2014/main" id="{AC8950B8-5794-7F0B-31E4-4A263159B91A}"/>
                </a:ext>
              </a:extLst>
            </p:cNvPr>
            <p:cNvSpPr/>
            <p:nvPr/>
          </p:nvSpPr>
          <p:spPr>
            <a:xfrm>
              <a:off x="-45879" y="1438331"/>
              <a:ext cx="7581640" cy="369332"/>
            </a:xfrm>
            <a:prstGeom prst="rect">
              <a:avLst/>
            </a:prstGeom>
            <a:noFill/>
            <a:ln w="28575">
              <a:noFill/>
            </a:ln>
          </p:spPr>
          <p:txBody>
            <a:bodyPr wrap="square">
              <a:spAutoFit/>
            </a:bodyPr>
            <a:lstStyle/>
            <a:p>
              <a:r>
                <a:rPr lang="ja-JP" altLang="en-US" b="1" dirty="0">
                  <a:solidFill>
                    <a:srgbClr val="1E378C"/>
                  </a:solidFill>
                  <a:latin typeface="+mn-ea"/>
                  <a:ea typeface="+mn-ea"/>
                </a:rPr>
                <a:t>参考：過年度の改築修繕実績（処理場ポンプ場：</a:t>
              </a:r>
              <a:r>
                <a:rPr lang="en-US" altLang="ja-JP" b="1" dirty="0">
                  <a:solidFill>
                    <a:srgbClr val="1E378C"/>
                  </a:solidFill>
                  <a:latin typeface="+mn-ea"/>
                  <a:ea typeface="+mn-ea"/>
                </a:rPr>
                <a:t>2018</a:t>
              </a:r>
              <a:r>
                <a:rPr lang="ja-JP" altLang="en-US" b="1" dirty="0">
                  <a:solidFill>
                    <a:srgbClr val="1E378C"/>
                  </a:solidFill>
                  <a:latin typeface="+mn-ea"/>
                  <a:ea typeface="+mn-ea"/>
                </a:rPr>
                <a:t>年～</a:t>
              </a:r>
              <a:r>
                <a:rPr lang="en-US" altLang="ja-JP" b="1" dirty="0">
                  <a:solidFill>
                    <a:srgbClr val="1E378C"/>
                  </a:solidFill>
                  <a:latin typeface="+mn-ea"/>
                  <a:ea typeface="+mn-ea"/>
                </a:rPr>
                <a:t>2023</a:t>
              </a:r>
              <a:r>
                <a:rPr lang="ja-JP" altLang="en-US" b="1" dirty="0">
                  <a:solidFill>
                    <a:srgbClr val="1E378C"/>
                  </a:solidFill>
                  <a:latin typeface="+mn-ea"/>
                  <a:ea typeface="+mn-ea"/>
                </a:rPr>
                <a:t>年度）</a:t>
              </a:r>
              <a:endParaRPr lang="en-US" altLang="ja-JP" b="1" dirty="0">
                <a:solidFill>
                  <a:srgbClr val="1E378C"/>
                </a:solidFill>
                <a:latin typeface="+mn-ea"/>
                <a:ea typeface="+mn-ea"/>
              </a:endParaRPr>
            </a:p>
          </p:txBody>
        </p:sp>
        <p:sp>
          <p:nvSpPr>
            <p:cNvPr id="3" name="四角形: 角を丸くする 2">
              <a:extLst>
                <a:ext uri="{FF2B5EF4-FFF2-40B4-BE49-F238E27FC236}">
                  <a16:creationId xmlns:a16="http://schemas.microsoft.com/office/drawing/2014/main" id="{9F7CBCFC-E28F-0FCB-626E-41FFB605E79C}"/>
                </a:ext>
              </a:extLst>
            </p:cNvPr>
            <p:cNvSpPr/>
            <p:nvPr/>
          </p:nvSpPr>
          <p:spPr>
            <a:xfrm>
              <a:off x="-961183" y="1270571"/>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カネ</a:t>
              </a:r>
              <a:endParaRPr kumimoji="1" lang="ja-JP" altLang="en-US" sz="2000" b="1" dirty="0"/>
            </a:p>
          </p:txBody>
        </p:sp>
      </p:grpSp>
      <p:sp>
        <p:nvSpPr>
          <p:cNvPr id="15" name="タイトル 1">
            <a:extLst>
              <a:ext uri="{FF2B5EF4-FFF2-40B4-BE49-F238E27FC236}">
                <a16:creationId xmlns:a16="http://schemas.microsoft.com/office/drawing/2014/main" id="{DEE567BF-24E6-2EB6-71D7-07CD41A0ABC1}"/>
              </a:ext>
            </a:extLst>
          </p:cNvPr>
          <p:cNvSpPr>
            <a:spLocks noGrp="1"/>
          </p:cNvSpPr>
          <p:nvPr>
            <p:ph type="title"/>
          </p:nvPr>
        </p:nvSpPr>
        <p:spPr>
          <a:xfrm>
            <a:off x="169987" y="88085"/>
            <a:ext cx="6840413" cy="548680"/>
          </a:xfrm>
        </p:spPr>
        <p:txBody>
          <a:bodyPr/>
          <a:lstStyle/>
          <a:p>
            <a:r>
              <a:rPr lang="ja-JP" altLang="en-US" b="1" dirty="0">
                <a:latin typeface="+mn-lt"/>
              </a:rPr>
              <a:t>１</a:t>
            </a:r>
            <a:r>
              <a:rPr lang="ja-JP" altLang="en-US" dirty="0"/>
              <a:t>　倉敷</a:t>
            </a:r>
            <a:r>
              <a:rPr lang="ja-JP" altLang="en-US" dirty="0">
                <a:latin typeface="+mj-lt"/>
              </a:rPr>
              <a:t>市における下水道事業の課題</a:t>
            </a:r>
            <a:endParaRPr kumimoji="1" lang="ja-JP" altLang="en-US" dirty="0"/>
          </a:p>
        </p:txBody>
      </p:sp>
      <p:sp>
        <p:nvSpPr>
          <p:cNvPr id="19" name="正方形/長方形 18">
            <a:extLst>
              <a:ext uri="{FF2B5EF4-FFF2-40B4-BE49-F238E27FC236}">
                <a16:creationId xmlns:a16="http://schemas.microsoft.com/office/drawing/2014/main" id="{0E51028A-0A88-4A27-611B-B776E6070A79}"/>
              </a:ext>
            </a:extLst>
          </p:cNvPr>
          <p:cNvSpPr/>
          <p:nvPr/>
        </p:nvSpPr>
        <p:spPr>
          <a:xfrm>
            <a:off x="373386" y="4285470"/>
            <a:ext cx="3600000"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処理場・ポンプ場の修繕契約額（大規模修繕）</a:t>
            </a:r>
            <a:endParaRPr lang="en-US" altLang="ja-JP" sz="1200" dirty="0">
              <a:solidFill>
                <a:schemeClr val="bg1"/>
              </a:solidFill>
            </a:endParaRPr>
          </a:p>
        </p:txBody>
      </p:sp>
      <p:sp>
        <p:nvSpPr>
          <p:cNvPr id="21" name="正方形/長方形 20">
            <a:extLst>
              <a:ext uri="{FF2B5EF4-FFF2-40B4-BE49-F238E27FC236}">
                <a16:creationId xmlns:a16="http://schemas.microsoft.com/office/drawing/2014/main" id="{57CC64F7-0C53-BA54-EBB6-C4BAEA08C423}"/>
              </a:ext>
            </a:extLst>
          </p:cNvPr>
          <p:cNvSpPr/>
          <p:nvPr/>
        </p:nvSpPr>
        <p:spPr>
          <a:xfrm>
            <a:off x="4373318" y="1700111"/>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設備</a:t>
            </a:r>
            <a:r>
              <a:rPr kumimoji="1" lang="ja-JP" altLang="en-US" sz="1200" dirty="0">
                <a:solidFill>
                  <a:schemeClr val="bg1"/>
                </a:solidFill>
              </a:rPr>
              <a:t>の点検費用</a:t>
            </a:r>
            <a:endParaRPr kumimoji="1" lang="en-US" altLang="ja-JP" sz="1200" dirty="0">
              <a:solidFill>
                <a:schemeClr val="bg1"/>
              </a:solidFill>
            </a:endParaRPr>
          </a:p>
        </p:txBody>
      </p:sp>
      <p:sp>
        <p:nvSpPr>
          <p:cNvPr id="22" name="テキスト ボックス 21">
            <a:extLst>
              <a:ext uri="{FF2B5EF4-FFF2-40B4-BE49-F238E27FC236}">
                <a16:creationId xmlns:a16="http://schemas.microsoft.com/office/drawing/2014/main" id="{53864A62-E7C9-5CDF-C65E-C31C540B75E6}"/>
              </a:ext>
            </a:extLst>
          </p:cNvPr>
          <p:cNvSpPr txBox="1"/>
          <p:nvPr/>
        </p:nvSpPr>
        <p:spPr>
          <a:xfrm>
            <a:off x="670623" y="4501244"/>
            <a:ext cx="3560127" cy="276999"/>
          </a:xfrm>
          <a:prstGeom prst="rect">
            <a:avLst/>
          </a:prstGeom>
          <a:noFill/>
        </p:spPr>
        <p:txBody>
          <a:bodyPr wrap="square">
            <a:spAutoFit/>
          </a:bodyPr>
          <a:lstStyle/>
          <a:p>
            <a:r>
              <a:rPr lang="ja-JP" altLang="en-US" sz="1200" dirty="0">
                <a:solidFill>
                  <a:srgbClr val="021184"/>
                </a:solidFill>
                <a:latin typeface="+mn-ea"/>
                <a:ea typeface="+mn-ea"/>
              </a:rPr>
              <a:t>修繕契約額は</a:t>
            </a:r>
            <a:r>
              <a:rPr lang="en-US" altLang="ja-JP" sz="1200" dirty="0">
                <a:solidFill>
                  <a:srgbClr val="021184"/>
                </a:solidFill>
                <a:latin typeface="+mn-ea"/>
                <a:ea typeface="+mn-ea"/>
              </a:rPr>
              <a:t>3</a:t>
            </a:r>
            <a:r>
              <a:rPr lang="ja-JP" altLang="en-US" sz="1200" dirty="0">
                <a:solidFill>
                  <a:srgbClr val="021184"/>
                </a:solidFill>
                <a:latin typeface="+mn-ea"/>
                <a:ea typeface="+mn-ea"/>
              </a:rPr>
              <a:t>年間平均で</a:t>
            </a:r>
            <a:r>
              <a:rPr lang="en-US" altLang="ja-JP" sz="1200" dirty="0">
                <a:solidFill>
                  <a:srgbClr val="021184"/>
                </a:solidFill>
                <a:latin typeface="+mn-ea"/>
                <a:ea typeface="+mn-ea"/>
              </a:rPr>
              <a:t>119</a:t>
            </a:r>
            <a:r>
              <a:rPr lang="ja-JP" altLang="en-US" sz="1200" dirty="0">
                <a:solidFill>
                  <a:srgbClr val="021184"/>
                </a:solidFill>
                <a:latin typeface="+mn-ea"/>
                <a:ea typeface="+mn-ea"/>
              </a:rPr>
              <a:t>百万円</a:t>
            </a:r>
            <a:r>
              <a:rPr lang="en-US" altLang="ja-JP" sz="1200" dirty="0">
                <a:solidFill>
                  <a:srgbClr val="021184"/>
                </a:solidFill>
                <a:latin typeface="+mn-ea"/>
                <a:ea typeface="+mn-ea"/>
              </a:rPr>
              <a:t>/</a:t>
            </a:r>
            <a:r>
              <a:rPr lang="ja-JP" altLang="en-US" sz="1200" dirty="0">
                <a:solidFill>
                  <a:srgbClr val="021184"/>
                </a:solidFill>
                <a:latin typeface="+mn-ea"/>
                <a:ea typeface="+mn-ea"/>
              </a:rPr>
              <a:t>年</a:t>
            </a:r>
            <a:endParaRPr lang="en-US" altLang="ja-JP" sz="1200" dirty="0">
              <a:solidFill>
                <a:srgbClr val="021184"/>
              </a:solidFill>
              <a:latin typeface="+mn-ea"/>
              <a:ea typeface="+mn-ea"/>
            </a:endParaRPr>
          </a:p>
        </p:txBody>
      </p:sp>
      <p:sp>
        <p:nvSpPr>
          <p:cNvPr id="24" name="テキスト ボックス 23">
            <a:extLst>
              <a:ext uri="{FF2B5EF4-FFF2-40B4-BE49-F238E27FC236}">
                <a16:creationId xmlns:a16="http://schemas.microsoft.com/office/drawing/2014/main" id="{EA50A632-769C-D560-18D0-082512DADA3E}"/>
              </a:ext>
            </a:extLst>
          </p:cNvPr>
          <p:cNvSpPr txBox="1"/>
          <p:nvPr/>
        </p:nvSpPr>
        <p:spPr>
          <a:xfrm>
            <a:off x="4630683" y="4488497"/>
            <a:ext cx="4202711" cy="276999"/>
          </a:xfrm>
          <a:prstGeom prst="rect">
            <a:avLst/>
          </a:prstGeom>
          <a:noFill/>
        </p:spPr>
        <p:txBody>
          <a:bodyPr wrap="square">
            <a:spAutoFit/>
          </a:bodyPr>
          <a:lstStyle/>
          <a:p>
            <a:pPr algn="l"/>
            <a:r>
              <a:rPr lang="ja-JP" altLang="en-US" sz="1200" dirty="0">
                <a:solidFill>
                  <a:srgbClr val="021184"/>
                </a:solidFill>
                <a:latin typeface="+mn-ea"/>
                <a:ea typeface="+mn-ea"/>
              </a:rPr>
              <a:t>処理場・ポンプ場の改築事業費は</a:t>
            </a:r>
            <a:r>
              <a:rPr lang="en-US" altLang="ja-JP" sz="1200" dirty="0">
                <a:solidFill>
                  <a:srgbClr val="021184"/>
                </a:solidFill>
                <a:latin typeface="+mn-ea"/>
                <a:ea typeface="+mn-ea"/>
              </a:rPr>
              <a:t>298</a:t>
            </a:r>
            <a:r>
              <a:rPr lang="ja-JP" altLang="en-US" sz="1200" dirty="0">
                <a:solidFill>
                  <a:srgbClr val="021184"/>
                </a:solidFill>
                <a:latin typeface="+mn-ea"/>
                <a:ea typeface="+mn-ea"/>
              </a:rPr>
              <a:t>～</a:t>
            </a:r>
            <a:r>
              <a:rPr lang="en-US" altLang="ja-JP" sz="1200" dirty="0">
                <a:solidFill>
                  <a:srgbClr val="021184"/>
                </a:solidFill>
                <a:latin typeface="+mn-ea"/>
                <a:ea typeface="+mn-ea"/>
              </a:rPr>
              <a:t>1,698</a:t>
            </a:r>
            <a:r>
              <a:rPr lang="ja-JP" altLang="en-US" sz="1200" dirty="0">
                <a:solidFill>
                  <a:srgbClr val="021184"/>
                </a:solidFill>
                <a:latin typeface="+mn-ea"/>
                <a:ea typeface="+mn-ea"/>
              </a:rPr>
              <a:t>百万円</a:t>
            </a:r>
            <a:r>
              <a:rPr lang="en-US" altLang="ja-JP" sz="1200" dirty="0">
                <a:solidFill>
                  <a:srgbClr val="021184"/>
                </a:solidFill>
                <a:latin typeface="+mn-ea"/>
                <a:ea typeface="+mn-ea"/>
              </a:rPr>
              <a:t>/</a:t>
            </a:r>
            <a:r>
              <a:rPr lang="ja-JP" altLang="en-US" sz="1200" dirty="0">
                <a:solidFill>
                  <a:srgbClr val="021184"/>
                </a:solidFill>
                <a:latin typeface="+mn-ea"/>
                <a:ea typeface="+mn-ea"/>
              </a:rPr>
              <a:t>年</a:t>
            </a:r>
            <a:endParaRPr lang="en-US" altLang="ja-JP" sz="1200" dirty="0">
              <a:solidFill>
                <a:srgbClr val="021184"/>
              </a:solidFill>
              <a:latin typeface="+mn-ea"/>
              <a:ea typeface="+mn-ea"/>
            </a:endParaRPr>
          </a:p>
        </p:txBody>
      </p:sp>
      <p:sp>
        <p:nvSpPr>
          <p:cNvPr id="26" name="テキスト ボックス 25">
            <a:extLst>
              <a:ext uri="{FF2B5EF4-FFF2-40B4-BE49-F238E27FC236}">
                <a16:creationId xmlns:a16="http://schemas.microsoft.com/office/drawing/2014/main" id="{2C681ED9-A956-E19B-1911-2F058680485A}"/>
              </a:ext>
            </a:extLst>
          </p:cNvPr>
          <p:cNvSpPr txBox="1"/>
          <p:nvPr/>
        </p:nvSpPr>
        <p:spPr>
          <a:xfrm>
            <a:off x="663537" y="1908987"/>
            <a:ext cx="3018496" cy="276999"/>
          </a:xfrm>
          <a:prstGeom prst="rect">
            <a:avLst/>
          </a:prstGeom>
          <a:noFill/>
        </p:spPr>
        <p:txBody>
          <a:bodyPr wrap="square">
            <a:spAutoFit/>
          </a:bodyPr>
          <a:lstStyle/>
          <a:p>
            <a:pPr algn="l"/>
            <a:r>
              <a:rPr lang="ja-JP" altLang="en-US" sz="1200" dirty="0">
                <a:solidFill>
                  <a:srgbClr val="021184"/>
                </a:solidFill>
                <a:latin typeface="+mn-ea"/>
                <a:ea typeface="+mn-ea"/>
              </a:rPr>
              <a:t>更新・修繕件数は</a:t>
            </a:r>
            <a:r>
              <a:rPr lang="en-US" altLang="ja-JP" sz="1200" dirty="0">
                <a:solidFill>
                  <a:srgbClr val="021184"/>
                </a:solidFill>
                <a:latin typeface="+mn-ea"/>
                <a:ea typeface="+mn-ea"/>
              </a:rPr>
              <a:t>176</a:t>
            </a:r>
            <a:r>
              <a:rPr lang="ja-JP" altLang="en-US" sz="1200" dirty="0">
                <a:solidFill>
                  <a:srgbClr val="021184"/>
                </a:solidFill>
                <a:latin typeface="+mn-ea"/>
                <a:ea typeface="+mn-ea"/>
              </a:rPr>
              <a:t>～</a:t>
            </a:r>
            <a:r>
              <a:rPr lang="en-US" altLang="ja-JP" sz="1200" dirty="0">
                <a:solidFill>
                  <a:srgbClr val="021184"/>
                </a:solidFill>
                <a:latin typeface="+mn-ea"/>
                <a:ea typeface="+mn-ea"/>
              </a:rPr>
              <a:t>384</a:t>
            </a:r>
            <a:r>
              <a:rPr lang="ja-JP" altLang="en-US" sz="1200" dirty="0">
                <a:solidFill>
                  <a:srgbClr val="021184"/>
                </a:solidFill>
                <a:latin typeface="+mn-ea"/>
                <a:ea typeface="+mn-ea"/>
              </a:rPr>
              <a:t>件</a:t>
            </a:r>
            <a:r>
              <a:rPr lang="en-US" altLang="ja-JP" sz="1200" dirty="0">
                <a:solidFill>
                  <a:srgbClr val="021184"/>
                </a:solidFill>
                <a:latin typeface="+mn-ea"/>
                <a:ea typeface="+mn-ea"/>
              </a:rPr>
              <a:t>/</a:t>
            </a:r>
            <a:r>
              <a:rPr lang="ja-JP" altLang="en-US" sz="1200" dirty="0">
                <a:solidFill>
                  <a:srgbClr val="021184"/>
                </a:solidFill>
                <a:latin typeface="+mn-ea"/>
                <a:ea typeface="+mn-ea"/>
              </a:rPr>
              <a:t>年</a:t>
            </a:r>
            <a:endParaRPr lang="en-US" altLang="ja-JP" sz="1200" dirty="0">
              <a:solidFill>
                <a:srgbClr val="021184"/>
              </a:solidFill>
              <a:latin typeface="+mn-ea"/>
              <a:ea typeface="+mn-ea"/>
            </a:endParaRPr>
          </a:p>
        </p:txBody>
      </p:sp>
      <p:sp>
        <p:nvSpPr>
          <p:cNvPr id="27" name="二等辺三角形 26">
            <a:extLst>
              <a:ext uri="{FF2B5EF4-FFF2-40B4-BE49-F238E27FC236}">
                <a16:creationId xmlns:a16="http://schemas.microsoft.com/office/drawing/2014/main" id="{61C7190E-8BE3-15D1-8FD4-B1698D0D6F93}"/>
              </a:ext>
            </a:extLst>
          </p:cNvPr>
          <p:cNvSpPr/>
          <p:nvPr/>
        </p:nvSpPr>
        <p:spPr>
          <a:xfrm rot="5400000">
            <a:off x="549649" y="1989057"/>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E3C1FCE9-24FC-DFB7-58F0-DEC501B1830E}"/>
              </a:ext>
            </a:extLst>
          </p:cNvPr>
          <p:cNvSpPr/>
          <p:nvPr/>
        </p:nvSpPr>
        <p:spPr>
          <a:xfrm>
            <a:off x="349077" y="1700111"/>
            <a:ext cx="2880000"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処理場・ポンプ場の</a:t>
            </a:r>
            <a:r>
              <a:rPr lang="ja-JP" altLang="en-US" sz="1200" dirty="0">
                <a:solidFill>
                  <a:schemeClr val="bg1"/>
                </a:solidFill>
              </a:rPr>
              <a:t>更新・</a:t>
            </a:r>
            <a:r>
              <a:rPr kumimoji="1" lang="ja-JP" altLang="en-US" sz="1200" dirty="0">
                <a:solidFill>
                  <a:schemeClr val="bg1"/>
                </a:solidFill>
              </a:rPr>
              <a:t>修繕件数</a:t>
            </a:r>
            <a:endParaRPr kumimoji="1" lang="en-US" altLang="ja-JP" sz="1200" dirty="0">
              <a:solidFill>
                <a:schemeClr val="bg1"/>
              </a:solidFill>
            </a:endParaRPr>
          </a:p>
        </p:txBody>
      </p:sp>
      <p:sp>
        <p:nvSpPr>
          <p:cNvPr id="30" name="正方形/長方形 29">
            <a:extLst>
              <a:ext uri="{FF2B5EF4-FFF2-40B4-BE49-F238E27FC236}">
                <a16:creationId xmlns:a16="http://schemas.microsoft.com/office/drawing/2014/main" id="{79153E0A-8E55-F315-1A32-9BFBD8674B3A}"/>
              </a:ext>
            </a:extLst>
          </p:cNvPr>
          <p:cNvSpPr/>
          <p:nvPr/>
        </p:nvSpPr>
        <p:spPr>
          <a:xfrm>
            <a:off x="4373318" y="4294995"/>
            <a:ext cx="2520000"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処理場・ポンプ場</a:t>
            </a:r>
            <a:r>
              <a:rPr kumimoji="1" lang="ja-JP" altLang="en-US" sz="1200" dirty="0">
                <a:solidFill>
                  <a:schemeClr val="bg1"/>
                </a:solidFill>
              </a:rPr>
              <a:t>の改築事業費</a:t>
            </a:r>
            <a:endParaRPr kumimoji="1" lang="en-US" altLang="ja-JP" sz="1200" dirty="0">
              <a:solidFill>
                <a:schemeClr val="bg1"/>
              </a:solidFill>
            </a:endParaRPr>
          </a:p>
        </p:txBody>
      </p:sp>
      <p:sp>
        <p:nvSpPr>
          <p:cNvPr id="32" name="二等辺三角形 31">
            <a:extLst>
              <a:ext uri="{FF2B5EF4-FFF2-40B4-BE49-F238E27FC236}">
                <a16:creationId xmlns:a16="http://schemas.microsoft.com/office/drawing/2014/main" id="{76E90D0C-679D-4B66-E2C6-8FC75B0EC1AE}"/>
              </a:ext>
            </a:extLst>
          </p:cNvPr>
          <p:cNvSpPr/>
          <p:nvPr/>
        </p:nvSpPr>
        <p:spPr>
          <a:xfrm rot="5400000">
            <a:off x="549649" y="4578849"/>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31146709-2B8B-37FB-AD8B-25FA318F30E4}"/>
              </a:ext>
            </a:extLst>
          </p:cNvPr>
          <p:cNvSpPr/>
          <p:nvPr/>
        </p:nvSpPr>
        <p:spPr>
          <a:xfrm rot="5400000">
            <a:off x="4529984" y="4578849"/>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98ADD859-92A3-8CBD-6581-E5B404B61F6C}"/>
              </a:ext>
            </a:extLst>
          </p:cNvPr>
          <p:cNvSpPr txBox="1"/>
          <p:nvPr/>
        </p:nvSpPr>
        <p:spPr>
          <a:xfrm>
            <a:off x="4704963" y="1938742"/>
            <a:ext cx="4027304" cy="276999"/>
          </a:xfrm>
          <a:prstGeom prst="rect">
            <a:avLst/>
          </a:prstGeom>
          <a:noFill/>
        </p:spPr>
        <p:txBody>
          <a:bodyPr wrap="square">
            <a:spAutoFit/>
          </a:bodyPr>
          <a:lstStyle/>
          <a:p>
            <a:r>
              <a:rPr lang="ja-JP" altLang="en-US" sz="1200" dirty="0">
                <a:solidFill>
                  <a:srgbClr val="021184"/>
                </a:solidFill>
                <a:latin typeface="+mn-ea"/>
                <a:ea typeface="+mn-ea"/>
              </a:rPr>
              <a:t>法定点検および定期点検に係る費用は</a:t>
            </a:r>
            <a:r>
              <a:rPr lang="en-US" altLang="ja-JP" sz="1200" dirty="0">
                <a:solidFill>
                  <a:srgbClr val="021184"/>
                </a:solidFill>
                <a:latin typeface="+mn-ea"/>
                <a:ea typeface="+mn-ea"/>
              </a:rPr>
              <a:t>71</a:t>
            </a:r>
            <a:r>
              <a:rPr lang="ja-JP" altLang="en-US" sz="1200" dirty="0">
                <a:solidFill>
                  <a:srgbClr val="021184"/>
                </a:solidFill>
                <a:latin typeface="+mn-ea"/>
                <a:ea typeface="+mn-ea"/>
              </a:rPr>
              <a:t>～</a:t>
            </a:r>
            <a:r>
              <a:rPr lang="en-US" altLang="ja-JP" sz="1200" dirty="0">
                <a:solidFill>
                  <a:srgbClr val="021184"/>
                </a:solidFill>
                <a:latin typeface="+mn-ea"/>
                <a:ea typeface="+mn-ea"/>
              </a:rPr>
              <a:t>100</a:t>
            </a:r>
            <a:r>
              <a:rPr lang="ja-JP" altLang="en-US" sz="1200" dirty="0">
                <a:solidFill>
                  <a:srgbClr val="021184"/>
                </a:solidFill>
                <a:latin typeface="+mn-ea"/>
                <a:ea typeface="+mn-ea"/>
              </a:rPr>
              <a:t>百万円</a:t>
            </a:r>
            <a:r>
              <a:rPr lang="en-US" altLang="ja-JP" sz="1200" dirty="0">
                <a:solidFill>
                  <a:srgbClr val="021184"/>
                </a:solidFill>
                <a:latin typeface="+mn-ea"/>
                <a:ea typeface="+mn-ea"/>
              </a:rPr>
              <a:t>/</a:t>
            </a:r>
            <a:r>
              <a:rPr lang="ja-JP" altLang="en-US" sz="1200" dirty="0">
                <a:solidFill>
                  <a:srgbClr val="021184"/>
                </a:solidFill>
                <a:latin typeface="+mn-ea"/>
                <a:ea typeface="+mn-ea"/>
              </a:rPr>
              <a:t>年</a:t>
            </a:r>
            <a:endParaRPr lang="en-US" altLang="ja-JP" sz="1200" dirty="0">
              <a:solidFill>
                <a:srgbClr val="021184"/>
              </a:solidFill>
              <a:latin typeface="+mn-ea"/>
              <a:ea typeface="+mn-ea"/>
            </a:endParaRPr>
          </a:p>
        </p:txBody>
      </p:sp>
      <p:sp>
        <p:nvSpPr>
          <p:cNvPr id="37" name="二等辺三角形 36">
            <a:extLst>
              <a:ext uri="{FF2B5EF4-FFF2-40B4-BE49-F238E27FC236}">
                <a16:creationId xmlns:a16="http://schemas.microsoft.com/office/drawing/2014/main" id="{56240593-C298-C05C-63FF-12837903125B}"/>
              </a:ext>
            </a:extLst>
          </p:cNvPr>
          <p:cNvSpPr/>
          <p:nvPr/>
        </p:nvSpPr>
        <p:spPr>
          <a:xfrm rot="5400000">
            <a:off x="4604263" y="2029094"/>
            <a:ext cx="201401" cy="117643"/>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DCE9E70-2C14-5671-3E96-06D77200CE9C}"/>
              </a:ext>
            </a:extLst>
          </p:cNvPr>
          <p:cNvSpPr txBox="1"/>
          <p:nvPr/>
        </p:nvSpPr>
        <p:spPr>
          <a:xfrm>
            <a:off x="7814101" y="6178648"/>
            <a:ext cx="646331" cy="276999"/>
          </a:xfrm>
          <a:prstGeom prst="rect">
            <a:avLst/>
          </a:prstGeom>
          <a:noFill/>
        </p:spPr>
        <p:txBody>
          <a:bodyPr wrap="none" rtlCol="0">
            <a:spAutoFit/>
          </a:bodyPr>
          <a:lstStyle/>
          <a:p>
            <a:r>
              <a:rPr kumimoji="1" lang="ja-JP" altLang="en-US" sz="1200" dirty="0">
                <a:effectLst/>
                <a:latin typeface="+mn-ea"/>
                <a:ea typeface="+mn-ea"/>
              </a:rPr>
              <a:t>精査中</a:t>
            </a:r>
          </a:p>
        </p:txBody>
      </p:sp>
    </p:spTree>
    <p:extLst>
      <p:ext uri="{BB962C8B-B14F-4D97-AF65-F5344CB8AC3E}">
        <p14:creationId xmlns:p14="http://schemas.microsoft.com/office/powerpoint/2010/main" val="969004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E49BA-931C-D22F-B0E7-D11517A9CC13}"/>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5323CBC-B43B-DE7E-F448-2B77537B1B0D}"/>
              </a:ext>
            </a:extLst>
          </p:cNvPr>
          <p:cNvSpPr>
            <a:spLocks noGrp="1"/>
          </p:cNvSpPr>
          <p:nvPr>
            <p:ph type="sldNum" sz="quarter" idx="12"/>
          </p:nvPr>
        </p:nvSpPr>
        <p:spPr/>
        <p:txBody>
          <a:bodyPr/>
          <a:lstStyle/>
          <a:p>
            <a:pPr>
              <a:defRPr/>
            </a:pPr>
            <a:fld id="{37E090E1-01D6-4368-A6B7-2050244B6EC1}" type="slidenum">
              <a:rPr lang="en-US" altLang="ja-JP" smtClean="0"/>
              <a:pPr>
                <a:defRPr/>
              </a:pPr>
              <a:t>20</a:t>
            </a:fld>
            <a:endParaRPr lang="en-US" altLang="ja-JP" dirty="0"/>
          </a:p>
        </p:txBody>
      </p:sp>
      <p:grpSp>
        <p:nvGrpSpPr>
          <p:cNvPr id="5" name="グループ化 4">
            <a:extLst>
              <a:ext uri="{FF2B5EF4-FFF2-40B4-BE49-F238E27FC236}">
                <a16:creationId xmlns:a16="http://schemas.microsoft.com/office/drawing/2014/main" id="{B3523600-9A92-47B7-355A-40EEF03883DC}"/>
              </a:ext>
            </a:extLst>
          </p:cNvPr>
          <p:cNvGrpSpPr/>
          <p:nvPr/>
        </p:nvGrpSpPr>
        <p:grpSpPr>
          <a:xfrm>
            <a:off x="287524" y="2852936"/>
            <a:ext cx="8568952" cy="1152128"/>
            <a:chOff x="179512" y="4725144"/>
            <a:chExt cx="8568952" cy="1152128"/>
          </a:xfrm>
        </p:grpSpPr>
        <p:sp>
          <p:nvSpPr>
            <p:cNvPr id="7" name="フローチャート: 代替処理 6">
              <a:extLst>
                <a:ext uri="{FF2B5EF4-FFF2-40B4-BE49-F238E27FC236}">
                  <a16:creationId xmlns:a16="http://schemas.microsoft.com/office/drawing/2014/main" id="{6E98D9C0-504D-D457-70EB-99FE0F56B510}"/>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kumimoji="1" lang="ja-JP" altLang="en-US" sz="2400" b="1" dirty="0">
                  <a:solidFill>
                    <a:srgbClr val="1E378C"/>
                  </a:solidFill>
                </a:rPr>
                <a:t>官民連携事業の導入検討の必要性</a:t>
              </a:r>
            </a:p>
          </p:txBody>
        </p:sp>
        <p:sp>
          <p:nvSpPr>
            <p:cNvPr id="8" name="矢印: 五方向 7">
              <a:extLst>
                <a:ext uri="{FF2B5EF4-FFF2-40B4-BE49-F238E27FC236}">
                  <a16:creationId xmlns:a16="http://schemas.microsoft.com/office/drawing/2014/main" id="{C599344A-2DE2-0019-1545-A77C98C9D8A7}"/>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4400" b="1" dirty="0"/>
                <a:t>2</a:t>
              </a:r>
              <a:endParaRPr kumimoji="1" lang="ja-JP" altLang="en-US" sz="4400" b="1" dirty="0"/>
            </a:p>
          </p:txBody>
        </p:sp>
      </p:grpSp>
    </p:spTree>
    <p:extLst>
      <p:ext uri="{BB962C8B-B14F-4D97-AF65-F5344CB8AC3E}">
        <p14:creationId xmlns:p14="http://schemas.microsoft.com/office/powerpoint/2010/main" val="164242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096B8B9-C69A-4C6E-83CD-CFC594F53BCB}"/>
              </a:ext>
            </a:extLst>
          </p:cNvPr>
          <p:cNvSpPr>
            <a:spLocks noGrp="1"/>
          </p:cNvSpPr>
          <p:nvPr>
            <p:ph type="sldNum" sz="quarter" idx="12"/>
          </p:nvPr>
        </p:nvSpPr>
        <p:spPr/>
        <p:txBody>
          <a:bodyPr/>
          <a:lstStyle/>
          <a:p>
            <a:pPr>
              <a:defRPr/>
            </a:pPr>
            <a:fld id="{37E090E1-01D6-4368-A6B7-2050244B6EC1}" type="slidenum">
              <a:rPr lang="en-US" altLang="ja-JP" smtClean="0"/>
              <a:pPr>
                <a:defRPr/>
              </a:pPr>
              <a:t>21</a:t>
            </a:fld>
            <a:endParaRPr lang="en-US" altLang="ja-JP" dirty="0"/>
          </a:p>
        </p:txBody>
      </p:sp>
      <p:sp>
        <p:nvSpPr>
          <p:cNvPr id="11" name="タイトル 1">
            <a:extLst>
              <a:ext uri="{FF2B5EF4-FFF2-40B4-BE49-F238E27FC236}">
                <a16:creationId xmlns:a16="http://schemas.microsoft.com/office/drawing/2014/main" id="{93D16298-4C33-6D4B-432A-AA0AFEC4584B}"/>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2</a:t>
            </a:r>
            <a:r>
              <a:rPr lang="ja-JP" altLang="en-US" kern="0" dirty="0">
                <a:latin typeface="+mn-lt"/>
              </a:rPr>
              <a:t>　官民連携事業の導入検討の必要性</a:t>
            </a:r>
          </a:p>
        </p:txBody>
      </p:sp>
      <p:pic>
        <p:nvPicPr>
          <p:cNvPr id="13" name="図 12">
            <a:extLst>
              <a:ext uri="{FF2B5EF4-FFF2-40B4-BE49-F238E27FC236}">
                <a16:creationId xmlns:a16="http://schemas.microsoft.com/office/drawing/2014/main" id="{FA746BFF-3054-5B2A-7EB2-5ED00D1FAF2D}"/>
              </a:ext>
            </a:extLst>
          </p:cNvPr>
          <p:cNvPicPr>
            <a:picLocks noChangeAspect="1"/>
          </p:cNvPicPr>
          <p:nvPr/>
        </p:nvPicPr>
        <p:blipFill>
          <a:blip r:embed="rId3"/>
          <a:srcRect t="1551" b="72193"/>
          <a:stretch/>
        </p:blipFill>
        <p:spPr>
          <a:xfrm>
            <a:off x="251520" y="2204864"/>
            <a:ext cx="8640960" cy="1224136"/>
          </a:xfrm>
          <a:prstGeom prst="rect">
            <a:avLst/>
          </a:prstGeom>
        </p:spPr>
      </p:pic>
      <p:sp>
        <p:nvSpPr>
          <p:cNvPr id="14" name="テキスト ボックス 11">
            <a:extLst>
              <a:ext uri="{FF2B5EF4-FFF2-40B4-BE49-F238E27FC236}">
                <a16:creationId xmlns:a16="http://schemas.microsoft.com/office/drawing/2014/main" id="{A8D32998-3DD5-3EA8-D24A-B4AE72A9817A}"/>
              </a:ext>
            </a:extLst>
          </p:cNvPr>
          <p:cNvSpPr txBox="1">
            <a:spLocks noChangeArrowheads="1"/>
          </p:cNvSpPr>
          <p:nvPr/>
        </p:nvSpPr>
        <p:spPr bwMode="auto">
          <a:xfrm>
            <a:off x="210733" y="764704"/>
            <a:ext cx="8568952" cy="1292662"/>
          </a:xfrm>
          <a:prstGeom prst="rect">
            <a:avLst/>
          </a:prstGeom>
          <a:noFill/>
          <a:ln w="9525">
            <a:noFill/>
            <a:miter lim="800000"/>
            <a:headEnd/>
            <a:tailEnd/>
          </a:ln>
        </p:spPr>
        <p:txBody>
          <a:bodyPr wrap="square">
            <a:spAutoFit/>
          </a:bodyPr>
          <a:lstStyle/>
          <a:p>
            <a:pPr algn="l">
              <a:lnSpc>
                <a:spcPct val="150000"/>
              </a:lnSpc>
            </a:pPr>
            <a:r>
              <a:rPr lang="ja-JP" altLang="en-US" sz="1600" dirty="0">
                <a:latin typeface="+mn-lt"/>
                <a:ea typeface="+mn-ea"/>
              </a:rPr>
              <a:t>国は下水道事業が抱える課題を解決するための手法の一つとして</a:t>
            </a:r>
            <a:r>
              <a:rPr lang="en-US" altLang="ja-JP" sz="1600" dirty="0">
                <a:latin typeface="+mn-lt"/>
                <a:ea typeface="+mn-ea"/>
              </a:rPr>
              <a:t>…</a:t>
            </a:r>
          </a:p>
          <a:p>
            <a:pPr algn="l">
              <a:lnSpc>
                <a:spcPct val="150000"/>
              </a:lnSpc>
            </a:pPr>
            <a:r>
              <a:rPr lang="ja-JP" altLang="en-US" sz="2000" dirty="0">
                <a:latin typeface="+mn-lt"/>
                <a:ea typeface="+mn-ea"/>
              </a:rPr>
              <a:t>民間の創意工夫を活かし、事業の効率化を向上させることができる</a:t>
            </a:r>
            <a:endParaRPr lang="en-US" altLang="ja-JP" sz="2000" dirty="0">
              <a:latin typeface="+mn-lt"/>
              <a:ea typeface="+mn-ea"/>
            </a:endParaRPr>
          </a:p>
          <a:p>
            <a:pPr algn="l"/>
            <a:r>
              <a:rPr lang="ja-JP" altLang="en-US" sz="2400" b="1" u="sng" dirty="0">
                <a:solidFill>
                  <a:srgbClr val="1E378C"/>
                </a:solidFill>
                <a:latin typeface="+mn-lt"/>
                <a:ea typeface="+mn-ea"/>
              </a:rPr>
              <a:t>官民連携事業（</a:t>
            </a:r>
            <a:r>
              <a:rPr lang="en-US" altLang="ja-JP" sz="2400" b="1" u="sng" dirty="0">
                <a:solidFill>
                  <a:srgbClr val="1E378C"/>
                </a:solidFill>
                <a:latin typeface="+mn-lt"/>
                <a:ea typeface="+mn-ea"/>
              </a:rPr>
              <a:t>PPP/PFI</a:t>
            </a:r>
            <a:r>
              <a:rPr lang="ja-JP" altLang="en-US" sz="2400" b="1" u="sng" dirty="0">
                <a:solidFill>
                  <a:srgbClr val="1E378C"/>
                </a:solidFill>
                <a:latin typeface="+mn-lt"/>
                <a:ea typeface="+mn-ea"/>
              </a:rPr>
              <a:t>）の推進</a:t>
            </a:r>
            <a:r>
              <a:rPr lang="ja-JP" altLang="en-US" sz="2000" dirty="0">
                <a:latin typeface="+mn-lt"/>
                <a:ea typeface="+mn-ea"/>
              </a:rPr>
              <a:t>を掲げている。</a:t>
            </a:r>
            <a:endParaRPr lang="en-US" altLang="ja-JP" sz="2000" dirty="0">
              <a:latin typeface="+mn-lt"/>
              <a:ea typeface="+mn-ea"/>
            </a:endParaRPr>
          </a:p>
        </p:txBody>
      </p:sp>
      <p:pic>
        <p:nvPicPr>
          <p:cNvPr id="15" name="図 14">
            <a:extLst>
              <a:ext uri="{FF2B5EF4-FFF2-40B4-BE49-F238E27FC236}">
                <a16:creationId xmlns:a16="http://schemas.microsoft.com/office/drawing/2014/main" id="{547A0D92-A767-7793-A224-F298ADAB2039}"/>
              </a:ext>
            </a:extLst>
          </p:cNvPr>
          <p:cNvPicPr>
            <a:picLocks noChangeAspect="1"/>
          </p:cNvPicPr>
          <p:nvPr/>
        </p:nvPicPr>
        <p:blipFill>
          <a:blip r:embed="rId4"/>
          <a:stretch>
            <a:fillRect/>
          </a:stretch>
        </p:blipFill>
        <p:spPr>
          <a:xfrm>
            <a:off x="1032520" y="3970019"/>
            <a:ext cx="6898302" cy="2862229"/>
          </a:xfrm>
          <a:prstGeom prst="rect">
            <a:avLst/>
          </a:prstGeom>
        </p:spPr>
      </p:pic>
      <p:sp>
        <p:nvSpPr>
          <p:cNvPr id="16" name="四角形: 角を丸くする 15">
            <a:extLst>
              <a:ext uri="{FF2B5EF4-FFF2-40B4-BE49-F238E27FC236}">
                <a16:creationId xmlns:a16="http://schemas.microsoft.com/office/drawing/2014/main" id="{2C97025C-01C7-359B-24AC-76F83A7B14E3}"/>
              </a:ext>
            </a:extLst>
          </p:cNvPr>
          <p:cNvSpPr/>
          <p:nvPr/>
        </p:nvSpPr>
        <p:spPr>
          <a:xfrm>
            <a:off x="1024206" y="3781405"/>
            <a:ext cx="6898302" cy="268105"/>
          </a:xfrm>
          <a:prstGeom prst="roundRect">
            <a:avLst>
              <a:gd name="adj" fmla="val 50000"/>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t>下水道施設における官民連携事業数（</a:t>
            </a:r>
            <a:r>
              <a:rPr kumimoji="1" lang="en-US" altLang="ja-JP" sz="1600" b="1" dirty="0"/>
              <a:t>R5.4</a:t>
            </a:r>
            <a:r>
              <a:rPr kumimoji="1" lang="ja-JP" altLang="en-US" sz="1600" b="1" dirty="0"/>
              <a:t>時点、国交省調べ）</a:t>
            </a:r>
          </a:p>
        </p:txBody>
      </p:sp>
      <p:sp>
        <p:nvSpPr>
          <p:cNvPr id="17" name="テキスト ボックス 16">
            <a:extLst>
              <a:ext uri="{FF2B5EF4-FFF2-40B4-BE49-F238E27FC236}">
                <a16:creationId xmlns:a16="http://schemas.microsoft.com/office/drawing/2014/main" id="{D1EB9442-9106-A17A-D313-3D58DA2CA49F}"/>
              </a:ext>
            </a:extLst>
          </p:cNvPr>
          <p:cNvSpPr txBox="1"/>
          <p:nvPr/>
        </p:nvSpPr>
        <p:spPr>
          <a:xfrm>
            <a:off x="4579805" y="3395791"/>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spTree>
    <p:extLst>
      <p:ext uri="{BB962C8B-B14F-4D97-AF65-F5344CB8AC3E}">
        <p14:creationId xmlns:p14="http://schemas.microsoft.com/office/powerpoint/2010/main" val="1355033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BBD67-E609-E434-887F-54F0C63FEEA9}"/>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DEA2AB9-236A-953A-0EAF-3E9AFDD7FEBF}"/>
              </a:ext>
            </a:extLst>
          </p:cNvPr>
          <p:cNvSpPr>
            <a:spLocks noGrp="1"/>
          </p:cNvSpPr>
          <p:nvPr>
            <p:ph type="sldNum" sz="quarter" idx="12"/>
          </p:nvPr>
        </p:nvSpPr>
        <p:spPr/>
        <p:txBody>
          <a:bodyPr/>
          <a:lstStyle/>
          <a:p>
            <a:pPr>
              <a:defRPr/>
            </a:pPr>
            <a:fld id="{37E090E1-01D6-4368-A6B7-2050244B6EC1}" type="slidenum">
              <a:rPr lang="en-US" altLang="ja-JP" smtClean="0"/>
              <a:pPr>
                <a:defRPr/>
              </a:pPr>
              <a:t>22</a:t>
            </a:fld>
            <a:endParaRPr lang="en-US" altLang="ja-JP" dirty="0"/>
          </a:p>
        </p:txBody>
      </p:sp>
      <p:sp>
        <p:nvSpPr>
          <p:cNvPr id="11" name="タイトル 1">
            <a:extLst>
              <a:ext uri="{FF2B5EF4-FFF2-40B4-BE49-F238E27FC236}">
                <a16:creationId xmlns:a16="http://schemas.microsoft.com/office/drawing/2014/main" id="{DC92ECBD-C7E1-3531-63AB-594FFC8C719A}"/>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2</a:t>
            </a:r>
            <a:r>
              <a:rPr lang="ja-JP" altLang="en-US" kern="0" dirty="0">
                <a:latin typeface="+mn-lt"/>
              </a:rPr>
              <a:t>　官民連携事業の導入検討の必要性</a:t>
            </a:r>
          </a:p>
        </p:txBody>
      </p:sp>
      <p:sp>
        <p:nvSpPr>
          <p:cNvPr id="14" name="テキスト ボックス 11">
            <a:extLst>
              <a:ext uri="{FF2B5EF4-FFF2-40B4-BE49-F238E27FC236}">
                <a16:creationId xmlns:a16="http://schemas.microsoft.com/office/drawing/2014/main" id="{EFBF8C4D-62BA-7C68-68C3-ABFDF05644E8}"/>
              </a:ext>
            </a:extLst>
          </p:cNvPr>
          <p:cNvSpPr txBox="1">
            <a:spLocks noChangeArrowheads="1"/>
          </p:cNvSpPr>
          <p:nvPr/>
        </p:nvSpPr>
        <p:spPr bwMode="auto">
          <a:xfrm>
            <a:off x="210733" y="764704"/>
            <a:ext cx="8568952" cy="862544"/>
          </a:xfrm>
          <a:prstGeom prst="rect">
            <a:avLst/>
          </a:prstGeom>
          <a:noFill/>
          <a:ln w="9525">
            <a:noFill/>
            <a:miter lim="800000"/>
            <a:headEnd/>
            <a:tailEnd/>
          </a:ln>
        </p:spPr>
        <p:txBody>
          <a:bodyPr wrap="square">
            <a:spAutoFit/>
          </a:bodyPr>
          <a:lstStyle/>
          <a:p>
            <a:pPr algn="l">
              <a:lnSpc>
                <a:spcPct val="150000"/>
              </a:lnSpc>
            </a:pPr>
            <a:r>
              <a:rPr lang="ja-JP" altLang="en-US" sz="1600" dirty="0">
                <a:latin typeface="+mn-lt"/>
                <a:ea typeface="+mn-ea"/>
              </a:rPr>
              <a:t>国は令和</a:t>
            </a:r>
            <a:r>
              <a:rPr lang="en-US" altLang="ja-JP" sz="1600" dirty="0">
                <a:latin typeface="+mn-lt"/>
                <a:ea typeface="+mn-ea"/>
              </a:rPr>
              <a:t>5</a:t>
            </a:r>
            <a:r>
              <a:rPr lang="ja-JP" altLang="en-US" sz="1600" dirty="0">
                <a:latin typeface="+mn-lt"/>
                <a:ea typeface="+mn-ea"/>
              </a:rPr>
              <a:t>年度の「</a:t>
            </a:r>
            <a:r>
              <a:rPr lang="en-US" altLang="ja-JP" sz="1600" dirty="0">
                <a:latin typeface="+mn-lt"/>
                <a:ea typeface="+mn-ea"/>
              </a:rPr>
              <a:t>PPP/PFI</a:t>
            </a:r>
            <a:r>
              <a:rPr lang="ja-JP" altLang="en-US" sz="1600" dirty="0">
                <a:latin typeface="+mn-lt"/>
                <a:ea typeface="+mn-ea"/>
              </a:rPr>
              <a:t>推進アクションプラン」において、</a:t>
            </a:r>
            <a:endParaRPr lang="en-US" altLang="ja-JP" sz="1600" dirty="0">
              <a:latin typeface="+mn-lt"/>
              <a:ea typeface="+mn-ea"/>
            </a:endParaRPr>
          </a:p>
          <a:p>
            <a:pPr algn="l">
              <a:lnSpc>
                <a:spcPct val="150000"/>
              </a:lnSpc>
            </a:pPr>
            <a:r>
              <a:rPr lang="ja-JP" altLang="en-US" sz="1600" dirty="0">
                <a:latin typeface="+mn-lt"/>
                <a:ea typeface="+mn-ea"/>
              </a:rPr>
              <a:t>上下水道事業の官民連携のレベルアップとして新たに</a:t>
            </a:r>
            <a:r>
              <a:rPr lang="ja-JP" altLang="en-US" sz="2000" b="1" u="sng" dirty="0">
                <a:solidFill>
                  <a:srgbClr val="1E378C"/>
                </a:solidFill>
                <a:latin typeface="+mn-lt"/>
                <a:ea typeface="+mn-ea"/>
              </a:rPr>
              <a:t>「ウォーター</a:t>
            </a:r>
            <a:r>
              <a:rPr lang="en-US" altLang="ja-JP" sz="2000" b="1" u="sng" dirty="0">
                <a:solidFill>
                  <a:srgbClr val="1E378C"/>
                </a:solidFill>
                <a:latin typeface="+mn-lt"/>
                <a:ea typeface="+mn-ea"/>
              </a:rPr>
              <a:t>PPP</a:t>
            </a:r>
            <a:r>
              <a:rPr lang="ja-JP" altLang="en-US" sz="2000" b="1" u="sng" dirty="0">
                <a:solidFill>
                  <a:srgbClr val="1E378C"/>
                </a:solidFill>
                <a:latin typeface="+mn-lt"/>
                <a:ea typeface="+mn-ea"/>
              </a:rPr>
              <a:t>」</a:t>
            </a:r>
            <a:r>
              <a:rPr lang="ja-JP" altLang="en-US" sz="1600" dirty="0">
                <a:latin typeface="+mn-lt"/>
                <a:ea typeface="+mn-ea"/>
              </a:rPr>
              <a:t>を位置付けた</a:t>
            </a:r>
            <a:endParaRPr lang="en-US" altLang="ja-JP" sz="2000" dirty="0">
              <a:latin typeface="+mn-lt"/>
              <a:ea typeface="+mn-ea"/>
            </a:endParaRPr>
          </a:p>
        </p:txBody>
      </p:sp>
      <p:sp>
        <p:nvSpPr>
          <p:cNvPr id="17" name="テキスト ボックス 16">
            <a:extLst>
              <a:ext uri="{FF2B5EF4-FFF2-40B4-BE49-F238E27FC236}">
                <a16:creationId xmlns:a16="http://schemas.microsoft.com/office/drawing/2014/main" id="{AD2B3CC3-9B2F-949D-88C0-2E430A38C851}"/>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2.0</a:t>
            </a:r>
            <a:r>
              <a:rPr lang="ja-JP" altLang="en-US" sz="1200" dirty="0"/>
              <a:t>版）</a:t>
            </a:r>
          </a:p>
        </p:txBody>
      </p:sp>
      <p:pic>
        <p:nvPicPr>
          <p:cNvPr id="3" name="図 2">
            <a:extLst>
              <a:ext uri="{FF2B5EF4-FFF2-40B4-BE49-F238E27FC236}">
                <a16:creationId xmlns:a16="http://schemas.microsoft.com/office/drawing/2014/main" id="{F1DB8571-56E3-E1CC-AFCE-A1DA4C3E8523}"/>
              </a:ext>
            </a:extLst>
          </p:cNvPr>
          <p:cNvPicPr>
            <a:picLocks noChangeAspect="1"/>
          </p:cNvPicPr>
          <p:nvPr/>
        </p:nvPicPr>
        <p:blipFill>
          <a:blip r:embed="rId3"/>
          <a:stretch>
            <a:fillRect/>
          </a:stretch>
        </p:blipFill>
        <p:spPr>
          <a:xfrm>
            <a:off x="1187624" y="1916832"/>
            <a:ext cx="6641164" cy="4391204"/>
          </a:xfrm>
          <a:prstGeom prst="rect">
            <a:avLst/>
          </a:prstGeom>
        </p:spPr>
      </p:pic>
      <p:sp>
        <p:nvSpPr>
          <p:cNvPr id="5" name="正方形/長方形 4">
            <a:extLst>
              <a:ext uri="{FF2B5EF4-FFF2-40B4-BE49-F238E27FC236}">
                <a16:creationId xmlns:a16="http://schemas.microsoft.com/office/drawing/2014/main" id="{F8ED3860-0829-7686-C151-B80E6628037A}"/>
              </a:ext>
            </a:extLst>
          </p:cNvPr>
          <p:cNvSpPr/>
          <p:nvPr/>
        </p:nvSpPr>
        <p:spPr>
          <a:xfrm>
            <a:off x="4055205" y="3907655"/>
            <a:ext cx="3760844" cy="24482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89CAA03-6A73-0AE9-A465-FB6A59405417}"/>
              </a:ext>
            </a:extLst>
          </p:cNvPr>
          <p:cNvSpPr/>
          <p:nvPr/>
        </p:nvSpPr>
        <p:spPr>
          <a:xfrm>
            <a:off x="3839181" y="3584049"/>
            <a:ext cx="4261211" cy="27699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ウォーター</a:t>
            </a:r>
            <a:r>
              <a:rPr kumimoji="1" lang="en-US" altLang="ja-JP" b="1" dirty="0"/>
              <a:t>PPP</a:t>
            </a:r>
            <a:r>
              <a:rPr kumimoji="1" lang="ja-JP" altLang="en-US" b="1" dirty="0"/>
              <a:t>として新たに位置付け</a:t>
            </a:r>
          </a:p>
        </p:txBody>
      </p:sp>
    </p:spTree>
    <p:extLst>
      <p:ext uri="{BB962C8B-B14F-4D97-AF65-F5344CB8AC3E}">
        <p14:creationId xmlns:p14="http://schemas.microsoft.com/office/powerpoint/2010/main" val="51210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84A5A-2297-44DE-C81C-4ED9ECBFE3DB}"/>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BF5BCA2-F9EE-6F32-C9A6-52145541F822}"/>
              </a:ext>
            </a:extLst>
          </p:cNvPr>
          <p:cNvSpPr>
            <a:spLocks noGrp="1"/>
          </p:cNvSpPr>
          <p:nvPr>
            <p:ph type="sldNum" sz="quarter" idx="12"/>
          </p:nvPr>
        </p:nvSpPr>
        <p:spPr/>
        <p:txBody>
          <a:bodyPr/>
          <a:lstStyle/>
          <a:p>
            <a:pPr>
              <a:defRPr/>
            </a:pPr>
            <a:fld id="{37E090E1-01D6-4368-A6B7-2050244B6EC1}" type="slidenum">
              <a:rPr lang="en-US" altLang="ja-JP" smtClean="0"/>
              <a:pPr>
                <a:defRPr/>
              </a:pPr>
              <a:t>23</a:t>
            </a:fld>
            <a:endParaRPr lang="en-US" altLang="ja-JP" dirty="0"/>
          </a:p>
        </p:txBody>
      </p:sp>
      <p:sp>
        <p:nvSpPr>
          <p:cNvPr id="11" name="タイトル 1">
            <a:extLst>
              <a:ext uri="{FF2B5EF4-FFF2-40B4-BE49-F238E27FC236}">
                <a16:creationId xmlns:a16="http://schemas.microsoft.com/office/drawing/2014/main" id="{7D4E7DBF-F203-32EA-A91B-42A44301C3F4}"/>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2</a:t>
            </a:r>
            <a:r>
              <a:rPr lang="ja-JP" altLang="en-US" kern="0" dirty="0">
                <a:latin typeface="+mn-lt"/>
              </a:rPr>
              <a:t>　官民連携事業の導入検討の必要性</a:t>
            </a:r>
          </a:p>
        </p:txBody>
      </p:sp>
      <p:sp>
        <p:nvSpPr>
          <p:cNvPr id="14" name="テキスト ボックス 11">
            <a:extLst>
              <a:ext uri="{FF2B5EF4-FFF2-40B4-BE49-F238E27FC236}">
                <a16:creationId xmlns:a16="http://schemas.microsoft.com/office/drawing/2014/main" id="{FEA31927-3C0B-E116-C6D3-474421E8AD63}"/>
              </a:ext>
            </a:extLst>
          </p:cNvPr>
          <p:cNvSpPr txBox="1">
            <a:spLocks noChangeArrowheads="1"/>
          </p:cNvSpPr>
          <p:nvPr/>
        </p:nvSpPr>
        <p:spPr bwMode="auto">
          <a:xfrm>
            <a:off x="210733" y="764704"/>
            <a:ext cx="8568952" cy="1284069"/>
          </a:xfrm>
          <a:prstGeom prst="rect">
            <a:avLst/>
          </a:prstGeom>
          <a:noFill/>
          <a:ln w="9525">
            <a:noFill/>
            <a:miter lim="800000"/>
            <a:headEnd/>
            <a:tailEnd/>
          </a:ln>
        </p:spPr>
        <p:txBody>
          <a:bodyPr wrap="square">
            <a:spAutoFit/>
          </a:bodyPr>
          <a:lstStyle/>
          <a:p>
            <a:pPr algn="l">
              <a:lnSpc>
                <a:spcPct val="150000"/>
              </a:lnSpc>
            </a:pPr>
            <a:r>
              <a:rPr lang="ja-JP" altLang="en-US" sz="1600" dirty="0">
                <a:latin typeface="+mn-lt"/>
                <a:ea typeface="+mn-ea"/>
              </a:rPr>
              <a:t>ウォーター</a:t>
            </a:r>
            <a:r>
              <a:rPr lang="en-US" altLang="ja-JP" sz="1600" dirty="0">
                <a:latin typeface="+mn-lt"/>
                <a:ea typeface="+mn-ea"/>
              </a:rPr>
              <a:t>PPP</a:t>
            </a:r>
            <a:r>
              <a:rPr lang="ja-JP" altLang="en-US" sz="1600" dirty="0">
                <a:latin typeface="+mn-lt"/>
                <a:ea typeface="+mn-ea"/>
              </a:rPr>
              <a:t>は、従来の</a:t>
            </a:r>
            <a:r>
              <a:rPr lang="ja-JP" altLang="en-US" b="1" dirty="0">
                <a:solidFill>
                  <a:srgbClr val="1E378C"/>
                </a:solidFill>
                <a:latin typeface="+mn-lt"/>
                <a:ea typeface="+mn-ea"/>
              </a:rPr>
              <a:t>「コンセッション方式（レベル</a:t>
            </a:r>
            <a:r>
              <a:rPr lang="en-US" altLang="ja-JP" b="1" dirty="0">
                <a:solidFill>
                  <a:srgbClr val="1E378C"/>
                </a:solidFill>
                <a:latin typeface="+mn-lt"/>
                <a:ea typeface="+mn-ea"/>
              </a:rPr>
              <a:t>4</a:t>
            </a:r>
            <a:r>
              <a:rPr lang="ja-JP" altLang="en-US" b="1" dirty="0">
                <a:solidFill>
                  <a:srgbClr val="1E378C"/>
                </a:solidFill>
                <a:latin typeface="+mn-lt"/>
                <a:ea typeface="+mn-ea"/>
              </a:rPr>
              <a:t>）」</a:t>
            </a:r>
            <a:r>
              <a:rPr lang="ja-JP" altLang="en-US" sz="1600" dirty="0">
                <a:latin typeface="+mn-lt"/>
                <a:ea typeface="+mn-ea"/>
              </a:rPr>
              <a:t>と、</a:t>
            </a:r>
            <a:br>
              <a:rPr lang="en-US" altLang="ja-JP" sz="1600" dirty="0">
                <a:latin typeface="+mn-lt"/>
                <a:ea typeface="+mn-ea"/>
              </a:rPr>
            </a:br>
            <a:r>
              <a:rPr lang="ja-JP" altLang="en-US" sz="1600" dirty="0">
                <a:latin typeface="+mn-lt"/>
                <a:ea typeface="+mn-ea"/>
              </a:rPr>
              <a:t>新たに位置付けた</a:t>
            </a:r>
            <a:r>
              <a:rPr lang="ja-JP" altLang="en-US" b="1" dirty="0">
                <a:solidFill>
                  <a:srgbClr val="1E378C"/>
                </a:solidFill>
                <a:latin typeface="+mn-lt"/>
                <a:ea typeface="+mn-ea"/>
              </a:rPr>
              <a:t>「管理・更新一体型マネジメント方式（レベル</a:t>
            </a:r>
            <a:r>
              <a:rPr lang="en-US" altLang="ja-JP" b="1" dirty="0">
                <a:solidFill>
                  <a:srgbClr val="1E378C"/>
                </a:solidFill>
                <a:latin typeface="+mn-lt"/>
                <a:ea typeface="+mn-ea"/>
              </a:rPr>
              <a:t>3.5</a:t>
            </a:r>
            <a:r>
              <a:rPr lang="ja-JP" altLang="en-US" b="1" dirty="0">
                <a:solidFill>
                  <a:srgbClr val="1E378C"/>
                </a:solidFill>
                <a:latin typeface="+mn-lt"/>
                <a:ea typeface="+mn-ea"/>
              </a:rPr>
              <a:t>）」</a:t>
            </a:r>
            <a:r>
              <a:rPr lang="ja-JP" altLang="en-US" sz="1600" dirty="0">
                <a:latin typeface="+mn-lt"/>
                <a:ea typeface="+mn-ea"/>
              </a:rPr>
              <a:t>の総称で、</a:t>
            </a:r>
            <a:endParaRPr lang="en-US" altLang="ja-JP" sz="1600" dirty="0">
              <a:latin typeface="+mn-lt"/>
              <a:ea typeface="+mn-ea"/>
            </a:endParaRPr>
          </a:p>
          <a:p>
            <a:pPr algn="l">
              <a:lnSpc>
                <a:spcPct val="150000"/>
              </a:lnSpc>
            </a:pPr>
            <a:r>
              <a:rPr lang="ja-JP" altLang="en-US" sz="1600" dirty="0">
                <a:latin typeface="+mn-lt"/>
                <a:ea typeface="+mn-ea"/>
              </a:rPr>
              <a:t>レベル</a:t>
            </a:r>
            <a:r>
              <a:rPr lang="en-US" altLang="ja-JP" sz="1600" dirty="0">
                <a:latin typeface="+mn-lt"/>
                <a:ea typeface="+mn-ea"/>
              </a:rPr>
              <a:t>3.5</a:t>
            </a:r>
            <a:r>
              <a:rPr lang="ja-JP" altLang="en-US" sz="1600" dirty="0">
                <a:latin typeface="+mn-lt"/>
                <a:ea typeface="+mn-ea"/>
              </a:rPr>
              <a:t>については</a:t>
            </a:r>
            <a:r>
              <a:rPr lang="en-US" altLang="ja-JP" b="1" u="sng" dirty="0">
                <a:solidFill>
                  <a:srgbClr val="1E378C"/>
                </a:solidFill>
                <a:latin typeface="+mn-lt"/>
                <a:ea typeface="+mn-ea"/>
              </a:rPr>
              <a:t>4</a:t>
            </a:r>
            <a:r>
              <a:rPr lang="ja-JP" altLang="en-US" b="1" u="sng" dirty="0">
                <a:solidFill>
                  <a:srgbClr val="1E378C"/>
                </a:solidFill>
                <a:latin typeface="+mn-lt"/>
                <a:ea typeface="+mn-ea"/>
              </a:rPr>
              <a:t>つの要件</a:t>
            </a:r>
            <a:r>
              <a:rPr lang="ja-JP" altLang="en-US" sz="1600" dirty="0">
                <a:latin typeface="+mn-lt"/>
                <a:ea typeface="+mn-ea"/>
              </a:rPr>
              <a:t>を満たす必要があることが示された</a:t>
            </a:r>
            <a:endParaRPr lang="en-US" altLang="ja-JP" sz="1600" dirty="0">
              <a:latin typeface="+mn-lt"/>
              <a:ea typeface="+mn-ea"/>
            </a:endParaRPr>
          </a:p>
        </p:txBody>
      </p:sp>
      <p:sp>
        <p:nvSpPr>
          <p:cNvPr id="17" name="テキスト ボックス 16">
            <a:extLst>
              <a:ext uri="{FF2B5EF4-FFF2-40B4-BE49-F238E27FC236}">
                <a16:creationId xmlns:a16="http://schemas.microsoft.com/office/drawing/2014/main" id="{51ADB9D2-8B71-63CD-B4EE-5187A255D299}"/>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pic>
        <p:nvPicPr>
          <p:cNvPr id="7" name="図 6">
            <a:extLst>
              <a:ext uri="{FF2B5EF4-FFF2-40B4-BE49-F238E27FC236}">
                <a16:creationId xmlns:a16="http://schemas.microsoft.com/office/drawing/2014/main" id="{9B53D67E-CBBF-D0CF-B8FA-E1565C22FF98}"/>
              </a:ext>
            </a:extLst>
          </p:cNvPr>
          <p:cNvPicPr>
            <a:picLocks noChangeAspect="1"/>
          </p:cNvPicPr>
          <p:nvPr/>
        </p:nvPicPr>
        <p:blipFill>
          <a:blip r:embed="rId3"/>
          <a:stretch>
            <a:fillRect/>
          </a:stretch>
        </p:blipFill>
        <p:spPr>
          <a:xfrm>
            <a:off x="971600" y="2190066"/>
            <a:ext cx="6943375" cy="4407286"/>
          </a:xfrm>
          <a:prstGeom prst="rect">
            <a:avLst/>
          </a:prstGeom>
        </p:spPr>
      </p:pic>
      <p:sp>
        <p:nvSpPr>
          <p:cNvPr id="8" name="正方形/長方形 7">
            <a:extLst>
              <a:ext uri="{FF2B5EF4-FFF2-40B4-BE49-F238E27FC236}">
                <a16:creationId xmlns:a16="http://schemas.microsoft.com/office/drawing/2014/main" id="{D360604B-1186-652A-4D7F-E66952941DAE}"/>
              </a:ext>
            </a:extLst>
          </p:cNvPr>
          <p:cNvSpPr/>
          <p:nvPr/>
        </p:nvSpPr>
        <p:spPr>
          <a:xfrm>
            <a:off x="1022316" y="2503499"/>
            <a:ext cx="6819717"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07FE255-C621-4B75-5B47-167B61D98A0A}"/>
              </a:ext>
            </a:extLst>
          </p:cNvPr>
          <p:cNvSpPr/>
          <p:nvPr/>
        </p:nvSpPr>
        <p:spPr>
          <a:xfrm>
            <a:off x="7999640" y="2503499"/>
            <a:ext cx="948843" cy="27699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r>
              <a:rPr kumimoji="1" lang="ja-JP" altLang="en-US" dirty="0"/>
              <a:t>要件</a:t>
            </a:r>
          </a:p>
        </p:txBody>
      </p:sp>
    </p:spTree>
    <p:extLst>
      <p:ext uri="{BB962C8B-B14F-4D97-AF65-F5344CB8AC3E}">
        <p14:creationId xmlns:p14="http://schemas.microsoft.com/office/powerpoint/2010/main" val="3494233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A88FB-67DE-5FC9-7CC0-D710143C6DF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838E480-44AD-A902-AEAD-DDF2A2F7A15A}"/>
              </a:ext>
            </a:extLst>
          </p:cNvPr>
          <p:cNvSpPr>
            <a:spLocks noGrp="1"/>
          </p:cNvSpPr>
          <p:nvPr>
            <p:ph type="sldNum" sz="quarter" idx="12"/>
          </p:nvPr>
        </p:nvSpPr>
        <p:spPr/>
        <p:txBody>
          <a:bodyPr/>
          <a:lstStyle/>
          <a:p>
            <a:pPr>
              <a:defRPr/>
            </a:pPr>
            <a:fld id="{37E090E1-01D6-4368-A6B7-2050244B6EC1}" type="slidenum">
              <a:rPr lang="en-US" altLang="ja-JP" smtClean="0"/>
              <a:pPr>
                <a:defRPr/>
              </a:pPr>
              <a:t>24</a:t>
            </a:fld>
            <a:endParaRPr lang="en-US" altLang="ja-JP" dirty="0"/>
          </a:p>
        </p:txBody>
      </p:sp>
      <p:sp>
        <p:nvSpPr>
          <p:cNvPr id="11" name="タイトル 1">
            <a:extLst>
              <a:ext uri="{FF2B5EF4-FFF2-40B4-BE49-F238E27FC236}">
                <a16:creationId xmlns:a16="http://schemas.microsoft.com/office/drawing/2014/main" id="{5DE9B91D-7326-D440-9739-365D5880449A}"/>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2</a:t>
            </a:r>
            <a:r>
              <a:rPr lang="ja-JP" altLang="en-US" kern="0" dirty="0">
                <a:latin typeface="+mn-lt"/>
              </a:rPr>
              <a:t>　官民連携事業の導入検討の必要性</a:t>
            </a:r>
          </a:p>
        </p:txBody>
      </p:sp>
      <p:sp>
        <p:nvSpPr>
          <p:cNvPr id="14" name="テキスト ボックス 11">
            <a:extLst>
              <a:ext uri="{FF2B5EF4-FFF2-40B4-BE49-F238E27FC236}">
                <a16:creationId xmlns:a16="http://schemas.microsoft.com/office/drawing/2014/main" id="{955E86FB-8AE1-62E3-8527-9DDA2107EEE8}"/>
              </a:ext>
            </a:extLst>
          </p:cNvPr>
          <p:cNvSpPr txBox="1">
            <a:spLocks noChangeArrowheads="1"/>
          </p:cNvSpPr>
          <p:nvPr/>
        </p:nvSpPr>
        <p:spPr bwMode="auto">
          <a:xfrm>
            <a:off x="210733" y="764704"/>
            <a:ext cx="8568952" cy="1200842"/>
          </a:xfrm>
          <a:prstGeom prst="rect">
            <a:avLst/>
          </a:prstGeom>
          <a:noFill/>
          <a:ln w="9525">
            <a:noFill/>
            <a:miter lim="800000"/>
            <a:headEnd/>
            <a:tailEnd/>
          </a:ln>
        </p:spPr>
        <p:txBody>
          <a:bodyPr wrap="square">
            <a:spAutoFit/>
          </a:bodyPr>
          <a:lstStyle/>
          <a:p>
            <a:pPr algn="l">
              <a:lnSpc>
                <a:spcPct val="150000"/>
              </a:lnSpc>
            </a:pPr>
            <a:r>
              <a:rPr lang="ja-JP" altLang="en-US" b="1" dirty="0">
                <a:solidFill>
                  <a:srgbClr val="1E378C"/>
                </a:solidFill>
                <a:latin typeface="+mn-lt"/>
                <a:ea typeface="+mn-ea"/>
              </a:rPr>
              <a:t>「管理・更新一体型マネジメント方式（レベル</a:t>
            </a:r>
            <a:r>
              <a:rPr lang="en-US" altLang="ja-JP" b="1" dirty="0">
                <a:solidFill>
                  <a:srgbClr val="1E378C"/>
                </a:solidFill>
                <a:latin typeface="+mn-lt"/>
                <a:ea typeface="+mn-ea"/>
              </a:rPr>
              <a:t>3.5</a:t>
            </a:r>
            <a:r>
              <a:rPr lang="ja-JP" altLang="en-US" b="1" dirty="0">
                <a:solidFill>
                  <a:srgbClr val="1E378C"/>
                </a:solidFill>
                <a:latin typeface="+mn-lt"/>
                <a:ea typeface="+mn-ea"/>
              </a:rPr>
              <a:t>）」</a:t>
            </a:r>
            <a:r>
              <a:rPr lang="ja-JP" altLang="en-US" sz="1600" dirty="0">
                <a:latin typeface="+mn-lt"/>
                <a:ea typeface="+mn-ea"/>
              </a:rPr>
              <a:t>の検討を進める際には、</a:t>
            </a:r>
            <a:endParaRPr lang="en-US" altLang="ja-JP" sz="1600" dirty="0">
              <a:latin typeface="+mn-lt"/>
              <a:ea typeface="+mn-ea"/>
            </a:endParaRPr>
          </a:p>
          <a:p>
            <a:pPr algn="l">
              <a:lnSpc>
                <a:spcPct val="150000"/>
              </a:lnSpc>
            </a:pPr>
            <a:r>
              <a:rPr lang="ja-JP" altLang="en-US" sz="1600" dirty="0">
                <a:latin typeface="+mn-lt"/>
                <a:ea typeface="+mn-ea"/>
              </a:rPr>
              <a:t>　管路施設・ポンプ場・下水処理場等のすべての施設を対象とする必要がある</a:t>
            </a:r>
            <a:endParaRPr lang="en-US" altLang="ja-JP" sz="1600" dirty="0">
              <a:latin typeface="+mn-lt"/>
              <a:ea typeface="+mn-ea"/>
            </a:endParaRPr>
          </a:p>
          <a:p>
            <a:pPr algn="l">
              <a:lnSpc>
                <a:spcPct val="150000"/>
              </a:lnSpc>
            </a:pPr>
            <a:r>
              <a:rPr lang="ja-JP" altLang="en-US" sz="1600" dirty="0">
                <a:latin typeface="+mn-lt"/>
                <a:ea typeface="+mn-ea"/>
              </a:rPr>
              <a:t>　</a:t>
            </a:r>
            <a:r>
              <a:rPr lang="en-US" altLang="ja-JP" sz="1400" dirty="0">
                <a:latin typeface="+mn-lt"/>
                <a:ea typeface="+mn-ea"/>
              </a:rPr>
              <a:t>※</a:t>
            </a:r>
            <a:r>
              <a:rPr lang="ja-JP" altLang="en-US" sz="1400" dirty="0">
                <a:latin typeface="+mn-lt"/>
                <a:ea typeface="+mn-ea"/>
              </a:rPr>
              <a:t>　</a:t>
            </a:r>
            <a:r>
              <a:rPr lang="ja-JP" altLang="en-US" sz="1400" b="1" u="sng" dirty="0">
                <a:latin typeface="+mn-lt"/>
                <a:ea typeface="+mn-ea"/>
              </a:rPr>
              <a:t>対象施設を限定する場合は客観的な情報に基づいた整理が必要</a:t>
            </a:r>
            <a:endParaRPr lang="en-US" altLang="ja-JP" sz="1400" b="1" u="sng" dirty="0">
              <a:latin typeface="+mn-lt"/>
              <a:ea typeface="+mn-ea"/>
            </a:endParaRPr>
          </a:p>
        </p:txBody>
      </p:sp>
      <p:sp>
        <p:nvSpPr>
          <p:cNvPr id="17" name="テキスト ボックス 16">
            <a:extLst>
              <a:ext uri="{FF2B5EF4-FFF2-40B4-BE49-F238E27FC236}">
                <a16:creationId xmlns:a16="http://schemas.microsoft.com/office/drawing/2014/main" id="{3EB7F278-19B4-1056-594D-0D496AB9DF7D}"/>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pic>
        <p:nvPicPr>
          <p:cNvPr id="3" name="図 2">
            <a:extLst>
              <a:ext uri="{FF2B5EF4-FFF2-40B4-BE49-F238E27FC236}">
                <a16:creationId xmlns:a16="http://schemas.microsoft.com/office/drawing/2014/main" id="{AF830500-0361-28F5-4A1E-4550BDEB919C}"/>
              </a:ext>
            </a:extLst>
          </p:cNvPr>
          <p:cNvPicPr>
            <a:picLocks noChangeAspect="1"/>
          </p:cNvPicPr>
          <p:nvPr/>
        </p:nvPicPr>
        <p:blipFill>
          <a:blip r:embed="rId3"/>
          <a:stretch>
            <a:fillRect/>
          </a:stretch>
        </p:blipFill>
        <p:spPr>
          <a:xfrm>
            <a:off x="323528" y="2243993"/>
            <a:ext cx="8724599" cy="3993319"/>
          </a:xfrm>
          <a:prstGeom prst="rect">
            <a:avLst/>
          </a:prstGeom>
        </p:spPr>
      </p:pic>
      <p:sp>
        <p:nvSpPr>
          <p:cNvPr id="8" name="正方形/長方形 7">
            <a:extLst>
              <a:ext uri="{FF2B5EF4-FFF2-40B4-BE49-F238E27FC236}">
                <a16:creationId xmlns:a16="http://schemas.microsoft.com/office/drawing/2014/main" id="{F8A2B65A-8274-C2A9-E3CF-2DC06821527D}"/>
              </a:ext>
            </a:extLst>
          </p:cNvPr>
          <p:cNvSpPr/>
          <p:nvPr/>
        </p:nvSpPr>
        <p:spPr>
          <a:xfrm>
            <a:off x="395536" y="2709909"/>
            <a:ext cx="8424936" cy="5040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809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41CFA-900F-7795-0EF1-F903246BB11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FF6AC5B-4B20-388F-25F8-5ACC86859DE1}"/>
              </a:ext>
            </a:extLst>
          </p:cNvPr>
          <p:cNvSpPr>
            <a:spLocks noGrp="1"/>
          </p:cNvSpPr>
          <p:nvPr>
            <p:ph type="sldNum" sz="quarter" idx="12"/>
          </p:nvPr>
        </p:nvSpPr>
        <p:spPr/>
        <p:txBody>
          <a:bodyPr/>
          <a:lstStyle/>
          <a:p>
            <a:pPr>
              <a:defRPr/>
            </a:pPr>
            <a:fld id="{37E090E1-01D6-4368-A6B7-2050244B6EC1}" type="slidenum">
              <a:rPr lang="en-US" altLang="ja-JP" smtClean="0"/>
              <a:pPr>
                <a:defRPr/>
              </a:pPr>
              <a:t>25</a:t>
            </a:fld>
            <a:endParaRPr lang="en-US" altLang="ja-JP" dirty="0"/>
          </a:p>
        </p:txBody>
      </p:sp>
      <p:sp>
        <p:nvSpPr>
          <p:cNvPr id="11" name="タイトル 1">
            <a:extLst>
              <a:ext uri="{FF2B5EF4-FFF2-40B4-BE49-F238E27FC236}">
                <a16:creationId xmlns:a16="http://schemas.microsoft.com/office/drawing/2014/main" id="{ED456F82-5055-0B09-9A82-883248C2F04F}"/>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2</a:t>
            </a:r>
            <a:r>
              <a:rPr lang="ja-JP" altLang="en-US" kern="0" dirty="0">
                <a:latin typeface="+mn-lt"/>
              </a:rPr>
              <a:t>　官民連携事業の導入検討の必要性</a:t>
            </a:r>
          </a:p>
        </p:txBody>
      </p:sp>
      <p:sp>
        <p:nvSpPr>
          <p:cNvPr id="14" name="テキスト ボックス 11">
            <a:extLst>
              <a:ext uri="{FF2B5EF4-FFF2-40B4-BE49-F238E27FC236}">
                <a16:creationId xmlns:a16="http://schemas.microsoft.com/office/drawing/2014/main" id="{AC1AB857-6EF3-077E-296D-82EAB5C2F1EC}"/>
              </a:ext>
            </a:extLst>
          </p:cNvPr>
          <p:cNvSpPr txBox="1">
            <a:spLocks noChangeArrowheads="1"/>
          </p:cNvSpPr>
          <p:nvPr/>
        </p:nvSpPr>
        <p:spPr bwMode="auto">
          <a:xfrm>
            <a:off x="355257" y="827221"/>
            <a:ext cx="8568952" cy="646331"/>
          </a:xfrm>
          <a:prstGeom prst="rect">
            <a:avLst/>
          </a:prstGeom>
          <a:noFill/>
          <a:ln w="9525">
            <a:noFill/>
            <a:miter lim="800000"/>
            <a:headEnd/>
            <a:tailEnd/>
          </a:ln>
        </p:spPr>
        <p:txBody>
          <a:bodyPr wrap="square">
            <a:spAutoFit/>
          </a:bodyPr>
          <a:lstStyle/>
          <a:p>
            <a:pPr algn="l"/>
            <a:r>
              <a:rPr lang="ja-JP" altLang="en-US" sz="1600" dirty="0">
                <a:latin typeface="+mn-lt"/>
                <a:ea typeface="+mn-ea"/>
              </a:rPr>
              <a:t>国は</a:t>
            </a:r>
            <a:r>
              <a:rPr lang="ja-JP" altLang="en-US" b="1" dirty="0">
                <a:solidFill>
                  <a:srgbClr val="1E378C"/>
                </a:solidFill>
                <a:latin typeface="+mn-lt"/>
                <a:ea typeface="+mn-ea"/>
              </a:rPr>
              <a:t>令和</a:t>
            </a:r>
            <a:r>
              <a:rPr lang="en-US" altLang="ja-JP" b="1" dirty="0">
                <a:solidFill>
                  <a:srgbClr val="1E378C"/>
                </a:solidFill>
                <a:latin typeface="+mn-lt"/>
                <a:ea typeface="+mn-ea"/>
              </a:rPr>
              <a:t>9</a:t>
            </a:r>
            <a:r>
              <a:rPr lang="ja-JP" altLang="en-US" b="1" dirty="0">
                <a:solidFill>
                  <a:srgbClr val="1E378C"/>
                </a:solidFill>
                <a:latin typeface="+mn-lt"/>
                <a:ea typeface="+mn-ea"/>
              </a:rPr>
              <a:t>年度以降</a:t>
            </a:r>
            <a:r>
              <a:rPr lang="ja-JP" altLang="en-US" sz="1600" dirty="0">
                <a:latin typeface="+mn-lt"/>
                <a:ea typeface="+mn-ea"/>
              </a:rPr>
              <a:t>の</a:t>
            </a:r>
            <a:r>
              <a:rPr lang="ja-JP" altLang="en-US" b="1" dirty="0">
                <a:solidFill>
                  <a:srgbClr val="1E378C"/>
                </a:solidFill>
                <a:latin typeface="+mn-lt"/>
                <a:ea typeface="+mn-ea"/>
              </a:rPr>
              <a:t>汚水管の改築に係る国費</a:t>
            </a:r>
            <a:r>
              <a:rPr lang="ja-JP" altLang="en-US" sz="1600" dirty="0">
                <a:latin typeface="+mn-lt"/>
                <a:ea typeface="+mn-ea"/>
              </a:rPr>
              <a:t>支援に関して、</a:t>
            </a:r>
            <a:endParaRPr lang="en-US" altLang="ja-JP" sz="1600" dirty="0">
              <a:latin typeface="+mn-lt"/>
              <a:ea typeface="+mn-ea"/>
            </a:endParaRPr>
          </a:p>
          <a:p>
            <a:pPr algn="l"/>
            <a:r>
              <a:rPr lang="ja-JP" altLang="en-US" b="1" dirty="0">
                <a:solidFill>
                  <a:srgbClr val="1E378C"/>
                </a:solidFill>
                <a:latin typeface="+mn-lt"/>
                <a:ea typeface="+mn-ea"/>
              </a:rPr>
              <a:t>ウォーター</a:t>
            </a:r>
            <a:r>
              <a:rPr lang="en-US" altLang="ja-JP" b="1" dirty="0">
                <a:solidFill>
                  <a:srgbClr val="1E378C"/>
                </a:solidFill>
                <a:latin typeface="+mn-lt"/>
                <a:ea typeface="+mn-ea"/>
              </a:rPr>
              <a:t>PPP</a:t>
            </a:r>
            <a:r>
              <a:rPr lang="ja-JP" altLang="en-US" b="1" dirty="0">
                <a:solidFill>
                  <a:srgbClr val="1E378C"/>
                </a:solidFill>
                <a:latin typeface="+mn-lt"/>
                <a:ea typeface="+mn-ea"/>
              </a:rPr>
              <a:t>導入が決定済みであることを要件化</a:t>
            </a:r>
            <a:endParaRPr lang="en-US" altLang="ja-JP" sz="1600" b="1" dirty="0">
              <a:solidFill>
                <a:srgbClr val="1E378C"/>
              </a:solidFill>
              <a:latin typeface="+mn-lt"/>
              <a:ea typeface="+mn-ea"/>
            </a:endParaRPr>
          </a:p>
        </p:txBody>
      </p:sp>
      <p:sp>
        <p:nvSpPr>
          <p:cNvPr id="17" name="テキスト ボックス 16">
            <a:extLst>
              <a:ext uri="{FF2B5EF4-FFF2-40B4-BE49-F238E27FC236}">
                <a16:creationId xmlns:a16="http://schemas.microsoft.com/office/drawing/2014/main" id="{E5796AE1-CFD7-50B9-7728-92298EB8CD44}"/>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pic>
        <p:nvPicPr>
          <p:cNvPr id="5" name="図 4">
            <a:extLst>
              <a:ext uri="{FF2B5EF4-FFF2-40B4-BE49-F238E27FC236}">
                <a16:creationId xmlns:a16="http://schemas.microsoft.com/office/drawing/2014/main" id="{A2FB608A-3052-264C-9581-6A4375D266F7}"/>
              </a:ext>
            </a:extLst>
          </p:cNvPr>
          <p:cNvPicPr>
            <a:picLocks noChangeAspect="1"/>
          </p:cNvPicPr>
          <p:nvPr/>
        </p:nvPicPr>
        <p:blipFill>
          <a:blip r:embed="rId3"/>
          <a:stretch>
            <a:fillRect/>
          </a:stretch>
        </p:blipFill>
        <p:spPr>
          <a:xfrm>
            <a:off x="992196" y="2237273"/>
            <a:ext cx="6930924" cy="4360079"/>
          </a:xfrm>
          <a:prstGeom prst="rect">
            <a:avLst/>
          </a:prstGeom>
        </p:spPr>
      </p:pic>
      <p:sp>
        <p:nvSpPr>
          <p:cNvPr id="8" name="正方形/長方形 7">
            <a:extLst>
              <a:ext uri="{FF2B5EF4-FFF2-40B4-BE49-F238E27FC236}">
                <a16:creationId xmlns:a16="http://schemas.microsoft.com/office/drawing/2014/main" id="{5A50ECF3-EA39-7734-78B4-A67D3FFE0F83}"/>
              </a:ext>
            </a:extLst>
          </p:cNvPr>
          <p:cNvSpPr/>
          <p:nvPr/>
        </p:nvSpPr>
        <p:spPr>
          <a:xfrm>
            <a:off x="1011915" y="2564917"/>
            <a:ext cx="6800445" cy="6480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a:extLst>
              <a:ext uri="{FF2B5EF4-FFF2-40B4-BE49-F238E27FC236}">
                <a16:creationId xmlns:a16="http://schemas.microsoft.com/office/drawing/2014/main" id="{58E9A43E-CD67-37A4-A334-1BB628D516E3}"/>
              </a:ext>
            </a:extLst>
          </p:cNvPr>
          <p:cNvSpPr/>
          <p:nvPr/>
        </p:nvSpPr>
        <p:spPr>
          <a:xfrm rot="5400000">
            <a:off x="420090" y="1720184"/>
            <a:ext cx="333138" cy="220786"/>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11">
            <a:extLst>
              <a:ext uri="{FF2B5EF4-FFF2-40B4-BE49-F238E27FC236}">
                <a16:creationId xmlns:a16="http://schemas.microsoft.com/office/drawing/2014/main" id="{39F25198-DBE3-B42F-7450-E4150E7F146A}"/>
              </a:ext>
            </a:extLst>
          </p:cNvPr>
          <p:cNvSpPr txBox="1">
            <a:spLocks noChangeArrowheads="1"/>
          </p:cNvSpPr>
          <p:nvPr/>
        </p:nvSpPr>
        <p:spPr bwMode="auto">
          <a:xfrm>
            <a:off x="697052" y="1473552"/>
            <a:ext cx="8339443" cy="707886"/>
          </a:xfrm>
          <a:prstGeom prst="rect">
            <a:avLst/>
          </a:prstGeom>
          <a:noFill/>
          <a:ln w="9525">
            <a:noFill/>
            <a:miter lim="800000"/>
            <a:headEnd/>
            <a:tailEnd/>
          </a:ln>
        </p:spPr>
        <p:txBody>
          <a:bodyPr wrap="square">
            <a:spAutoFit/>
          </a:bodyPr>
          <a:lstStyle/>
          <a:p>
            <a:r>
              <a:rPr lang="ja-JP" altLang="en-US" sz="1600" dirty="0">
                <a:latin typeface="+mn-lt"/>
                <a:ea typeface="+mn-ea"/>
              </a:rPr>
              <a:t>ウォーター</a:t>
            </a:r>
            <a:r>
              <a:rPr lang="en-US" altLang="ja-JP" sz="1600" dirty="0">
                <a:latin typeface="+mn-lt"/>
                <a:ea typeface="+mn-ea"/>
              </a:rPr>
              <a:t>PPP</a:t>
            </a:r>
            <a:r>
              <a:rPr lang="ja-JP" altLang="en-US" sz="1600" dirty="0">
                <a:latin typeface="+mn-lt"/>
                <a:ea typeface="+mn-ea"/>
              </a:rPr>
              <a:t>を導入していなければ国費支援が得られず</a:t>
            </a:r>
            <a:r>
              <a:rPr lang="ja-JP" altLang="en-US" sz="2000" b="1" u="sng" dirty="0">
                <a:solidFill>
                  <a:srgbClr val="1E378C"/>
                </a:solidFill>
                <a:latin typeface="+mn-lt"/>
                <a:ea typeface="+mn-ea"/>
              </a:rPr>
              <a:t>財源の確保に苦慮する</a:t>
            </a:r>
            <a:endParaRPr lang="en-US" altLang="ja-JP" sz="2000" b="1" u="sng" dirty="0">
              <a:solidFill>
                <a:srgbClr val="1E378C"/>
              </a:solidFill>
              <a:latin typeface="+mn-lt"/>
              <a:ea typeface="+mn-ea"/>
            </a:endParaRPr>
          </a:p>
          <a:p>
            <a:r>
              <a:rPr lang="ja-JP" altLang="en-US" sz="1600" dirty="0">
                <a:latin typeface="+mn-lt"/>
                <a:ea typeface="+mn-ea"/>
              </a:rPr>
              <a:t>ため、</a:t>
            </a:r>
            <a:r>
              <a:rPr lang="ja-JP" altLang="en-US" sz="2000" b="1" u="sng" dirty="0">
                <a:solidFill>
                  <a:srgbClr val="FF0000"/>
                </a:solidFill>
                <a:latin typeface="+mn-lt"/>
                <a:ea typeface="+mn-ea"/>
              </a:rPr>
              <a:t>早期の官民連携事業の導入検討が必要</a:t>
            </a:r>
            <a:endParaRPr lang="en-US" altLang="ja-JP" sz="2000" b="1" u="sng" dirty="0">
              <a:solidFill>
                <a:srgbClr val="FF0000"/>
              </a:solidFill>
              <a:latin typeface="+mn-lt"/>
              <a:ea typeface="+mn-ea"/>
            </a:endParaRPr>
          </a:p>
        </p:txBody>
      </p:sp>
      <p:sp>
        <p:nvSpPr>
          <p:cNvPr id="9" name="正方形/長方形 8">
            <a:extLst>
              <a:ext uri="{FF2B5EF4-FFF2-40B4-BE49-F238E27FC236}">
                <a16:creationId xmlns:a16="http://schemas.microsoft.com/office/drawing/2014/main" id="{8F143AE6-5B4F-1597-AE60-98CD95B8C26C}"/>
              </a:ext>
            </a:extLst>
          </p:cNvPr>
          <p:cNvSpPr/>
          <p:nvPr/>
        </p:nvSpPr>
        <p:spPr>
          <a:xfrm>
            <a:off x="1025236" y="5610715"/>
            <a:ext cx="6930924" cy="7480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6561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EEA14-BEAC-8DF6-1D42-0933E65F978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500F85B-1711-F271-9804-861A4F64678B}"/>
              </a:ext>
            </a:extLst>
          </p:cNvPr>
          <p:cNvPicPr>
            <a:picLocks noChangeAspect="1"/>
          </p:cNvPicPr>
          <p:nvPr/>
        </p:nvPicPr>
        <p:blipFill>
          <a:blip r:embed="rId3"/>
          <a:stretch>
            <a:fillRect/>
          </a:stretch>
        </p:blipFill>
        <p:spPr>
          <a:xfrm>
            <a:off x="616743" y="1970439"/>
            <a:ext cx="7681829" cy="4626913"/>
          </a:xfrm>
          <a:prstGeom prst="rect">
            <a:avLst/>
          </a:prstGeom>
        </p:spPr>
      </p:pic>
      <p:sp>
        <p:nvSpPr>
          <p:cNvPr id="4" name="スライド番号プレースホルダー 3">
            <a:extLst>
              <a:ext uri="{FF2B5EF4-FFF2-40B4-BE49-F238E27FC236}">
                <a16:creationId xmlns:a16="http://schemas.microsoft.com/office/drawing/2014/main" id="{9CC0505B-BE26-1AD8-B355-D749F6F53BC0}"/>
              </a:ext>
            </a:extLst>
          </p:cNvPr>
          <p:cNvSpPr>
            <a:spLocks noGrp="1"/>
          </p:cNvSpPr>
          <p:nvPr>
            <p:ph type="sldNum" sz="quarter" idx="12"/>
          </p:nvPr>
        </p:nvSpPr>
        <p:spPr/>
        <p:txBody>
          <a:bodyPr/>
          <a:lstStyle/>
          <a:p>
            <a:pPr>
              <a:defRPr/>
            </a:pPr>
            <a:fld id="{37E090E1-01D6-4368-A6B7-2050244B6EC1}" type="slidenum">
              <a:rPr lang="en-US" altLang="ja-JP" smtClean="0"/>
              <a:pPr>
                <a:defRPr/>
              </a:pPr>
              <a:t>26</a:t>
            </a:fld>
            <a:endParaRPr lang="en-US" altLang="ja-JP" dirty="0"/>
          </a:p>
        </p:txBody>
      </p:sp>
      <p:sp>
        <p:nvSpPr>
          <p:cNvPr id="11" name="タイトル 1">
            <a:extLst>
              <a:ext uri="{FF2B5EF4-FFF2-40B4-BE49-F238E27FC236}">
                <a16:creationId xmlns:a16="http://schemas.microsoft.com/office/drawing/2014/main" id="{0379A7FF-701B-2F4B-C337-8BA9346AAC6E}"/>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2</a:t>
            </a:r>
            <a:r>
              <a:rPr lang="ja-JP" altLang="en-US" kern="0" dirty="0">
                <a:latin typeface="+mn-lt"/>
              </a:rPr>
              <a:t>　官民連携事業の導入検討の必要性</a:t>
            </a:r>
          </a:p>
        </p:txBody>
      </p:sp>
      <p:sp>
        <p:nvSpPr>
          <p:cNvPr id="14" name="テキスト ボックス 11">
            <a:extLst>
              <a:ext uri="{FF2B5EF4-FFF2-40B4-BE49-F238E27FC236}">
                <a16:creationId xmlns:a16="http://schemas.microsoft.com/office/drawing/2014/main" id="{7E8D6CF7-B25B-8C32-CA8F-0C05E6A8BF88}"/>
              </a:ext>
            </a:extLst>
          </p:cNvPr>
          <p:cNvSpPr txBox="1">
            <a:spLocks noChangeArrowheads="1"/>
          </p:cNvSpPr>
          <p:nvPr/>
        </p:nvSpPr>
        <p:spPr bwMode="auto">
          <a:xfrm>
            <a:off x="355257" y="827221"/>
            <a:ext cx="8568952" cy="584775"/>
          </a:xfrm>
          <a:prstGeom prst="rect">
            <a:avLst/>
          </a:prstGeom>
          <a:noFill/>
          <a:ln w="9525">
            <a:noFill/>
            <a:miter lim="800000"/>
            <a:headEnd/>
            <a:tailEnd/>
          </a:ln>
        </p:spPr>
        <p:txBody>
          <a:bodyPr wrap="square">
            <a:spAutoFit/>
          </a:bodyPr>
          <a:lstStyle/>
          <a:p>
            <a:pPr algn="l"/>
            <a:r>
              <a:rPr lang="ja-JP" altLang="en-US" sz="1600" dirty="0">
                <a:latin typeface="+mn-lt"/>
                <a:ea typeface="+mn-ea"/>
              </a:rPr>
              <a:t>国費支援は「社会資本整備総合交付金」、「防災・安全交付金」、個別補助金等が該当し、</a:t>
            </a:r>
            <a:endParaRPr lang="en-US" altLang="ja-JP" sz="1600" dirty="0">
              <a:latin typeface="+mn-lt"/>
              <a:ea typeface="+mn-ea"/>
            </a:endParaRPr>
          </a:p>
          <a:p>
            <a:pPr algn="l"/>
            <a:r>
              <a:rPr lang="ja-JP" altLang="en-US" sz="1600" dirty="0">
                <a:latin typeface="+mn-lt"/>
                <a:ea typeface="+mn-ea"/>
              </a:rPr>
              <a:t>汚水管、合流管の管路施設が対象となる</a:t>
            </a:r>
            <a:endParaRPr lang="en-US" altLang="ja-JP" sz="1600" dirty="0">
              <a:latin typeface="+mn-lt"/>
              <a:ea typeface="+mn-ea"/>
            </a:endParaRPr>
          </a:p>
        </p:txBody>
      </p:sp>
      <p:sp>
        <p:nvSpPr>
          <p:cNvPr id="17" name="テキスト ボックス 16">
            <a:extLst>
              <a:ext uri="{FF2B5EF4-FFF2-40B4-BE49-F238E27FC236}">
                <a16:creationId xmlns:a16="http://schemas.microsoft.com/office/drawing/2014/main" id="{5C59555B-80F0-3321-FFFC-522786FEFA47}"/>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sp>
        <p:nvSpPr>
          <p:cNvPr id="8" name="正方形/長方形 7">
            <a:extLst>
              <a:ext uri="{FF2B5EF4-FFF2-40B4-BE49-F238E27FC236}">
                <a16:creationId xmlns:a16="http://schemas.microsoft.com/office/drawing/2014/main" id="{49BE2826-3EFA-3B3B-81B0-0AB94B93D06E}"/>
              </a:ext>
            </a:extLst>
          </p:cNvPr>
          <p:cNvSpPr/>
          <p:nvPr/>
        </p:nvSpPr>
        <p:spPr>
          <a:xfrm>
            <a:off x="603097" y="1970439"/>
            <a:ext cx="7681829" cy="27547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a:extLst>
              <a:ext uri="{FF2B5EF4-FFF2-40B4-BE49-F238E27FC236}">
                <a16:creationId xmlns:a16="http://schemas.microsoft.com/office/drawing/2014/main" id="{BC8EBD4C-3E79-0B3D-86F1-7D3E637D5C74}"/>
              </a:ext>
            </a:extLst>
          </p:cNvPr>
          <p:cNvSpPr/>
          <p:nvPr/>
        </p:nvSpPr>
        <p:spPr>
          <a:xfrm rot="5400000">
            <a:off x="420091" y="1569792"/>
            <a:ext cx="333138" cy="220786"/>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11">
            <a:extLst>
              <a:ext uri="{FF2B5EF4-FFF2-40B4-BE49-F238E27FC236}">
                <a16:creationId xmlns:a16="http://schemas.microsoft.com/office/drawing/2014/main" id="{5F8CDF59-199C-AA09-D5BE-FDA1388CDCC4}"/>
              </a:ext>
            </a:extLst>
          </p:cNvPr>
          <p:cNvSpPr txBox="1">
            <a:spLocks noChangeArrowheads="1"/>
          </p:cNvSpPr>
          <p:nvPr/>
        </p:nvSpPr>
        <p:spPr bwMode="auto">
          <a:xfrm>
            <a:off x="742917" y="1513616"/>
            <a:ext cx="8181292" cy="338554"/>
          </a:xfrm>
          <a:prstGeom prst="rect">
            <a:avLst/>
          </a:prstGeom>
          <a:noFill/>
          <a:ln w="9525">
            <a:noFill/>
            <a:miter lim="800000"/>
            <a:headEnd/>
            <a:tailEnd/>
          </a:ln>
        </p:spPr>
        <p:txBody>
          <a:bodyPr wrap="square">
            <a:spAutoFit/>
          </a:bodyPr>
          <a:lstStyle/>
          <a:p>
            <a:pPr algn="l"/>
            <a:r>
              <a:rPr lang="ja-JP" altLang="en-US" sz="1600" dirty="0">
                <a:latin typeface="+mn-lt"/>
                <a:ea typeface="+mn-ea"/>
              </a:rPr>
              <a:t>今後、老朽化が急速に進行する管路の改築の事業量に大きく影響する</a:t>
            </a:r>
            <a:endParaRPr lang="en-US" altLang="ja-JP" sz="1600" b="1" u="sng" dirty="0">
              <a:solidFill>
                <a:srgbClr val="1E378C"/>
              </a:solidFill>
              <a:latin typeface="+mn-lt"/>
              <a:ea typeface="+mn-ea"/>
            </a:endParaRPr>
          </a:p>
        </p:txBody>
      </p:sp>
    </p:spTree>
    <p:extLst>
      <p:ext uri="{BB962C8B-B14F-4D97-AF65-F5344CB8AC3E}">
        <p14:creationId xmlns:p14="http://schemas.microsoft.com/office/powerpoint/2010/main" val="19699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3DCE-3A19-6B6D-E714-EA637C737E1A}"/>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5CE3E2A-0E2D-1CF2-1779-C213632EFF86}"/>
              </a:ext>
            </a:extLst>
          </p:cNvPr>
          <p:cNvSpPr>
            <a:spLocks noGrp="1"/>
          </p:cNvSpPr>
          <p:nvPr>
            <p:ph type="sldNum" sz="quarter" idx="12"/>
          </p:nvPr>
        </p:nvSpPr>
        <p:spPr/>
        <p:txBody>
          <a:bodyPr/>
          <a:lstStyle/>
          <a:p>
            <a:pPr>
              <a:defRPr/>
            </a:pPr>
            <a:fld id="{37E090E1-01D6-4368-A6B7-2050244B6EC1}" type="slidenum">
              <a:rPr lang="en-US" altLang="ja-JP" smtClean="0"/>
              <a:pPr>
                <a:defRPr/>
              </a:pPr>
              <a:t>27</a:t>
            </a:fld>
            <a:endParaRPr lang="en-US" altLang="ja-JP" dirty="0"/>
          </a:p>
        </p:txBody>
      </p:sp>
      <p:sp>
        <p:nvSpPr>
          <p:cNvPr id="11" name="タイトル 1">
            <a:extLst>
              <a:ext uri="{FF2B5EF4-FFF2-40B4-BE49-F238E27FC236}">
                <a16:creationId xmlns:a16="http://schemas.microsoft.com/office/drawing/2014/main" id="{FB6C68B8-254C-8F15-F716-2F753CA02F2C}"/>
              </a:ext>
            </a:extLst>
          </p:cNvPr>
          <p:cNvSpPr txBox="1">
            <a:spLocks/>
          </p:cNvSpPr>
          <p:nvPr/>
        </p:nvSpPr>
        <p:spPr bwMode="auto">
          <a:xfrm>
            <a:off x="169987" y="88085"/>
            <a:ext cx="6840413"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2</a:t>
            </a:r>
            <a:r>
              <a:rPr lang="ja-JP" altLang="en-US" kern="0" dirty="0">
                <a:latin typeface="+mn-lt"/>
              </a:rPr>
              <a:t>　官民連携事業の導入検討の必要性</a:t>
            </a:r>
          </a:p>
        </p:txBody>
      </p:sp>
      <p:grpSp>
        <p:nvGrpSpPr>
          <p:cNvPr id="2" name="グループ化 1">
            <a:extLst>
              <a:ext uri="{FF2B5EF4-FFF2-40B4-BE49-F238E27FC236}">
                <a16:creationId xmlns:a16="http://schemas.microsoft.com/office/drawing/2014/main" id="{15E7335A-A8BE-1DF4-E7E4-48E4E917AB3A}"/>
              </a:ext>
            </a:extLst>
          </p:cNvPr>
          <p:cNvGrpSpPr/>
          <p:nvPr/>
        </p:nvGrpSpPr>
        <p:grpSpPr>
          <a:xfrm>
            <a:off x="559073" y="2633669"/>
            <a:ext cx="4696907" cy="697923"/>
            <a:chOff x="-961183" y="1270571"/>
            <a:chExt cx="4696907" cy="697923"/>
          </a:xfrm>
        </p:grpSpPr>
        <p:sp>
          <p:nvSpPr>
            <p:cNvPr id="5" name="正方形/長方形 4">
              <a:extLst>
                <a:ext uri="{FF2B5EF4-FFF2-40B4-BE49-F238E27FC236}">
                  <a16:creationId xmlns:a16="http://schemas.microsoft.com/office/drawing/2014/main" id="{3D36A188-A1E5-0AE1-B258-CF3134D95329}"/>
                </a:ext>
              </a:extLst>
            </p:cNvPr>
            <p:cNvSpPr/>
            <p:nvPr/>
          </p:nvSpPr>
          <p:spPr>
            <a:xfrm>
              <a:off x="186533" y="1271302"/>
              <a:ext cx="3549191" cy="369332"/>
            </a:xfrm>
            <a:prstGeom prst="rect">
              <a:avLst/>
            </a:prstGeom>
            <a:noFill/>
            <a:ln w="28575">
              <a:noFill/>
            </a:ln>
          </p:spPr>
          <p:txBody>
            <a:bodyPr wrap="square">
              <a:spAutoFit/>
            </a:bodyPr>
            <a:lstStyle/>
            <a:p>
              <a:r>
                <a:rPr lang="ja-JP" altLang="en-US" dirty="0">
                  <a:solidFill>
                    <a:srgbClr val="1E378C"/>
                  </a:solidFill>
                  <a:latin typeface="+mn-ea"/>
                  <a:ea typeface="+mn-ea"/>
                </a:rPr>
                <a:t>物価上昇傾向</a:t>
              </a:r>
              <a:r>
                <a:rPr lang="ja-JP" altLang="en-US" dirty="0">
                  <a:solidFill>
                    <a:schemeClr val="tx1">
                      <a:lumMod val="65000"/>
                      <a:lumOff val="35000"/>
                    </a:schemeClr>
                  </a:solidFill>
                  <a:latin typeface="+mn-ea"/>
                  <a:ea typeface="+mn-ea"/>
                </a:rPr>
                <a:t>の見込み</a:t>
              </a:r>
              <a:endParaRPr lang="en-US" altLang="ja-JP" dirty="0">
                <a:solidFill>
                  <a:schemeClr val="tx1">
                    <a:lumMod val="65000"/>
                    <a:lumOff val="35000"/>
                  </a:schemeClr>
                </a:solidFill>
                <a:latin typeface="+mn-ea"/>
                <a:ea typeface="+mn-ea"/>
              </a:endParaRPr>
            </a:p>
          </p:txBody>
        </p:sp>
        <p:sp>
          <p:nvSpPr>
            <p:cNvPr id="9" name="四角形: 角を丸くする 8">
              <a:extLst>
                <a:ext uri="{FF2B5EF4-FFF2-40B4-BE49-F238E27FC236}">
                  <a16:creationId xmlns:a16="http://schemas.microsoft.com/office/drawing/2014/main" id="{2FB51C0B-00C5-C64E-9935-D96C65E590B9}"/>
                </a:ext>
              </a:extLst>
            </p:cNvPr>
            <p:cNvSpPr/>
            <p:nvPr/>
          </p:nvSpPr>
          <p:spPr>
            <a:xfrm>
              <a:off x="-961183" y="1270571"/>
              <a:ext cx="801333" cy="697923"/>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カネ</a:t>
              </a:r>
              <a:endParaRPr kumimoji="1" lang="ja-JP" altLang="en-US" sz="2000" b="1" dirty="0"/>
            </a:p>
          </p:txBody>
        </p:sp>
        <p:sp>
          <p:nvSpPr>
            <p:cNvPr id="10" name="正方形/長方形 9">
              <a:extLst>
                <a:ext uri="{FF2B5EF4-FFF2-40B4-BE49-F238E27FC236}">
                  <a16:creationId xmlns:a16="http://schemas.microsoft.com/office/drawing/2014/main" id="{BDF38530-E200-9440-C42F-25859504354B}"/>
                </a:ext>
              </a:extLst>
            </p:cNvPr>
            <p:cNvSpPr/>
            <p:nvPr/>
          </p:nvSpPr>
          <p:spPr>
            <a:xfrm>
              <a:off x="186532" y="1553372"/>
              <a:ext cx="3549191" cy="369332"/>
            </a:xfrm>
            <a:prstGeom prst="rect">
              <a:avLst/>
            </a:prstGeom>
            <a:noFill/>
            <a:ln w="28575">
              <a:noFill/>
            </a:ln>
          </p:spPr>
          <p:txBody>
            <a:bodyPr wrap="square">
              <a:spAutoFit/>
            </a:bodyPr>
            <a:lstStyle/>
            <a:p>
              <a:r>
                <a:rPr lang="ja-JP" altLang="en-US" dirty="0">
                  <a:solidFill>
                    <a:srgbClr val="1E378C"/>
                  </a:solidFill>
                  <a:latin typeface="+mn-ea"/>
                  <a:ea typeface="+mn-ea"/>
                </a:rPr>
                <a:t>汚水管改築交付要件</a:t>
              </a:r>
              <a:r>
                <a:rPr lang="ja-JP" altLang="en-US" dirty="0">
                  <a:solidFill>
                    <a:schemeClr val="tx1">
                      <a:lumMod val="65000"/>
                      <a:lumOff val="35000"/>
                    </a:schemeClr>
                  </a:solidFill>
                  <a:latin typeface="+mn-ea"/>
                  <a:ea typeface="+mn-ea"/>
                </a:rPr>
                <a:t>への対応</a:t>
              </a:r>
              <a:endParaRPr lang="en-US" altLang="ja-JP" dirty="0">
                <a:solidFill>
                  <a:schemeClr val="tx1">
                    <a:lumMod val="65000"/>
                    <a:lumOff val="35000"/>
                  </a:schemeClr>
                </a:solidFill>
                <a:latin typeface="+mn-ea"/>
                <a:ea typeface="+mn-ea"/>
              </a:endParaRPr>
            </a:p>
          </p:txBody>
        </p:sp>
      </p:grpSp>
      <p:grpSp>
        <p:nvGrpSpPr>
          <p:cNvPr id="12" name="グループ化 11">
            <a:extLst>
              <a:ext uri="{FF2B5EF4-FFF2-40B4-BE49-F238E27FC236}">
                <a16:creationId xmlns:a16="http://schemas.microsoft.com/office/drawing/2014/main" id="{792FBAA0-4379-E1F5-4AE5-9BC1836A47D0}"/>
              </a:ext>
            </a:extLst>
          </p:cNvPr>
          <p:cNvGrpSpPr/>
          <p:nvPr/>
        </p:nvGrpSpPr>
        <p:grpSpPr>
          <a:xfrm>
            <a:off x="569525" y="745284"/>
            <a:ext cx="4694629" cy="923330"/>
            <a:chOff x="-961183" y="1174217"/>
            <a:chExt cx="4694629" cy="923330"/>
          </a:xfrm>
        </p:grpSpPr>
        <p:sp>
          <p:nvSpPr>
            <p:cNvPr id="13" name="正方形/長方形 12">
              <a:extLst>
                <a:ext uri="{FF2B5EF4-FFF2-40B4-BE49-F238E27FC236}">
                  <a16:creationId xmlns:a16="http://schemas.microsoft.com/office/drawing/2014/main" id="{A0DE3EAA-CD93-2A2A-32D9-CABD67BBA9A0}"/>
                </a:ext>
              </a:extLst>
            </p:cNvPr>
            <p:cNvSpPr/>
            <p:nvPr/>
          </p:nvSpPr>
          <p:spPr>
            <a:xfrm>
              <a:off x="184255" y="1174217"/>
              <a:ext cx="3549191" cy="923330"/>
            </a:xfrm>
            <a:prstGeom prst="rect">
              <a:avLst/>
            </a:prstGeom>
            <a:noFill/>
            <a:ln w="28575">
              <a:noFill/>
            </a:ln>
          </p:spPr>
          <p:txBody>
            <a:bodyPr wrap="square">
              <a:spAutoFit/>
            </a:bodyPr>
            <a:lstStyle/>
            <a:p>
              <a:r>
                <a:rPr lang="ja-JP" altLang="en-US" dirty="0">
                  <a:solidFill>
                    <a:schemeClr val="tx1">
                      <a:lumMod val="65000"/>
                      <a:lumOff val="35000"/>
                    </a:schemeClr>
                  </a:solidFill>
                  <a:latin typeface="+mn-ea"/>
                  <a:ea typeface="+mn-ea"/>
                </a:rPr>
                <a:t>将来的な</a:t>
              </a:r>
              <a:r>
                <a:rPr lang="ja-JP" altLang="en-US" dirty="0">
                  <a:solidFill>
                    <a:srgbClr val="1E378C"/>
                  </a:solidFill>
                  <a:latin typeface="+mn-ea"/>
                  <a:ea typeface="+mn-ea"/>
                </a:rPr>
                <a:t>人材不足の懸念</a:t>
              </a:r>
              <a:endParaRPr lang="en-US" altLang="ja-JP" dirty="0">
                <a:solidFill>
                  <a:srgbClr val="1E378C"/>
                </a:solidFill>
                <a:latin typeface="+mn-ea"/>
                <a:ea typeface="+mn-ea"/>
              </a:endParaRPr>
            </a:p>
            <a:p>
              <a:r>
                <a:rPr lang="ja-JP" altLang="en-US" dirty="0">
                  <a:solidFill>
                    <a:srgbClr val="1E378C"/>
                  </a:solidFill>
                  <a:latin typeface="+mn-ea"/>
                  <a:ea typeface="+mn-ea"/>
                </a:rPr>
                <a:t>設計・積算ノウハウの不足</a:t>
              </a:r>
              <a:endParaRPr lang="en-US" altLang="ja-JP" dirty="0">
                <a:solidFill>
                  <a:srgbClr val="1E378C"/>
                </a:solidFill>
                <a:latin typeface="+mn-ea"/>
                <a:ea typeface="+mn-ea"/>
              </a:endParaRPr>
            </a:p>
            <a:p>
              <a:r>
                <a:rPr lang="ja-JP" altLang="en-US" dirty="0">
                  <a:solidFill>
                    <a:srgbClr val="1E378C"/>
                  </a:solidFill>
                  <a:latin typeface="+mn-ea"/>
                  <a:ea typeface="+mn-ea"/>
                </a:rPr>
                <a:t>技術力の不足</a:t>
              </a:r>
              <a:endParaRPr lang="en-US" altLang="ja-JP" dirty="0">
                <a:solidFill>
                  <a:srgbClr val="1E378C"/>
                </a:solidFill>
                <a:latin typeface="+mn-ea"/>
                <a:ea typeface="+mn-ea"/>
              </a:endParaRPr>
            </a:p>
          </p:txBody>
        </p:sp>
        <p:sp>
          <p:nvSpPr>
            <p:cNvPr id="15" name="四角形: 角を丸くする 14">
              <a:extLst>
                <a:ext uri="{FF2B5EF4-FFF2-40B4-BE49-F238E27FC236}">
                  <a16:creationId xmlns:a16="http://schemas.microsoft.com/office/drawing/2014/main" id="{BC467BC1-4C7F-916F-FF88-5634B3938561}"/>
                </a:ext>
              </a:extLst>
            </p:cNvPr>
            <p:cNvSpPr/>
            <p:nvPr/>
          </p:nvSpPr>
          <p:spPr>
            <a:xfrm>
              <a:off x="-961183" y="1270571"/>
              <a:ext cx="801333" cy="697923"/>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ヒト</a:t>
              </a:r>
            </a:p>
          </p:txBody>
        </p:sp>
      </p:grpSp>
      <p:grpSp>
        <p:nvGrpSpPr>
          <p:cNvPr id="16" name="グループ化 15">
            <a:extLst>
              <a:ext uri="{FF2B5EF4-FFF2-40B4-BE49-F238E27FC236}">
                <a16:creationId xmlns:a16="http://schemas.microsoft.com/office/drawing/2014/main" id="{C7B284B9-776C-282D-6028-D91685443B0A}"/>
              </a:ext>
            </a:extLst>
          </p:cNvPr>
          <p:cNvGrpSpPr/>
          <p:nvPr/>
        </p:nvGrpSpPr>
        <p:grpSpPr>
          <a:xfrm>
            <a:off x="569525" y="1655950"/>
            <a:ext cx="5647635" cy="943049"/>
            <a:chOff x="-961183" y="1213052"/>
            <a:chExt cx="5647635" cy="943049"/>
          </a:xfrm>
        </p:grpSpPr>
        <p:sp>
          <p:nvSpPr>
            <p:cNvPr id="18" name="正方形/長方形 17">
              <a:extLst>
                <a:ext uri="{FF2B5EF4-FFF2-40B4-BE49-F238E27FC236}">
                  <a16:creationId xmlns:a16="http://schemas.microsoft.com/office/drawing/2014/main" id="{70B4CAB4-7C77-825E-C2D0-98D676658B76}"/>
                </a:ext>
              </a:extLst>
            </p:cNvPr>
            <p:cNvSpPr/>
            <p:nvPr/>
          </p:nvSpPr>
          <p:spPr>
            <a:xfrm>
              <a:off x="177109" y="1213052"/>
              <a:ext cx="4118924" cy="369332"/>
            </a:xfrm>
            <a:prstGeom prst="rect">
              <a:avLst/>
            </a:prstGeom>
            <a:noFill/>
            <a:ln w="28575">
              <a:noFill/>
            </a:ln>
          </p:spPr>
          <p:txBody>
            <a:bodyPr wrap="square">
              <a:spAutoFit/>
            </a:bodyPr>
            <a:lstStyle/>
            <a:p>
              <a:r>
                <a:rPr lang="ja-JP" altLang="en-US" dirty="0">
                  <a:solidFill>
                    <a:schemeClr val="tx1">
                      <a:lumMod val="65000"/>
                      <a:lumOff val="35000"/>
                    </a:schemeClr>
                  </a:solidFill>
                  <a:latin typeface="+mn-ea"/>
                  <a:ea typeface="+mn-ea"/>
                </a:rPr>
                <a:t>下水道施設の</a:t>
              </a:r>
              <a:r>
                <a:rPr lang="ja-JP" altLang="en-US" dirty="0">
                  <a:solidFill>
                    <a:srgbClr val="1E378C"/>
                  </a:solidFill>
                  <a:latin typeface="+mn-ea"/>
                  <a:ea typeface="+mn-ea"/>
                </a:rPr>
                <a:t>修繕・更新需要増加</a:t>
              </a:r>
              <a:endParaRPr lang="en-US" altLang="ja-JP" dirty="0">
                <a:solidFill>
                  <a:schemeClr val="tx1">
                    <a:lumMod val="65000"/>
                    <a:lumOff val="35000"/>
                  </a:schemeClr>
                </a:solidFill>
                <a:latin typeface="+mn-ea"/>
                <a:ea typeface="+mn-ea"/>
              </a:endParaRPr>
            </a:p>
          </p:txBody>
        </p:sp>
        <p:sp>
          <p:nvSpPr>
            <p:cNvPr id="19" name="四角形: 角を丸くする 18">
              <a:extLst>
                <a:ext uri="{FF2B5EF4-FFF2-40B4-BE49-F238E27FC236}">
                  <a16:creationId xmlns:a16="http://schemas.microsoft.com/office/drawing/2014/main" id="{F7C2269A-C1D9-A49A-5678-00AE7C7F04A0}"/>
                </a:ext>
              </a:extLst>
            </p:cNvPr>
            <p:cNvSpPr/>
            <p:nvPr/>
          </p:nvSpPr>
          <p:spPr>
            <a:xfrm>
              <a:off x="-961183" y="1364207"/>
              <a:ext cx="801333" cy="697923"/>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モノ</a:t>
              </a:r>
            </a:p>
          </p:txBody>
        </p:sp>
        <p:sp>
          <p:nvSpPr>
            <p:cNvPr id="20" name="正方形/長方形 19">
              <a:extLst>
                <a:ext uri="{FF2B5EF4-FFF2-40B4-BE49-F238E27FC236}">
                  <a16:creationId xmlns:a16="http://schemas.microsoft.com/office/drawing/2014/main" id="{2570A8E5-4EA7-8DBA-2C38-C1E6FADCECDD}"/>
                </a:ext>
              </a:extLst>
            </p:cNvPr>
            <p:cNvSpPr/>
            <p:nvPr/>
          </p:nvSpPr>
          <p:spPr>
            <a:xfrm>
              <a:off x="176081" y="1509770"/>
              <a:ext cx="4510371" cy="646331"/>
            </a:xfrm>
            <a:prstGeom prst="rect">
              <a:avLst/>
            </a:prstGeom>
            <a:noFill/>
            <a:ln w="28575">
              <a:noFill/>
            </a:ln>
          </p:spPr>
          <p:txBody>
            <a:bodyPr wrap="square">
              <a:spAutoFit/>
            </a:bodyPr>
            <a:lstStyle/>
            <a:p>
              <a:r>
                <a:rPr lang="ja-JP" altLang="en-US" dirty="0">
                  <a:solidFill>
                    <a:schemeClr val="tx1">
                      <a:lumMod val="65000"/>
                      <a:lumOff val="35000"/>
                    </a:schemeClr>
                  </a:solidFill>
                  <a:latin typeface="+mn-ea"/>
                  <a:ea typeface="+mn-ea"/>
                </a:rPr>
                <a:t>老朽化対策に加え耐震化対策等による</a:t>
              </a:r>
              <a:endParaRPr lang="en-US" altLang="ja-JP" dirty="0">
                <a:solidFill>
                  <a:schemeClr val="tx1">
                    <a:lumMod val="65000"/>
                    <a:lumOff val="35000"/>
                  </a:schemeClr>
                </a:solidFill>
                <a:latin typeface="+mn-ea"/>
                <a:ea typeface="+mn-ea"/>
              </a:endParaRPr>
            </a:p>
            <a:p>
              <a:r>
                <a:rPr lang="ja-JP" altLang="en-US" dirty="0">
                  <a:solidFill>
                    <a:srgbClr val="1E378C"/>
                  </a:solidFill>
                  <a:latin typeface="+mn-ea"/>
                  <a:ea typeface="+mn-ea"/>
                </a:rPr>
                <a:t>業務量の増加</a:t>
              </a:r>
              <a:endParaRPr lang="en-US" altLang="ja-JP" dirty="0">
                <a:solidFill>
                  <a:srgbClr val="1E378C"/>
                </a:solidFill>
                <a:latin typeface="+mn-ea"/>
                <a:ea typeface="+mn-ea"/>
              </a:endParaRPr>
            </a:p>
          </p:txBody>
        </p:sp>
      </p:grpSp>
      <p:pic>
        <p:nvPicPr>
          <p:cNvPr id="21" name="図 20" descr="アイコン&#10;&#10;AI によって生成されたコンテンツは間違っている可能性があります。">
            <a:extLst>
              <a:ext uri="{FF2B5EF4-FFF2-40B4-BE49-F238E27FC236}">
                <a16:creationId xmlns:a16="http://schemas.microsoft.com/office/drawing/2014/main" id="{ADC7C91D-CD63-1A0D-9A59-05DC8265C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9341" y="1688379"/>
            <a:ext cx="797187" cy="797187"/>
          </a:xfrm>
          <a:prstGeom prst="rect">
            <a:avLst/>
          </a:prstGeom>
        </p:spPr>
      </p:pic>
      <p:pic>
        <p:nvPicPr>
          <p:cNvPr id="22" name="図 21">
            <a:extLst>
              <a:ext uri="{FF2B5EF4-FFF2-40B4-BE49-F238E27FC236}">
                <a16:creationId xmlns:a16="http://schemas.microsoft.com/office/drawing/2014/main" id="{0F02F7A8-144A-D119-F576-373D77E74427}"/>
              </a:ext>
            </a:extLst>
          </p:cNvPr>
          <p:cNvPicPr>
            <a:picLocks noChangeAspect="1"/>
          </p:cNvPicPr>
          <p:nvPr/>
        </p:nvPicPr>
        <p:blipFill>
          <a:blip r:embed="rId4"/>
          <a:stretch>
            <a:fillRect/>
          </a:stretch>
        </p:blipFill>
        <p:spPr>
          <a:xfrm>
            <a:off x="664687" y="4133553"/>
            <a:ext cx="7668852" cy="2281570"/>
          </a:xfrm>
          <a:prstGeom prst="rect">
            <a:avLst/>
          </a:prstGeom>
        </p:spPr>
      </p:pic>
      <p:sp>
        <p:nvSpPr>
          <p:cNvPr id="23" name="テキスト ボックス 22">
            <a:extLst>
              <a:ext uri="{FF2B5EF4-FFF2-40B4-BE49-F238E27FC236}">
                <a16:creationId xmlns:a16="http://schemas.microsoft.com/office/drawing/2014/main" id="{C4883992-BE4A-0A24-BBE9-1E5724955A0C}"/>
              </a:ext>
            </a:extLst>
          </p:cNvPr>
          <p:cNvSpPr txBox="1"/>
          <p:nvPr/>
        </p:nvSpPr>
        <p:spPr>
          <a:xfrm>
            <a:off x="4056652" y="6536377"/>
            <a:ext cx="4856787"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grpSp>
        <p:nvGrpSpPr>
          <p:cNvPr id="24" name="グループ化 23">
            <a:extLst>
              <a:ext uri="{FF2B5EF4-FFF2-40B4-BE49-F238E27FC236}">
                <a16:creationId xmlns:a16="http://schemas.microsoft.com/office/drawing/2014/main" id="{C61AD209-DAEB-1696-7B2B-DE438536C389}"/>
              </a:ext>
            </a:extLst>
          </p:cNvPr>
          <p:cNvGrpSpPr/>
          <p:nvPr/>
        </p:nvGrpSpPr>
        <p:grpSpPr>
          <a:xfrm>
            <a:off x="5915642" y="812765"/>
            <a:ext cx="1080120" cy="772425"/>
            <a:chOff x="5676768" y="1204185"/>
            <a:chExt cx="948756" cy="678483"/>
          </a:xfrm>
        </p:grpSpPr>
        <p:pic>
          <p:nvPicPr>
            <p:cNvPr id="25" name="図 24" descr="アイコン&#10;&#10;AI によって生成されたコンテンツは間違っている可能性があります。">
              <a:extLst>
                <a:ext uri="{FF2B5EF4-FFF2-40B4-BE49-F238E27FC236}">
                  <a16:creationId xmlns:a16="http://schemas.microsoft.com/office/drawing/2014/main" id="{4C33F3AC-85ED-8B9C-7248-757102562B24}"/>
                </a:ext>
              </a:extLst>
            </p:cNvPr>
            <p:cNvPicPr>
              <a:picLocks noChangeAspect="1"/>
            </p:cNvPicPr>
            <p:nvPr/>
          </p:nvPicPr>
          <p:blipFill>
            <a:blip r:embed="rId5">
              <a:extLst>
                <a:ext uri="{28A0092B-C50C-407E-A947-70E740481C1C}">
                  <a14:useLocalDpi xmlns:a14="http://schemas.microsoft.com/office/drawing/2010/main" val="0"/>
                </a:ext>
              </a:extLst>
            </a:blip>
            <a:srcRect l="9291" t="21377" r="8009" b="19481"/>
            <a:stretch/>
          </p:blipFill>
          <p:spPr>
            <a:xfrm>
              <a:off x="5676768" y="1204185"/>
              <a:ext cx="948756" cy="678483"/>
            </a:xfrm>
            <a:prstGeom prst="rect">
              <a:avLst/>
            </a:prstGeom>
          </p:spPr>
        </p:pic>
        <p:sp>
          <p:nvSpPr>
            <p:cNvPr id="26" name="フリーフォーム: 図形 25">
              <a:extLst>
                <a:ext uri="{FF2B5EF4-FFF2-40B4-BE49-F238E27FC236}">
                  <a16:creationId xmlns:a16="http://schemas.microsoft.com/office/drawing/2014/main" id="{229108BD-9970-4337-1E4E-1CDE8EDA747C}"/>
                </a:ext>
              </a:extLst>
            </p:cNvPr>
            <p:cNvSpPr/>
            <p:nvPr/>
          </p:nvSpPr>
          <p:spPr>
            <a:xfrm>
              <a:off x="6444208" y="1276203"/>
              <a:ext cx="66675" cy="271462"/>
            </a:xfrm>
            <a:custGeom>
              <a:avLst/>
              <a:gdLst>
                <a:gd name="connsiteX0" fmla="*/ 66675 w 66675"/>
                <a:gd name="connsiteY0" fmla="*/ 0 h 271462"/>
                <a:gd name="connsiteX1" fmla="*/ 0 w 66675"/>
                <a:gd name="connsiteY1" fmla="*/ 109537 h 271462"/>
                <a:gd name="connsiteX2" fmla="*/ 66675 w 66675"/>
                <a:gd name="connsiteY2" fmla="*/ 166687 h 271462"/>
                <a:gd name="connsiteX3" fmla="*/ 0 w 66675"/>
                <a:gd name="connsiteY3" fmla="*/ 271462 h 271462"/>
              </a:gdLst>
              <a:ahLst/>
              <a:cxnLst>
                <a:cxn ang="0">
                  <a:pos x="connsiteX0" y="connsiteY0"/>
                </a:cxn>
                <a:cxn ang="0">
                  <a:pos x="connsiteX1" y="connsiteY1"/>
                </a:cxn>
                <a:cxn ang="0">
                  <a:pos x="connsiteX2" y="connsiteY2"/>
                </a:cxn>
                <a:cxn ang="0">
                  <a:pos x="connsiteX3" y="connsiteY3"/>
                </a:cxn>
              </a:cxnLst>
              <a:rect l="l" t="t" r="r" b="b"/>
              <a:pathLst>
                <a:path w="66675" h="271462">
                  <a:moveTo>
                    <a:pt x="66675" y="0"/>
                  </a:moveTo>
                  <a:lnTo>
                    <a:pt x="0" y="109537"/>
                  </a:lnTo>
                  <a:lnTo>
                    <a:pt x="66675" y="166687"/>
                  </a:lnTo>
                  <a:lnTo>
                    <a:pt x="0" y="271462"/>
                  </a:ln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6D75FC8D-7F4F-9858-BC54-BE8721360F20}"/>
                </a:ext>
              </a:extLst>
            </p:cNvPr>
            <p:cNvSpPr/>
            <p:nvPr/>
          </p:nvSpPr>
          <p:spPr>
            <a:xfrm>
              <a:off x="5729288" y="1643063"/>
              <a:ext cx="271462" cy="42862"/>
            </a:xfrm>
            <a:custGeom>
              <a:avLst/>
              <a:gdLst>
                <a:gd name="connsiteX0" fmla="*/ 0 w 271462"/>
                <a:gd name="connsiteY0" fmla="*/ 0 h 42862"/>
                <a:gd name="connsiteX1" fmla="*/ 90487 w 271462"/>
                <a:gd name="connsiteY1" fmla="*/ 23812 h 42862"/>
                <a:gd name="connsiteX2" fmla="*/ 214312 w 271462"/>
                <a:gd name="connsiteY2" fmla="*/ 4762 h 42862"/>
                <a:gd name="connsiteX3" fmla="*/ 271462 w 271462"/>
                <a:gd name="connsiteY3" fmla="*/ 42862 h 42862"/>
              </a:gdLst>
              <a:ahLst/>
              <a:cxnLst>
                <a:cxn ang="0">
                  <a:pos x="connsiteX0" y="connsiteY0"/>
                </a:cxn>
                <a:cxn ang="0">
                  <a:pos x="connsiteX1" y="connsiteY1"/>
                </a:cxn>
                <a:cxn ang="0">
                  <a:pos x="connsiteX2" y="connsiteY2"/>
                </a:cxn>
                <a:cxn ang="0">
                  <a:pos x="connsiteX3" y="connsiteY3"/>
                </a:cxn>
              </a:cxnLst>
              <a:rect l="l" t="t" r="r" b="b"/>
              <a:pathLst>
                <a:path w="271462" h="42862">
                  <a:moveTo>
                    <a:pt x="0" y="0"/>
                  </a:moveTo>
                  <a:lnTo>
                    <a:pt x="90487" y="23812"/>
                  </a:lnTo>
                  <a:lnTo>
                    <a:pt x="214312" y="4762"/>
                  </a:lnTo>
                  <a:lnTo>
                    <a:pt x="271462" y="42862"/>
                  </a:ln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8" name="直線コネクタ 27">
              <a:extLst>
                <a:ext uri="{FF2B5EF4-FFF2-40B4-BE49-F238E27FC236}">
                  <a16:creationId xmlns:a16="http://schemas.microsoft.com/office/drawing/2014/main" id="{B1E1D077-B103-B6E7-253A-1B8BAD4AA9A5}"/>
                </a:ext>
              </a:extLst>
            </p:cNvPr>
            <p:cNvCxnSpPr>
              <a:cxnSpLocks/>
              <a:stCxn id="27" idx="1"/>
            </p:cNvCxnSpPr>
            <p:nvPr/>
          </p:nvCxnSpPr>
          <p:spPr>
            <a:xfrm flipV="1">
              <a:off x="5819775" y="1597608"/>
              <a:ext cx="79099" cy="69267"/>
            </a:xfrm>
            <a:prstGeom prst="lin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29" name="フリーフォーム: 図形 28">
              <a:extLst>
                <a:ext uri="{FF2B5EF4-FFF2-40B4-BE49-F238E27FC236}">
                  <a16:creationId xmlns:a16="http://schemas.microsoft.com/office/drawing/2014/main" id="{0F0DBCFF-5169-8E4D-4B71-2EF05A4CD2CD}"/>
                </a:ext>
              </a:extLst>
            </p:cNvPr>
            <p:cNvSpPr/>
            <p:nvPr/>
          </p:nvSpPr>
          <p:spPr>
            <a:xfrm>
              <a:off x="6345725" y="1411934"/>
              <a:ext cx="128588" cy="252412"/>
            </a:xfrm>
            <a:custGeom>
              <a:avLst/>
              <a:gdLst>
                <a:gd name="connsiteX0" fmla="*/ 52388 w 128588"/>
                <a:gd name="connsiteY0" fmla="*/ 252412 h 252412"/>
                <a:gd name="connsiteX1" fmla="*/ 0 w 128588"/>
                <a:gd name="connsiteY1" fmla="*/ 142875 h 252412"/>
                <a:gd name="connsiteX2" fmla="*/ 33338 w 128588"/>
                <a:gd name="connsiteY2" fmla="*/ 123825 h 252412"/>
                <a:gd name="connsiteX3" fmla="*/ 33338 w 128588"/>
                <a:gd name="connsiteY3" fmla="*/ 66675 h 252412"/>
                <a:gd name="connsiteX4" fmla="*/ 128588 w 128588"/>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8" h="252412">
                  <a:moveTo>
                    <a:pt x="52388" y="252412"/>
                  </a:moveTo>
                  <a:lnTo>
                    <a:pt x="0" y="142875"/>
                  </a:lnTo>
                  <a:lnTo>
                    <a:pt x="33338" y="123825"/>
                  </a:lnTo>
                  <a:lnTo>
                    <a:pt x="33338" y="66675"/>
                  </a:lnTo>
                  <a:lnTo>
                    <a:pt x="128588" y="0"/>
                  </a:ln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0" name="四角形: 角を丸くする 29">
            <a:extLst>
              <a:ext uri="{FF2B5EF4-FFF2-40B4-BE49-F238E27FC236}">
                <a16:creationId xmlns:a16="http://schemas.microsoft.com/office/drawing/2014/main" id="{92E7FF0C-0137-CC0D-0EA3-50C23B39BB1F}"/>
              </a:ext>
            </a:extLst>
          </p:cNvPr>
          <p:cNvSpPr/>
          <p:nvPr/>
        </p:nvSpPr>
        <p:spPr>
          <a:xfrm>
            <a:off x="569525" y="4086227"/>
            <a:ext cx="7920880" cy="2445729"/>
          </a:xfrm>
          <a:prstGeom prst="roundRect">
            <a:avLst>
              <a:gd name="adj" fmla="val 4358"/>
            </a:avLst>
          </a:prstGeom>
          <a:noFill/>
          <a:ln w="127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p>
        </p:txBody>
      </p:sp>
      <p:pic>
        <p:nvPicPr>
          <p:cNvPr id="31" name="図 30" descr="アイコン&#10;&#10;AI によって生成されたコンテンツは間違っている可能性があります。">
            <a:extLst>
              <a:ext uri="{FF2B5EF4-FFF2-40B4-BE49-F238E27FC236}">
                <a16:creationId xmlns:a16="http://schemas.microsoft.com/office/drawing/2014/main" id="{3B7D7E04-1F45-12C0-AC02-32015082C14E}"/>
              </a:ext>
            </a:extLst>
          </p:cNvPr>
          <p:cNvPicPr>
            <a:picLocks noChangeAspect="1"/>
          </p:cNvPicPr>
          <p:nvPr/>
        </p:nvPicPr>
        <p:blipFill>
          <a:blip r:embed="rId6">
            <a:extLst>
              <a:ext uri="{28A0092B-C50C-407E-A947-70E740481C1C}">
                <a14:useLocalDpi xmlns:a14="http://schemas.microsoft.com/office/drawing/2010/main" val="0"/>
              </a:ext>
            </a:extLst>
          </a:blip>
          <a:srcRect l="9886" t="17666" r="13933" b="39934"/>
          <a:stretch/>
        </p:blipFill>
        <p:spPr>
          <a:xfrm>
            <a:off x="7271677" y="800708"/>
            <a:ext cx="1195567" cy="665414"/>
          </a:xfrm>
          <a:prstGeom prst="rect">
            <a:avLst/>
          </a:prstGeom>
        </p:spPr>
      </p:pic>
      <p:pic>
        <p:nvPicPr>
          <p:cNvPr id="32" name="図 31" descr="アイコン&#10;&#10;AI によって生成されたコンテンツは間違っている可能性があります。">
            <a:extLst>
              <a:ext uri="{FF2B5EF4-FFF2-40B4-BE49-F238E27FC236}">
                <a16:creationId xmlns:a16="http://schemas.microsoft.com/office/drawing/2014/main" id="{0FE0F44E-6E21-7B7E-4D76-DF9F250A06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9400" y="2495848"/>
            <a:ext cx="1080120" cy="810686"/>
          </a:xfrm>
          <a:prstGeom prst="rect">
            <a:avLst/>
          </a:prstGeom>
        </p:spPr>
      </p:pic>
      <p:pic>
        <p:nvPicPr>
          <p:cNvPr id="33" name="図 32" descr="アイコン&#10;&#10;AI によって生成されたコンテンツは間違っている可能性があります。">
            <a:extLst>
              <a:ext uri="{FF2B5EF4-FFF2-40B4-BE49-F238E27FC236}">
                <a16:creationId xmlns:a16="http://schemas.microsoft.com/office/drawing/2014/main" id="{7F6EDBA7-5311-16F1-4FF7-949F54044B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9104" y="2459802"/>
            <a:ext cx="1080121" cy="810686"/>
          </a:xfrm>
          <a:prstGeom prst="rect">
            <a:avLst/>
          </a:prstGeom>
        </p:spPr>
      </p:pic>
      <p:sp>
        <p:nvSpPr>
          <p:cNvPr id="34" name="四角形: 角を丸くする 33">
            <a:extLst>
              <a:ext uri="{FF2B5EF4-FFF2-40B4-BE49-F238E27FC236}">
                <a16:creationId xmlns:a16="http://schemas.microsoft.com/office/drawing/2014/main" id="{54AA22AB-D7A1-9904-5F43-487AB1025FCE}"/>
              </a:ext>
            </a:extLst>
          </p:cNvPr>
          <p:cNvSpPr/>
          <p:nvPr/>
        </p:nvSpPr>
        <p:spPr>
          <a:xfrm>
            <a:off x="3203848" y="3616807"/>
            <a:ext cx="5184575" cy="447321"/>
          </a:xfrm>
          <a:prstGeom prst="roundRect">
            <a:avLst>
              <a:gd name="adj" fmla="val 50000"/>
            </a:avLst>
          </a:prstGeom>
          <a:solidFill>
            <a:srgbClr val="F6BB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p>
        </p:txBody>
      </p:sp>
      <p:sp>
        <p:nvSpPr>
          <p:cNvPr id="35" name="矢印: 折線 34">
            <a:extLst>
              <a:ext uri="{FF2B5EF4-FFF2-40B4-BE49-F238E27FC236}">
                <a16:creationId xmlns:a16="http://schemas.microsoft.com/office/drawing/2014/main" id="{6034BF53-8695-AA89-3443-18E83FEDC473}"/>
              </a:ext>
            </a:extLst>
          </p:cNvPr>
          <p:cNvSpPr/>
          <p:nvPr/>
        </p:nvSpPr>
        <p:spPr>
          <a:xfrm rot="10800000" flipH="1">
            <a:off x="2329021" y="3331591"/>
            <a:ext cx="801333" cy="663797"/>
          </a:xfrm>
          <a:prstGeom prst="bentArrow">
            <a:avLst>
              <a:gd name="adj1" fmla="val 21872"/>
              <a:gd name="adj2" fmla="val 24057"/>
              <a:gd name="adj3" fmla="val 39229"/>
              <a:gd name="adj4" fmla="val 43750"/>
            </a:avLst>
          </a:prstGeom>
          <a:solidFill>
            <a:srgbClr val="F6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正方形/長方形 35">
            <a:extLst>
              <a:ext uri="{FF2B5EF4-FFF2-40B4-BE49-F238E27FC236}">
                <a16:creationId xmlns:a16="http://schemas.microsoft.com/office/drawing/2014/main" id="{84B78C83-6951-DAB2-9D85-DA570D0A15BB}"/>
              </a:ext>
            </a:extLst>
          </p:cNvPr>
          <p:cNvSpPr/>
          <p:nvPr/>
        </p:nvSpPr>
        <p:spPr>
          <a:xfrm>
            <a:off x="2487748" y="4755731"/>
            <a:ext cx="4429000" cy="204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01C8A4A3-06E5-91AE-3B77-D810FB3B86EF}"/>
              </a:ext>
            </a:extLst>
          </p:cNvPr>
          <p:cNvSpPr/>
          <p:nvPr/>
        </p:nvSpPr>
        <p:spPr>
          <a:xfrm>
            <a:off x="5508104" y="6015380"/>
            <a:ext cx="1719416" cy="204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9B4A5A26-A38B-2525-3CE9-34CB594A8959}"/>
              </a:ext>
            </a:extLst>
          </p:cNvPr>
          <p:cNvSpPr/>
          <p:nvPr/>
        </p:nvSpPr>
        <p:spPr>
          <a:xfrm>
            <a:off x="3249232" y="3631638"/>
            <a:ext cx="5552860" cy="400110"/>
          </a:xfrm>
          <a:prstGeom prst="rect">
            <a:avLst/>
          </a:prstGeom>
          <a:noFill/>
          <a:ln w="28575">
            <a:noFill/>
          </a:ln>
        </p:spPr>
        <p:txBody>
          <a:bodyPr wrap="square">
            <a:spAutoFit/>
          </a:bodyPr>
          <a:lstStyle/>
          <a:p>
            <a:r>
              <a:rPr lang="ja-JP" altLang="en-US" sz="2000" b="1" dirty="0">
                <a:solidFill>
                  <a:schemeClr val="bg1"/>
                </a:solidFill>
                <a:latin typeface="+mn-ea"/>
                <a:ea typeface="+mn-ea"/>
              </a:rPr>
              <a:t>ウォーターＰＰＰによる課題解決を目指す</a:t>
            </a:r>
            <a:endParaRPr lang="en-US" altLang="ja-JP" sz="2000" b="1" dirty="0">
              <a:solidFill>
                <a:schemeClr val="bg1"/>
              </a:solidFill>
              <a:latin typeface="+mn-ea"/>
              <a:ea typeface="+mn-ea"/>
            </a:endParaRPr>
          </a:p>
        </p:txBody>
      </p:sp>
    </p:spTree>
    <p:extLst>
      <p:ext uri="{BB962C8B-B14F-4D97-AF65-F5344CB8AC3E}">
        <p14:creationId xmlns:p14="http://schemas.microsoft.com/office/powerpoint/2010/main" val="3410812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D8A0E-F7D1-71BF-39DE-07878206A26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E4DA36-E5B5-002A-89F2-6C008FCCB9D3}"/>
              </a:ext>
            </a:extLst>
          </p:cNvPr>
          <p:cNvSpPr>
            <a:spLocks noGrp="1"/>
          </p:cNvSpPr>
          <p:nvPr>
            <p:ph type="sldNum" sz="quarter" idx="12"/>
          </p:nvPr>
        </p:nvSpPr>
        <p:spPr/>
        <p:txBody>
          <a:bodyPr/>
          <a:lstStyle/>
          <a:p>
            <a:pPr>
              <a:defRPr/>
            </a:pPr>
            <a:fld id="{37E090E1-01D6-4368-A6B7-2050244B6EC1}" type="slidenum">
              <a:rPr lang="en-US" altLang="ja-JP" smtClean="0"/>
              <a:pPr>
                <a:defRPr/>
              </a:pPr>
              <a:t>28</a:t>
            </a:fld>
            <a:endParaRPr lang="en-US" altLang="ja-JP" dirty="0"/>
          </a:p>
        </p:txBody>
      </p:sp>
      <p:grpSp>
        <p:nvGrpSpPr>
          <p:cNvPr id="5" name="グループ化 4">
            <a:extLst>
              <a:ext uri="{FF2B5EF4-FFF2-40B4-BE49-F238E27FC236}">
                <a16:creationId xmlns:a16="http://schemas.microsoft.com/office/drawing/2014/main" id="{72CF4BD1-CB4A-68ED-D461-E20289EE6F0F}"/>
              </a:ext>
            </a:extLst>
          </p:cNvPr>
          <p:cNvGrpSpPr/>
          <p:nvPr/>
        </p:nvGrpSpPr>
        <p:grpSpPr>
          <a:xfrm>
            <a:off x="287524" y="2852936"/>
            <a:ext cx="8568952" cy="1152128"/>
            <a:chOff x="179512" y="4725144"/>
            <a:chExt cx="8568952" cy="1152128"/>
          </a:xfrm>
        </p:grpSpPr>
        <p:sp>
          <p:nvSpPr>
            <p:cNvPr id="7" name="フローチャート: 代替処理 6">
              <a:extLst>
                <a:ext uri="{FF2B5EF4-FFF2-40B4-BE49-F238E27FC236}">
                  <a16:creationId xmlns:a16="http://schemas.microsoft.com/office/drawing/2014/main" id="{6D075E3D-645B-AB3E-39D9-E01EB9B04BD7}"/>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lang="ja-JP" altLang="en-US" sz="2400" b="1" dirty="0">
                  <a:solidFill>
                    <a:srgbClr val="1E378C"/>
                  </a:solidFill>
                </a:rPr>
                <a:t>導入検討方針（案）とマーケットサウンディング</a:t>
              </a:r>
              <a:endParaRPr kumimoji="1" lang="ja-JP" altLang="en-US" sz="2400" b="1" dirty="0">
                <a:solidFill>
                  <a:srgbClr val="1E378C"/>
                </a:solidFill>
              </a:endParaRPr>
            </a:p>
          </p:txBody>
        </p:sp>
        <p:sp>
          <p:nvSpPr>
            <p:cNvPr id="8" name="矢印: 五方向 7">
              <a:extLst>
                <a:ext uri="{FF2B5EF4-FFF2-40B4-BE49-F238E27FC236}">
                  <a16:creationId xmlns:a16="http://schemas.microsoft.com/office/drawing/2014/main" id="{EA9B785D-0213-AA16-BD08-E065A1B71B7A}"/>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3</a:t>
              </a:r>
              <a:endParaRPr kumimoji="1" lang="ja-JP" altLang="en-US" sz="4400" b="1" dirty="0"/>
            </a:p>
          </p:txBody>
        </p:sp>
      </p:grpSp>
    </p:spTree>
    <p:extLst>
      <p:ext uri="{BB962C8B-B14F-4D97-AF65-F5344CB8AC3E}">
        <p14:creationId xmlns:p14="http://schemas.microsoft.com/office/powerpoint/2010/main" val="255622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3B54-61D3-65C3-6542-0A0DFA413F9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B62FC90-4833-7416-E8B2-945B12EE08A2}"/>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C466959F-C927-620A-43AA-ED7998B0DECB}"/>
              </a:ext>
            </a:extLst>
          </p:cNvPr>
          <p:cNvSpPr>
            <a:spLocks noGrp="1"/>
          </p:cNvSpPr>
          <p:nvPr>
            <p:ph type="sldNum" sz="quarter" idx="12"/>
          </p:nvPr>
        </p:nvSpPr>
        <p:spPr/>
        <p:txBody>
          <a:bodyPr/>
          <a:lstStyle/>
          <a:p>
            <a:pPr>
              <a:defRPr/>
            </a:pPr>
            <a:fld id="{37E090E1-01D6-4368-A6B7-2050244B6EC1}" type="slidenum">
              <a:rPr lang="en-US" altLang="ja-JP" smtClean="0"/>
              <a:pPr>
                <a:defRPr/>
              </a:pPr>
              <a:t>2</a:t>
            </a:fld>
            <a:endParaRPr lang="en-US" altLang="ja-JP" dirty="0"/>
          </a:p>
        </p:txBody>
      </p:sp>
      <p:sp>
        <p:nvSpPr>
          <p:cNvPr id="8" name="正方形/長方形 7">
            <a:extLst>
              <a:ext uri="{FF2B5EF4-FFF2-40B4-BE49-F238E27FC236}">
                <a16:creationId xmlns:a16="http://schemas.microsoft.com/office/drawing/2014/main" id="{114924FC-7C20-0808-6A8A-32F9E108A7D3}"/>
              </a:ext>
            </a:extLst>
          </p:cNvPr>
          <p:cNvSpPr/>
          <p:nvPr/>
        </p:nvSpPr>
        <p:spPr>
          <a:xfrm>
            <a:off x="105106" y="872716"/>
            <a:ext cx="4178862"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b="1" dirty="0">
                <a:solidFill>
                  <a:srgbClr val="021184"/>
                </a:solidFill>
                <a:latin typeface="+mn-ea"/>
              </a:rPr>
              <a:t>市政概要</a:t>
            </a:r>
            <a:r>
              <a:rPr lang="ja-JP" altLang="en-US" sz="1400" b="1" dirty="0">
                <a:solidFill>
                  <a:srgbClr val="021184"/>
                </a:solidFill>
                <a:latin typeface="+mn-ea"/>
              </a:rPr>
              <a:t>（令和</a:t>
            </a:r>
            <a:r>
              <a:rPr lang="en-US" altLang="ja-JP" sz="1400" b="1" dirty="0">
                <a:solidFill>
                  <a:srgbClr val="021184"/>
                </a:solidFill>
                <a:latin typeface="+mn-ea"/>
              </a:rPr>
              <a:t>7</a:t>
            </a:r>
            <a:r>
              <a:rPr lang="ja-JP" altLang="en-US" sz="1400" b="1" dirty="0">
                <a:solidFill>
                  <a:srgbClr val="021184"/>
                </a:solidFill>
                <a:latin typeface="+mn-ea"/>
              </a:rPr>
              <a:t>年</a:t>
            </a:r>
            <a:r>
              <a:rPr lang="en-US" altLang="ja-JP" sz="1400" b="1" dirty="0">
                <a:solidFill>
                  <a:srgbClr val="021184"/>
                </a:solidFill>
                <a:latin typeface="+mn-ea"/>
              </a:rPr>
              <a:t>3</a:t>
            </a:r>
            <a:r>
              <a:rPr lang="ja-JP" altLang="en-US" sz="1400" b="1" dirty="0">
                <a:solidFill>
                  <a:srgbClr val="021184"/>
                </a:solidFill>
                <a:latin typeface="+mn-ea"/>
              </a:rPr>
              <a:t>月</a:t>
            </a:r>
            <a:r>
              <a:rPr lang="en-US" altLang="ja-JP" sz="1400" b="1" dirty="0">
                <a:solidFill>
                  <a:srgbClr val="021184"/>
                </a:solidFill>
                <a:latin typeface="+mn-ea"/>
              </a:rPr>
              <a:t>31</a:t>
            </a:r>
            <a:r>
              <a:rPr lang="ja-JP" altLang="en-US" sz="1400" b="1" dirty="0">
                <a:solidFill>
                  <a:srgbClr val="021184"/>
                </a:solidFill>
                <a:latin typeface="+mn-ea"/>
              </a:rPr>
              <a:t>日現在）</a:t>
            </a:r>
            <a:endParaRPr kumimoji="1" lang="ja-JP" altLang="en-US" sz="1400" b="1" dirty="0">
              <a:solidFill>
                <a:srgbClr val="021184"/>
              </a:solidFill>
              <a:latin typeface="+mn-ea"/>
            </a:endParaRPr>
          </a:p>
        </p:txBody>
      </p:sp>
      <p:sp>
        <p:nvSpPr>
          <p:cNvPr id="22" name="正方形/長方形 21">
            <a:extLst>
              <a:ext uri="{FF2B5EF4-FFF2-40B4-BE49-F238E27FC236}">
                <a16:creationId xmlns:a16="http://schemas.microsoft.com/office/drawing/2014/main" id="{F0824E4D-FF4B-888E-8B9A-38EA05D73C28}"/>
              </a:ext>
            </a:extLst>
          </p:cNvPr>
          <p:cNvSpPr/>
          <p:nvPr/>
        </p:nvSpPr>
        <p:spPr>
          <a:xfrm>
            <a:off x="105106" y="1988851"/>
            <a:ext cx="605107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ja-JP" altLang="en-US" b="1" dirty="0">
                <a:solidFill>
                  <a:srgbClr val="021184"/>
                </a:solidFill>
                <a:latin typeface="+mn-ea"/>
              </a:rPr>
              <a:t>下水道事業の概要</a:t>
            </a:r>
            <a:r>
              <a:rPr lang="ja-JP" altLang="en-US" sz="1400" b="1" dirty="0">
                <a:solidFill>
                  <a:srgbClr val="021184"/>
                </a:solidFill>
                <a:latin typeface="+mn-ea"/>
              </a:rPr>
              <a:t>（令和</a:t>
            </a:r>
            <a:r>
              <a:rPr lang="en-US" altLang="ja-JP" sz="1400" b="1" dirty="0">
                <a:solidFill>
                  <a:srgbClr val="021184"/>
                </a:solidFill>
                <a:latin typeface="+mn-ea"/>
              </a:rPr>
              <a:t>7</a:t>
            </a:r>
            <a:r>
              <a:rPr lang="ja-JP" altLang="en-US" sz="1400" b="1" dirty="0">
                <a:solidFill>
                  <a:srgbClr val="021184"/>
                </a:solidFill>
                <a:latin typeface="+mn-ea"/>
              </a:rPr>
              <a:t>年</a:t>
            </a:r>
            <a:r>
              <a:rPr lang="en-US" altLang="ja-JP" sz="1400" b="1" dirty="0">
                <a:solidFill>
                  <a:srgbClr val="021184"/>
                </a:solidFill>
                <a:latin typeface="+mn-ea"/>
              </a:rPr>
              <a:t>3</a:t>
            </a:r>
            <a:r>
              <a:rPr lang="ja-JP" altLang="en-US" sz="1400" b="1" dirty="0">
                <a:solidFill>
                  <a:srgbClr val="021184"/>
                </a:solidFill>
                <a:latin typeface="+mn-ea"/>
              </a:rPr>
              <a:t>月</a:t>
            </a:r>
            <a:r>
              <a:rPr lang="en-US" altLang="ja-JP" sz="1400" b="1" dirty="0">
                <a:solidFill>
                  <a:srgbClr val="021184"/>
                </a:solidFill>
                <a:latin typeface="+mn-ea"/>
              </a:rPr>
              <a:t>31</a:t>
            </a:r>
            <a:r>
              <a:rPr lang="ja-JP" altLang="en-US" sz="1400" b="1" dirty="0">
                <a:solidFill>
                  <a:srgbClr val="021184"/>
                </a:solidFill>
                <a:latin typeface="+mn-ea"/>
              </a:rPr>
              <a:t>日現在）</a:t>
            </a:r>
            <a:endParaRPr kumimoji="1" lang="ja-JP" altLang="en-US" sz="1400" b="1" dirty="0">
              <a:solidFill>
                <a:srgbClr val="021184"/>
              </a:solidFill>
              <a:latin typeface="+mn-ea"/>
            </a:endParaRPr>
          </a:p>
        </p:txBody>
      </p:sp>
      <p:sp>
        <p:nvSpPr>
          <p:cNvPr id="21" name="正方形/長方形 20">
            <a:extLst>
              <a:ext uri="{FF2B5EF4-FFF2-40B4-BE49-F238E27FC236}">
                <a16:creationId xmlns:a16="http://schemas.microsoft.com/office/drawing/2014/main" id="{FD6E2E75-3FF1-2208-F354-760151014A01}"/>
              </a:ext>
            </a:extLst>
          </p:cNvPr>
          <p:cNvSpPr/>
          <p:nvPr/>
        </p:nvSpPr>
        <p:spPr>
          <a:xfrm>
            <a:off x="179512" y="1230029"/>
            <a:ext cx="5266686"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lnSpc>
                <a:spcPct val="125000"/>
              </a:lnSpc>
            </a:pPr>
            <a:r>
              <a:rPr kumimoji="1" lang="ja-JP" altLang="en-US" sz="1200" dirty="0">
                <a:solidFill>
                  <a:schemeClr val="tx1"/>
                </a:solidFill>
                <a:latin typeface="+mn-ea"/>
              </a:rPr>
              <a:t>行政人口　</a:t>
            </a:r>
            <a:r>
              <a:rPr lang="ja-JP" altLang="en-US" sz="1200" dirty="0">
                <a:solidFill>
                  <a:schemeClr val="tx1"/>
                </a:solidFill>
                <a:latin typeface="+mn-ea"/>
              </a:rPr>
              <a:t> </a:t>
            </a:r>
            <a:r>
              <a:rPr lang="en-US" altLang="ja-JP" sz="1200" dirty="0">
                <a:solidFill>
                  <a:schemeClr val="tx1"/>
                </a:solidFill>
                <a:latin typeface="+mn-ea"/>
              </a:rPr>
              <a:t>471,985</a:t>
            </a:r>
            <a:r>
              <a:rPr kumimoji="1" lang="en-US" altLang="ja-JP" sz="1200" dirty="0">
                <a:solidFill>
                  <a:schemeClr val="tx1"/>
                </a:solidFill>
                <a:latin typeface="+mn-ea"/>
              </a:rPr>
              <a:t> </a:t>
            </a:r>
            <a:r>
              <a:rPr kumimoji="1" lang="ja-JP" altLang="en-US" sz="1200" dirty="0">
                <a:solidFill>
                  <a:schemeClr val="tx1"/>
                </a:solidFill>
                <a:latin typeface="+mn-ea"/>
              </a:rPr>
              <a:t>人</a:t>
            </a:r>
            <a:r>
              <a:rPr kumimoji="1" lang="en-US" altLang="ja-JP" sz="1200" dirty="0">
                <a:solidFill>
                  <a:schemeClr val="tx1"/>
                </a:solidFill>
                <a:latin typeface="+mn-ea"/>
              </a:rPr>
              <a:t>	</a:t>
            </a:r>
            <a:r>
              <a:rPr kumimoji="1" lang="ja-JP" altLang="en-US" sz="1200" dirty="0">
                <a:solidFill>
                  <a:schemeClr val="tx1"/>
                </a:solidFill>
                <a:latin typeface="+mn-ea"/>
              </a:rPr>
              <a:t>　　　</a:t>
            </a:r>
            <a:endParaRPr kumimoji="1" lang="en-US" altLang="ja-JP" sz="1200" dirty="0">
              <a:solidFill>
                <a:schemeClr val="tx1"/>
              </a:solidFill>
              <a:latin typeface="+mn-ea"/>
            </a:endParaRPr>
          </a:p>
          <a:p>
            <a:pPr hangingPunct="0">
              <a:lnSpc>
                <a:spcPct val="125000"/>
              </a:lnSpc>
            </a:pPr>
            <a:r>
              <a:rPr kumimoji="1" lang="ja-JP" altLang="en-US" sz="1200" dirty="0">
                <a:solidFill>
                  <a:schemeClr val="tx1"/>
                </a:solidFill>
                <a:latin typeface="+mn-ea"/>
              </a:rPr>
              <a:t>行政面積 　</a:t>
            </a:r>
            <a:r>
              <a:rPr lang="en-US" altLang="ja-JP" sz="1200" dirty="0">
                <a:solidFill>
                  <a:schemeClr val="tx1"/>
                </a:solidFill>
                <a:latin typeface="+mn-ea"/>
              </a:rPr>
              <a:t>35,607</a:t>
            </a:r>
            <a:r>
              <a:rPr kumimoji="1" lang="en-US" altLang="ja-JP" sz="1200" dirty="0">
                <a:solidFill>
                  <a:schemeClr val="tx1"/>
                </a:solidFill>
                <a:latin typeface="+mn-ea"/>
              </a:rPr>
              <a:t> ha</a:t>
            </a:r>
            <a:r>
              <a:rPr kumimoji="1" lang="ja-JP" altLang="en-US" sz="1200" dirty="0">
                <a:solidFill>
                  <a:schemeClr val="tx1"/>
                </a:solidFill>
                <a:latin typeface="+mn-ea"/>
              </a:rPr>
              <a:t>　</a:t>
            </a:r>
            <a:r>
              <a:rPr lang="ja-JP" altLang="en-US" sz="1200" dirty="0">
                <a:solidFill>
                  <a:schemeClr val="tx1"/>
                </a:solidFill>
                <a:latin typeface="+mn-ea"/>
              </a:rPr>
              <a:t>市街化区域 </a:t>
            </a:r>
            <a:r>
              <a:rPr lang="en-US" altLang="ja-JP" sz="1200" dirty="0">
                <a:solidFill>
                  <a:schemeClr val="tx1"/>
                </a:solidFill>
                <a:latin typeface="+mn-ea"/>
              </a:rPr>
              <a:t>12,098 ha</a:t>
            </a:r>
          </a:p>
        </p:txBody>
      </p:sp>
      <p:pic>
        <p:nvPicPr>
          <p:cNvPr id="5" name="図 4">
            <a:extLst>
              <a:ext uri="{FF2B5EF4-FFF2-40B4-BE49-F238E27FC236}">
                <a16:creationId xmlns:a16="http://schemas.microsoft.com/office/drawing/2014/main" id="{8FBE57EF-04FF-C8D9-A970-CE586E46861B}"/>
              </a:ext>
            </a:extLst>
          </p:cNvPr>
          <p:cNvPicPr>
            <a:picLocks noChangeAspect="1"/>
          </p:cNvPicPr>
          <p:nvPr/>
        </p:nvPicPr>
        <p:blipFill>
          <a:blip r:embed="rId2"/>
          <a:stretch>
            <a:fillRect/>
          </a:stretch>
        </p:blipFill>
        <p:spPr>
          <a:xfrm>
            <a:off x="22237" y="2510067"/>
            <a:ext cx="9121763" cy="3886789"/>
          </a:xfrm>
          <a:prstGeom prst="rect">
            <a:avLst/>
          </a:prstGeom>
        </p:spPr>
      </p:pic>
    </p:spTree>
    <p:extLst>
      <p:ext uri="{BB962C8B-B14F-4D97-AF65-F5344CB8AC3E}">
        <p14:creationId xmlns:p14="http://schemas.microsoft.com/office/powerpoint/2010/main" val="2043714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974ADEE-0A75-4C82-1D4F-E8E6790ABC38}"/>
              </a:ext>
            </a:extLst>
          </p:cNvPr>
          <p:cNvSpPr>
            <a:spLocks noGrp="1"/>
          </p:cNvSpPr>
          <p:nvPr>
            <p:ph type="sldNum" sz="quarter" idx="12"/>
          </p:nvPr>
        </p:nvSpPr>
        <p:spPr/>
        <p:txBody>
          <a:bodyPr/>
          <a:lstStyle/>
          <a:p>
            <a:pPr>
              <a:defRPr/>
            </a:pPr>
            <a:fld id="{37E090E1-01D6-4368-A6B7-2050244B6EC1}" type="slidenum">
              <a:rPr lang="en-US" altLang="ja-JP" smtClean="0"/>
              <a:pPr>
                <a:defRPr/>
              </a:pPr>
              <a:t>29</a:t>
            </a:fld>
            <a:endParaRPr lang="en-US" altLang="ja-JP" dirty="0"/>
          </a:p>
        </p:txBody>
      </p:sp>
      <p:sp>
        <p:nvSpPr>
          <p:cNvPr id="8" name="タイトル 1">
            <a:extLst>
              <a:ext uri="{FF2B5EF4-FFF2-40B4-BE49-F238E27FC236}">
                <a16:creationId xmlns:a16="http://schemas.microsoft.com/office/drawing/2014/main" id="{D1C507D2-9B9B-E4C9-5548-2390ACB3F885}"/>
              </a:ext>
            </a:extLst>
          </p:cNvPr>
          <p:cNvSpPr txBox="1">
            <a:spLocks noGrp="1"/>
          </p:cNvSpPr>
          <p:nvPr>
            <p:ph type="title"/>
          </p:nvPr>
        </p:nvSpPr>
        <p:spPr bwMode="auto">
          <a:xfrm>
            <a:off x="179388" y="0"/>
            <a:ext cx="7488956"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2" name="テキスト ボックス 11">
            <a:extLst>
              <a:ext uri="{FF2B5EF4-FFF2-40B4-BE49-F238E27FC236}">
                <a16:creationId xmlns:a16="http://schemas.microsoft.com/office/drawing/2014/main" id="{07CF887F-3F6C-A26E-D6C2-CBA98E9F50E1}"/>
              </a:ext>
            </a:extLst>
          </p:cNvPr>
          <p:cNvSpPr txBox="1">
            <a:spLocks noChangeArrowheads="1"/>
          </p:cNvSpPr>
          <p:nvPr/>
        </p:nvSpPr>
        <p:spPr bwMode="auto">
          <a:xfrm>
            <a:off x="287524" y="738797"/>
            <a:ext cx="8748972" cy="1077218"/>
          </a:xfrm>
          <a:prstGeom prst="rect">
            <a:avLst/>
          </a:prstGeom>
          <a:noFill/>
          <a:ln w="9525">
            <a:noFill/>
            <a:miter lim="800000"/>
            <a:headEnd/>
            <a:tailEnd/>
          </a:ln>
        </p:spPr>
        <p:txBody>
          <a:bodyPr wrap="square">
            <a:spAutoFit/>
          </a:bodyPr>
          <a:lstStyle/>
          <a:p>
            <a:pPr algn="l"/>
            <a:r>
              <a:rPr lang="ja-JP" altLang="en-US" sz="1600" dirty="0">
                <a:latin typeface="+mn-lt"/>
                <a:ea typeface="+mn-ea"/>
              </a:rPr>
              <a:t>本市では、令和</a:t>
            </a:r>
            <a:r>
              <a:rPr lang="en-US" altLang="ja-JP" sz="1600" dirty="0">
                <a:latin typeface="+mn-lt"/>
                <a:ea typeface="+mn-ea"/>
              </a:rPr>
              <a:t>6</a:t>
            </a:r>
            <a:r>
              <a:rPr lang="ja-JP" altLang="en-US" sz="1600" dirty="0">
                <a:latin typeface="+mn-lt"/>
                <a:ea typeface="+mn-ea"/>
              </a:rPr>
              <a:t>年度にウォーター</a:t>
            </a:r>
            <a:r>
              <a:rPr lang="en-US" altLang="ja-JP" sz="1600" dirty="0">
                <a:latin typeface="+mn-lt"/>
                <a:ea typeface="+mn-ea"/>
              </a:rPr>
              <a:t>PPP</a:t>
            </a:r>
            <a:r>
              <a:rPr lang="ja-JP" altLang="en-US" sz="1600" dirty="0">
                <a:latin typeface="+mn-lt"/>
                <a:ea typeface="+mn-ea"/>
              </a:rPr>
              <a:t>の導入範囲の基本方針</a:t>
            </a:r>
            <a:r>
              <a:rPr lang="en-US" altLang="ja-JP" sz="1600" dirty="0">
                <a:latin typeface="+mn-lt"/>
                <a:ea typeface="+mn-ea"/>
              </a:rPr>
              <a:t>(</a:t>
            </a:r>
            <a:r>
              <a:rPr lang="ja-JP" altLang="en-US" sz="1600" dirty="0">
                <a:latin typeface="+mn-lt"/>
                <a:ea typeface="+mn-ea"/>
              </a:rPr>
              <a:t>案</a:t>
            </a:r>
            <a:r>
              <a:rPr lang="en-US" altLang="ja-JP" sz="1600" dirty="0">
                <a:latin typeface="+mn-lt"/>
                <a:ea typeface="+mn-ea"/>
              </a:rPr>
              <a:t>)</a:t>
            </a:r>
            <a:r>
              <a:rPr lang="ja-JP" altLang="en-US" sz="1600" dirty="0">
                <a:latin typeface="+mn-lt"/>
                <a:ea typeface="+mn-ea"/>
              </a:rPr>
              <a:t>について検討してきました。</a:t>
            </a:r>
            <a:endParaRPr lang="en-US" altLang="ja-JP" sz="1600" dirty="0">
              <a:latin typeface="+mn-lt"/>
              <a:ea typeface="+mn-ea"/>
            </a:endParaRPr>
          </a:p>
          <a:p>
            <a:r>
              <a:rPr lang="ja-JP" altLang="en-US" sz="1600" dirty="0">
                <a:latin typeface="+mn-lt"/>
                <a:ea typeface="+mn-ea"/>
              </a:rPr>
              <a:t>定性評価と定量評価（</a:t>
            </a:r>
            <a:r>
              <a:rPr lang="en-US" altLang="ja-JP" sz="1600" dirty="0">
                <a:latin typeface="+mn-lt"/>
                <a:ea typeface="+mn-ea"/>
              </a:rPr>
              <a:t>VFM</a:t>
            </a:r>
            <a:r>
              <a:rPr lang="ja-JP" altLang="en-US" sz="1600" dirty="0">
                <a:latin typeface="+mn-lt"/>
                <a:ea typeface="+mn-ea"/>
              </a:rPr>
              <a:t>評価）の結果などをもとに、本市は</a:t>
            </a:r>
            <a:r>
              <a:rPr lang="ja-JP" altLang="en-US" sz="1600" b="1" u="sng" dirty="0">
                <a:solidFill>
                  <a:srgbClr val="021184"/>
                </a:solidFill>
                <a:latin typeface="+mn-lt"/>
                <a:ea typeface="+mn-ea"/>
              </a:rPr>
              <a:t>全処理区の管路施設のパターンと全処理区の管路施設および処理場・ポンプ場施設のパターンを対象とした更新実施型の取組み</a:t>
            </a:r>
            <a:r>
              <a:rPr lang="ja-JP" altLang="en-US" sz="1600" dirty="0">
                <a:latin typeface="+mn-lt"/>
                <a:ea typeface="+mn-ea"/>
              </a:rPr>
              <a:t>をウォーター</a:t>
            </a:r>
            <a:r>
              <a:rPr lang="en-US" altLang="ja-JP" sz="1600" dirty="0">
                <a:latin typeface="+mn-lt"/>
                <a:ea typeface="+mn-ea"/>
              </a:rPr>
              <a:t>PPP</a:t>
            </a:r>
            <a:r>
              <a:rPr lang="ja-JP" altLang="en-US" sz="1600" dirty="0">
                <a:latin typeface="+mn-lt"/>
                <a:ea typeface="+mn-ea"/>
              </a:rPr>
              <a:t>の枠組みとして想定しております。</a:t>
            </a:r>
            <a:endParaRPr lang="en-US" altLang="ja-JP" sz="1600" dirty="0">
              <a:latin typeface="+mn-lt"/>
              <a:ea typeface="+mn-ea"/>
            </a:endParaRPr>
          </a:p>
        </p:txBody>
      </p:sp>
      <p:sp>
        <p:nvSpPr>
          <p:cNvPr id="5" name="テキスト ボックス 11">
            <a:extLst>
              <a:ext uri="{FF2B5EF4-FFF2-40B4-BE49-F238E27FC236}">
                <a16:creationId xmlns:a16="http://schemas.microsoft.com/office/drawing/2014/main" id="{A851AB4E-01E3-9E3C-8285-7531C10946D5}"/>
              </a:ext>
            </a:extLst>
          </p:cNvPr>
          <p:cNvSpPr txBox="1">
            <a:spLocks noChangeArrowheads="1"/>
          </p:cNvSpPr>
          <p:nvPr/>
        </p:nvSpPr>
        <p:spPr bwMode="auto">
          <a:xfrm>
            <a:off x="107504" y="2117743"/>
            <a:ext cx="9036496" cy="4662815"/>
          </a:xfrm>
          <a:prstGeom prst="rect">
            <a:avLst/>
          </a:prstGeom>
          <a:noFill/>
          <a:ln w="9525">
            <a:noFill/>
            <a:miter lim="800000"/>
            <a:headEnd/>
            <a:tailEnd/>
          </a:ln>
        </p:spPr>
        <p:txBody>
          <a:bodyPr wrap="square">
            <a:spAutoFit/>
          </a:bodyPr>
          <a:lstStyle/>
          <a:p>
            <a:pPr algn="l"/>
            <a:r>
              <a:rPr lang="ja-JP" altLang="en-US" sz="1600" dirty="0">
                <a:latin typeface="+mn-lt"/>
                <a:ea typeface="+mn-ea"/>
              </a:rPr>
              <a:t>● ウォーター</a:t>
            </a:r>
            <a:r>
              <a:rPr lang="en-US" altLang="ja-JP" sz="1600" dirty="0">
                <a:latin typeface="+mn-lt"/>
                <a:ea typeface="+mn-ea"/>
              </a:rPr>
              <a:t>PPP</a:t>
            </a:r>
            <a:r>
              <a:rPr lang="ja-JP" altLang="en-US" sz="1600" dirty="0">
                <a:latin typeface="+mn-lt"/>
                <a:ea typeface="+mn-ea"/>
              </a:rPr>
              <a:t>の導入レベル</a:t>
            </a:r>
            <a:endParaRPr lang="en-US" altLang="ja-JP" sz="1600" dirty="0">
              <a:latin typeface="+mn-lt"/>
              <a:ea typeface="+mn-ea"/>
            </a:endParaRPr>
          </a:p>
          <a:p>
            <a:pPr algn="l"/>
            <a:r>
              <a:rPr lang="ja-JP" altLang="en-US" sz="1600" dirty="0">
                <a:latin typeface="+mn-lt"/>
                <a:ea typeface="+mn-ea"/>
              </a:rPr>
              <a:t>　</a:t>
            </a:r>
            <a:r>
              <a:rPr lang="ja-JP" altLang="en-US" sz="1600" b="1" u="sng" dirty="0">
                <a:solidFill>
                  <a:srgbClr val="1E378C"/>
                </a:solidFill>
                <a:latin typeface="+mn-lt"/>
                <a:ea typeface="+mn-ea"/>
              </a:rPr>
              <a:t>管理・更新一体マネジメント方式（レベル</a:t>
            </a:r>
            <a:r>
              <a:rPr lang="en-US" altLang="ja-JP" sz="1600" b="1" u="sng" dirty="0">
                <a:solidFill>
                  <a:srgbClr val="1E378C"/>
                </a:solidFill>
                <a:latin typeface="+mn-lt"/>
                <a:ea typeface="+mn-ea"/>
              </a:rPr>
              <a:t>3.5</a:t>
            </a:r>
            <a:r>
              <a:rPr lang="ja-JP" altLang="en-US" sz="1600" b="1" u="sng" dirty="0">
                <a:solidFill>
                  <a:srgbClr val="1E378C"/>
                </a:solidFill>
                <a:latin typeface="+mn-lt"/>
                <a:ea typeface="+mn-ea"/>
              </a:rPr>
              <a:t>）</a:t>
            </a:r>
            <a:endParaRPr lang="en-US" altLang="ja-JP" sz="1600" dirty="0">
              <a:latin typeface="+mn-lt"/>
              <a:ea typeface="+mn-ea"/>
            </a:endParaRPr>
          </a:p>
          <a:p>
            <a:pPr algn="l"/>
            <a:endParaRPr lang="en-US" altLang="ja-JP" sz="1200" dirty="0">
              <a:latin typeface="+mn-lt"/>
              <a:ea typeface="+mn-ea"/>
            </a:endParaRPr>
          </a:p>
          <a:p>
            <a:pPr algn="l"/>
            <a:r>
              <a:rPr lang="ja-JP" altLang="en-US" sz="1600" dirty="0">
                <a:latin typeface="+mn-lt"/>
                <a:ea typeface="+mn-ea"/>
              </a:rPr>
              <a:t>● 対象区域</a:t>
            </a:r>
            <a:endParaRPr lang="en-US" altLang="ja-JP" sz="1600" dirty="0">
              <a:latin typeface="+mn-lt"/>
              <a:ea typeface="+mn-ea"/>
            </a:endParaRPr>
          </a:p>
          <a:p>
            <a:r>
              <a:rPr lang="ja-JP" altLang="en-US" sz="1600" b="1" dirty="0">
                <a:solidFill>
                  <a:srgbClr val="1E378C"/>
                </a:solidFill>
                <a:latin typeface="+mn-lt"/>
                <a:ea typeface="+mn-ea"/>
              </a:rPr>
              <a:t>　</a:t>
            </a:r>
            <a:r>
              <a:rPr lang="ja-JP" altLang="en-US" sz="1400" dirty="0">
                <a:latin typeface="+mn-lt"/>
                <a:ea typeface="+mn-ea"/>
              </a:rPr>
              <a:t>体制補完による市負担の縮減が求められているため、効果を最大限に発揮する</a:t>
            </a:r>
            <a:r>
              <a:rPr lang="ja-JP" altLang="en-US" sz="1600" b="1" u="sng" dirty="0">
                <a:solidFill>
                  <a:srgbClr val="1E378C"/>
                </a:solidFill>
                <a:latin typeface="+mn-lt"/>
                <a:ea typeface="+mn-ea"/>
              </a:rPr>
              <a:t>全処理区</a:t>
            </a:r>
            <a:r>
              <a:rPr lang="ja-JP" altLang="en-US" sz="1400" dirty="0">
                <a:latin typeface="+mn-lt"/>
                <a:ea typeface="+mn-ea"/>
              </a:rPr>
              <a:t>を対象としたウォーター</a:t>
            </a:r>
            <a:r>
              <a:rPr lang="en-US" altLang="ja-JP" sz="1400" dirty="0">
                <a:latin typeface="+mn-lt"/>
                <a:ea typeface="+mn-ea"/>
              </a:rPr>
              <a:t>PPP</a:t>
            </a:r>
            <a:r>
              <a:rPr lang="ja-JP" altLang="en-US" sz="1400" dirty="0">
                <a:latin typeface="+mn-lt"/>
                <a:ea typeface="+mn-ea"/>
              </a:rPr>
              <a:t>の導入が必要と考えております。</a:t>
            </a:r>
            <a:endParaRPr lang="en-US" altLang="ja-JP" sz="1400" dirty="0">
              <a:latin typeface="+mn-lt"/>
              <a:ea typeface="+mn-ea"/>
            </a:endParaRPr>
          </a:p>
          <a:p>
            <a:pPr algn="l"/>
            <a:endParaRPr lang="en-US" altLang="ja-JP" sz="1200" dirty="0">
              <a:latin typeface="+mn-lt"/>
              <a:ea typeface="+mn-ea"/>
            </a:endParaRPr>
          </a:p>
          <a:p>
            <a:pPr algn="l"/>
            <a:r>
              <a:rPr lang="ja-JP" altLang="en-US" sz="1600" dirty="0">
                <a:latin typeface="+mn-lt"/>
                <a:ea typeface="+mn-ea"/>
              </a:rPr>
              <a:t>● 対象施設</a:t>
            </a:r>
            <a:endParaRPr lang="en-US" altLang="ja-JP" sz="1600" dirty="0">
              <a:latin typeface="+mn-lt"/>
              <a:ea typeface="+mn-ea"/>
            </a:endParaRPr>
          </a:p>
          <a:p>
            <a:pPr algn="l"/>
            <a:r>
              <a:rPr lang="ja-JP" altLang="en-US" sz="1600" dirty="0">
                <a:latin typeface="+mn-lt"/>
                <a:ea typeface="+mn-ea"/>
              </a:rPr>
              <a:t>　</a:t>
            </a:r>
            <a:r>
              <a:rPr lang="en-US" altLang="ja-JP" sz="1400" dirty="0">
                <a:latin typeface="+mn-lt"/>
                <a:ea typeface="+mn-ea"/>
              </a:rPr>
              <a:t>VFM</a:t>
            </a:r>
            <a:r>
              <a:rPr lang="ja-JP" altLang="en-US" sz="1400" dirty="0">
                <a:latin typeface="+mn-lt"/>
                <a:ea typeface="+mn-ea"/>
              </a:rPr>
              <a:t>評価による導入効果が確認され、地元業務機会、体制補完、本市の技術力確保の観点から高い評価が得られた</a:t>
            </a:r>
            <a:r>
              <a:rPr lang="ja-JP" altLang="en-US" sz="1600" b="1" u="sng" dirty="0">
                <a:solidFill>
                  <a:srgbClr val="1E378C"/>
                </a:solidFill>
                <a:latin typeface="+mn-lt"/>
                <a:ea typeface="+mn-ea"/>
              </a:rPr>
              <a:t>管路施設（農集管路施設・マンホールポンプを含む）および処理場・ポンプ場</a:t>
            </a:r>
            <a:r>
              <a:rPr lang="ja-JP" altLang="en-US" sz="1400" dirty="0">
                <a:latin typeface="+mn-lt"/>
                <a:ea typeface="+mn-ea"/>
              </a:rPr>
              <a:t>を対象とすることを想定しております。</a:t>
            </a:r>
            <a:endParaRPr lang="en-US" altLang="ja-JP" sz="1400" dirty="0">
              <a:latin typeface="+mn-lt"/>
              <a:ea typeface="+mn-ea"/>
            </a:endParaRPr>
          </a:p>
          <a:p>
            <a:pPr algn="l"/>
            <a:r>
              <a:rPr lang="en-US" altLang="ja-JP" sz="1400" dirty="0">
                <a:latin typeface="+mn-lt"/>
                <a:ea typeface="+mn-ea"/>
              </a:rPr>
              <a:t>※</a:t>
            </a:r>
            <a:r>
              <a:rPr lang="ja-JP" altLang="en-US" sz="1400" dirty="0">
                <a:latin typeface="+mn-lt"/>
                <a:ea typeface="+mn-ea"/>
              </a:rPr>
              <a:t>管路施設と同様に広域的に配置された施設のためマンホールポンプの保守点検と緊急対応業務については、管路施設のウォーター</a:t>
            </a:r>
            <a:r>
              <a:rPr lang="en-US" altLang="ja-JP" sz="1400" dirty="0">
                <a:latin typeface="+mn-lt"/>
                <a:ea typeface="+mn-ea"/>
              </a:rPr>
              <a:t>PPP </a:t>
            </a:r>
            <a:r>
              <a:rPr lang="ja-JP" altLang="en-US" sz="1400" dirty="0">
                <a:latin typeface="+mn-lt"/>
                <a:ea typeface="+mn-ea"/>
              </a:rPr>
              <a:t>と一体化する方向性としました。</a:t>
            </a:r>
            <a:endParaRPr lang="en-US" altLang="ja-JP" sz="1400" dirty="0">
              <a:latin typeface="+mn-lt"/>
              <a:ea typeface="+mn-ea"/>
            </a:endParaRPr>
          </a:p>
          <a:p>
            <a:pPr algn="l"/>
            <a:endParaRPr lang="en-US" altLang="ja-JP" sz="1200" dirty="0">
              <a:latin typeface="+mn-lt"/>
              <a:ea typeface="+mn-ea"/>
            </a:endParaRPr>
          </a:p>
          <a:p>
            <a:pPr algn="l"/>
            <a:r>
              <a:rPr lang="ja-JP" altLang="en-US" sz="1600" dirty="0">
                <a:latin typeface="+mn-lt"/>
                <a:ea typeface="+mn-ea"/>
              </a:rPr>
              <a:t>● </a:t>
            </a:r>
            <a:r>
              <a:rPr lang="en-US" altLang="ja-JP" sz="1600" dirty="0">
                <a:latin typeface="+mn-lt"/>
                <a:ea typeface="+mn-ea"/>
              </a:rPr>
              <a:t>4</a:t>
            </a:r>
            <a:r>
              <a:rPr lang="ja-JP" altLang="en-US" sz="1600" dirty="0">
                <a:latin typeface="+mn-lt"/>
                <a:ea typeface="+mn-ea"/>
              </a:rPr>
              <a:t>要件について</a:t>
            </a:r>
            <a:endParaRPr lang="en-US" altLang="ja-JP" sz="1600" dirty="0">
              <a:latin typeface="+mn-lt"/>
              <a:ea typeface="+mn-ea"/>
            </a:endParaRPr>
          </a:p>
          <a:p>
            <a:pPr algn="l"/>
            <a:r>
              <a:rPr lang="ja-JP" altLang="en-US" sz="1600" dirty="0">
                <a:latin typeface="+mn-lt"/>
                <a:ea typeface="+mn-ea"/>
              </a:rPr>
              <a:t>　① 契約期間：</a:t>
            </a:r>
            <a:r>
              <a:rPr lang="en-US" altLang="ja-JP" sz="1600" b="1" u="sng" dirty="0">
                <a:solidFill>
                  <a:srgbClr val="021184"/>
                </a:solidFill>
                <a:latin typeface="+mn-lt"/>
                <a:ea typeface="+mn-ea"/>
              </a:rPr>
              <a:t>10</a:t>
            </a:r>
            <a:r>
              <a:rPr lang="ja-JP" altLang="en-US" sz="1600" b="1" u="sng" dirty="0">
                <a:solidFill>
                  <a:srgbClr val="021184"/>
                </a:solidFill>
                <a:latin typeface="+mn-lt"/>
                <a:ea typeface="+mn-ea"/>
              </a:rPr>
              <a:t>年間</a:t>
            </a:r>
            <a:r>
              <a:rPr lang="ja-JP" altLang="en-US" sz="1600" dirty="0">
                <a:latin typeface="+mn-lt"/>
                <a:ea typeface="+mn-ea"/>
              </a:rPr>
              <a:t>（令和</a:t>
            </a:r>
            <a:r>
              <a:rPr lang="en-US" altLang="ja-JP" sz="1600" dirty="0">
                <a:latin typeface="+mn-lt"/>
                <a:ea typeface="+mn-ea"/>
              </a:rPr>
              <a:t>10</a:t>
            </a:r>
            <a:r>
              <a:rPr lang="ja-JP" altLang="en-US" sz="1600" dirty="0">
                <a:latin typeface="+mn-lt"/>
                <a:ea typeface="+mn-ea"/>
              </a:rPr>
              <a:t>年度～令和</a:t>
            </a:r>
            <a:r>
              <a:rPr lang="en-US" altLang="ja-JP" sz="1600" dirty="0">
                <a:latin typeface="+mn-lt"/>
                <a:ea typeface="+mn-ea"/>
              </a:rPr>
              <a:t>19</a:t>
            </a:r>
            <a:r>
              <a:rPr lang="ja-JP" altLang="en-US" sz="1600" dirty="0">
                <a:latin typeface="+mn-lt"/>
                <a:ea typeface="+mn-ea"/>
              </a:rPr>
              <a:t>年度）（予定）</a:t>
            </a:r>
            <a:endParaRPr lang="en-US" altLang="ja-JP" sz="1600" dirty="0">
              <a:latin typeface="+mn-lt"/>
              <a:ea typeface="+mn-ea"/>
            </a:endParaRPr>
          </a:p>
          <a:p>
            <a:pPr algn="l"/>
            <a:r>
              <a:rPr lang="ja-JP" altLang="en-US" sz="1600" dirty="0">
                <a:latin typeface="+mn-lt"/>
                <a:ea typeface="+mn-ea"/>
              </a:rPr>
              <a:t>　② 性能発注：原則</a:t>
            </a:r>
            <a:r>
              <a:rPr lang="ja-JP" altLang="en-US" sz="1600" b="1" u="sng" dirty="0">
                <a:solidFill>
                  <a:srgbClr val="021184"/>
                </a:solidFill>
                <a:latin typeface="+mn-lt"/>
                <a:ea typeface="+mn-ea"/>
              </a:rPr>
              <a:t>性能発注</a:t>
            </a:r>
            <a:r>
              <a:rPr lang="ja-JP" altLang="en-US" sz="1600" dirty="0">
                <a:latin typeface="+mn-lt"/>
                <a:ea typeface="+mn-ea"/>
              </a:rPr>
              <a:t>とする</a:t>
            </a:r>
            <a:endParaRPr lang="en-US" altLang="ja-JP" sz="1600" dirty="0">
              <a:latin typeface="+mn-lt"/>
              <a:ea typeface="+mn-ea"/>
            </a:endParaRPr>
          </a:p>
          <a:p>
            <a:pPr algn="l"/>
            <a:r>
              <a:rPr lang="ja-JP" altLang="en-US" sz="1600" dirty="0">
                <a:latin typeface="+mn-lt"/>
                <a:ea typeface="+mn-ea"/>
              </a:rPr>
              <a:t>　③ 一体管理：</a:t>
            </a:r>
            <a:r>
              <a:rPr lang="ja-JP" altLang="en-US" sz="1600" b="1" u="sng" dirty="0">
                <a:solidFill>
                  <a:srgbClr val="1E378C"/>
                </a:solidFill>
                <a:latin typeface="+mn-lt"/>
                <a:ea typeface="+mn-ea"/>
              </a:rPr>
              <a:t>更新実施型</a:t>
            </a:r>
            <a:endParaRPr lang="en-US" altLang="ja-JP" sz="1600" b="1" u="sng" dirty="0">
              <a:solidFill>
                <a:srgbClr val="1E378C"/>
              </a:solidFill>
              <a:latin typeface="+mn-lt"/>
              <a:ea typeface="+mn-ea"/>
            </a:endParaRPr>
          </a:p>
          <a:p>
            <a:pPr algn="l"/>
            <a:r>
              <a:rPr lang="ja-JP" altLang="en-US" sz="1300" b="1" dirty="0">
                <a:solidFill>
                  <a:srgbClr val="1E378C"/>
                </a:solidFill>
                <a:latin typeface="+mn-lt"/>
                <a:ea typeface="+mn-ea"/>
              </a:rPr>
              <a:t>　</a:t>
            </a:r>
            <a:r>
              <a:rPr lang="ja-JP" altLang="en-US" sz="1300" b="1" u="sng" dirty="0">
                <a:solidFill>
                  <a:srgbClr val="1E378C"/>
                </a:solidFill>
                <a:latin typeface="+mn-lt"/>
                <a:ea typeface="+mn-ea"/>
              </a:rPr>
              <a:t>（業務範囲：計画的清掃・点検調査、</a:t>
            </a:r>
            <a:r>
              <a:rPr lang="en-US" altLang="ja-JP" sz="1300" b="1" u="sng" dirty="0">
                <a:solidFill>
                  <a:srgbClr val="1E378C"/>
                </a:solidFill>
                <a:latin typeface="+mn-lt"/>
                <a:ea typeface="+mn-ea"/>
              </a:rPr>
              <a:t>SM </a:t>
            </a:r>
            <a:r>
              <a:rPr lang="ja-JP" altLang="en-US" sz="1300" b="1" u="sng" dirty="0">
                <a:solidFill>
                  <a:srgbClr val="1E378C"/>
                </a:solidFill>
                <a:latin typeface="+mn-lt"/>
                <a:ea typeface="+mn-ea"/>
              </a:rPr>
              <a:t>計画、改</a:t>
            </a:r>
            <a:r>
              <a:rPr lang="zh-TW" altLang="en-US" sz="1300" b="1" u="sng" dirty="0">
                <a:solidFill>
                  <a:srgbClr val="1E378C"/>
                </a:solidFill>
                <a:latin typeface="+mn-lt"/>
                <a:ea typeface="+mn-ea"/>
              </a:rPr>
              <a:t>築設計、改築工事</a:t>
            </a:r>
            <a:r>
              <a:rPr lang="ja-JP" altLang="en-US" sz="1300" b="1" u="sng" dirty="0">
                <a:solidFill>
                  <a:srgbClr val="1E378C"/>
                </a:solidFill>
                <a:latin typeface="+mn-lt"/>
                <a:ea typeface="+mn-ea"/>
              </a:rPr>
              <a:t>、住民対応、緊急清掃・修繕、災害対応</a:t>
            </a:r>
            <a:r>
              <a:rPr lang="en-US" altLang="ja-JP" sz="1300" b="1" u="sng" dirty="0">
                <a:solidFill>
                  <a:srgbClr val="1E378C"/>
                </a:solidFill>
                <a:latin typeface="+mn-lt"/>
                <a:ea typeface="+mn-ea"/>
              </a:rPr>
              <a:t>1</a:t>
            </a:r>
            <a:r>
              <a:rPr lang="ja-JP" altLang="en-US" sz="1300" b="1" u="sng" dirty="0">
                <a:solidFill>
                  <a:srgbClr val="1E378C"/>
                </a:solidFill>
                <a:latin typeface="+mn-lt"/>
                <a:ea typeface="+mn-ea"/>
              </a:rPr>
              <a:t>次等）</a:t>
            </a:r>
            <a:endParaRPr lang="en-US" altLang="ja-JP" sz="1300" b="1" u="sng" dirty="0">
              <a:solidFill>
                <a:srgbClr val="1E378C"/>
              </a:solidFill>
              <a:latin typeface="+mn-lt"/>
              <a:ea typeface="+mn-ea"/>
            </a:endParaRPr>
          </a:p>
          <a:p>
            <a:r>
              <a:rPr lang="ja-JP" altLang="en-US" sz="1600" dirty="0">
                <a:latin typeface="+mn-lt"/>
                <a:ea typeface="+mn-ea"/>
              </a:rPr>
              <a:t>　④ プロフィットシェア：</a:t>
            </a:r>
            <a:r>
              <a:rPr lang="ja-JP" altLang="en-US" sz="1600" b="1" dirty="0">
                <a:solidFill>
                  <a:srgbClr val="1E378C"/>
                </a:solidFill>
                <a:latin typeface="+mn-lt"/>
                <a:ea typeface="+mn-ea"/>
              </a:rPr>
              <a:t>仕組みを導入</a:t>
            </a:r>
            <a:r>
              <a:rPr lang="ja-JP" altLang="en-US" sz="1200" b="1" dirty="0">
                <a:latin typeface="+mn-lt"/>
                <a:ea typeface="+mn-ea"/>
              </a:rPr>
              <a:t>　</a:t>
            </a:r>
            <a:r>
              <a:rPr lang="ja-JP" altLang="en-US" sz="1600" b="1" dirty="0">
                <a:latin typeface="+mn-lt"/>
                <a:ea typeface="+mn-ea"/>
              </a:rPr>
              <a:t>する予定</a:t>
            </a:r>
            <a:endParaRPr lang="en-US" altLang="ja-JP" sz="1600" b="1" dirty="0">
              <a:latin typeface="+mn-lt"/>
              <a:ea typeface="+mn-ea"/>
            </a:endParaRPr>
          </a:p>
        </p:txBody>
      </p:sp>
      <p:sp>
        <p:nvSpPr>
          <p:cNvPr id="6" name="四角形: 角を丸くする 5">
            <a:extLst>
              <a:ext uri="{FF2B5EF4-FFF2-40B4-BE49-F238E27FC236}">
                <a16:creationId xmlns:a16="http://schemas.microsoft.com/office/drawing/2014/main" id="{6CB5AFC7-3A3F-9381-EE18-8CF70289C561}"/>
              </a:ext>
            </a:extLst>
          </p:cNvPr>
          <p:cNvSpPr/>
          <p:nvPr/>
        </p:nvSpPr>
        <p:spPr>
          <a:xfrm>
            <a:off x="174179" y="1844824"/>
            <a:ext cx="4270544" cy="323205"/>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500" b="1" dirty="0"/>
              <a:t>倉敷市が想定する基本方針（案）</a:t>
            </a:r>
            <a:endParaRPr kumimoji="1" lang="ja-JP" altLang="en-US" sz="1500" b="1" dirty="0"/>
          </a:p>
        </p:txBody>
      </p:sp>
      <p:sp>
        <p:nvSpPr>
          <p:cNvPr id="7" name="テキスト ボックス 6">
            <a:extLst>
              <a:ext uri="{FF2B5EF4-FFF2-40B4-BE49-F238E27FC236}">
                <a16:creationId xmlns:a16="http://schemas.microsoft.com/office/drawing/2014/main" id="{190CD861-09E2-9FF3-32A1-C48D8CE6BCDC}"/>
              </a:ext>
            </a:extLst>
          </p:cNvPr>
          <p:cNvSpPr txBox="1"/>
          <p:nvPr/>
        </p:nvSpPr>
        <p:spPr>
          <a:xfrm>
            <a:off x="5076056" y="1863874"/>
            <a:ext cx="3262432" cy="276999"/>
          </a:xfrm>
          <a:prstGeom prst="rect">
            <a:avLst/>
          </a:prstGeom>
          <a:solidFill>
            <a:srgbClr val="FF0000"/>
          </a:solid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spTree>
    <p:extLst>
      <p:ext uri="{BB962C8B-B14F-4D97-AF65-F5344CB8AC3E}">
        <p14:creationId xmlns:p14="http://schemas.microsoft.com/office/powerpoint/2010/main" val="319411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58B9B81-46D2-11FA-61B3-94B2EF87AC83}"/>
              </a:ext>
            </a:extLst>
          </p:cNvPr>
          <p:cNvSpPr>
            <a:spLocks noGrp="1"/>
          </p:cNvSpPr>
          <p:nvPr>
            <p:ph type="sldNum" sz="quarter" idx="12"/>
          </p:nvPr>
        </p:nvSpPr>
        <p:spPr/>
        <p:txBody>
          <a:bodyPr/>
          <a:lstStyle/>
          <a:p>
            <a:pPr>
              <a:defRPr/>
            </a:pPr>
            <a:fld id="{37E090E1-01D6-4368-A6B7-2050244B6EC1}" type="slidenum">
              <a:rPr lang="en-US" altLang="ja-JP" smtClean="0"/>
              <a:pPr>
                <a:defRPr/>
              </a:pPr>
              <a:t>30</a:t>
            </a:fld>
            <a:endParaRPr lang="en-US" altLang="ja-JP" dirty="0"/>
          </a:p>
        </p:txBody>
      </p:sp>
      <p:sp>
        <p:nvSpPr>
          <p:cNvPr id="5" name="タイトル 1">
            <a:extLst>
              <a:ext uri="{FF2B5EF4-FFF2-40B4-BE49-F238E27FC236}">
                <a16:creationId xmlns:a16="http://schemas.microsoft.com/office/drawing/2014/main" id="{4D21EEF5-DAE7-C5E7-A7F1-630D9EB0FFD8}"/>
              </a:ext>
            </a:extLst>
          </p:cNvPr>
          <p:cNvSpPr txBox="1">
            <a:spLocks noGrp="1"/>
          </p:cNvSpPr>
          <p:nvPr>
            <p:ph type="title"/>
          </p:nvPr>
        </p:nvSpPr>
        <p:spPr bwMode="auto">
          <a:xfrm>
            <a:off x="179388" y="0"/>
            <a:ext cx="7488956"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6" name="テキスト ボックス 11">
            <a:extLst>
              <a:ext uri="{FF2B5EF4-FFF2-40B4-BE49-F238E27FC236}">
                <a16:creationId xmlns:a16="http://schemas.microsoft.com/office/drawing/2014/main" id="{E2277109-EA33-565F-7E7F-1C205A8368E3}"/>
              </a:ext>
            </a:extLst>
          </p:cNvPr>
          <p:cNvSpPr txBox="1">
            <a:spLocks noChangeArrowheads="1"/>
          </p:cNvSpPr>
          <p:nvPr/>
        </p:nvSpPr>
        <p:spPr bwMode="auto">
          <a:xfrm>
            <a:off x="197514" y="718828"/>
            <a:ext cx="8748972" cy="769441"/>
          </a:xfrm>
          <a:prstGeom prst="rect">
            <a:avLst/>
          </a:prstGeom>
          <a:noFill/>
          <a:ln w="9525">
            <a:noFill/>
            <a:miter lim="800000"/>
            <a:headEnd/>
            <a:tailEnd/>
          </a:ln>
        </p:spPr>
        <p:txBody>
          <a:bodyPr wrap="square">
            <a:spAutoFit/>
          </a:bodyPr>
          <a:lstStyle/>
          <a:p>
            <a:r>
              <a:rPr lang="ja-JP" altLang="en-US" sz="1600" dirty="0">
                <a:latin typeface="+mn-lt"/>
                <a:ea typeface="+mn-ea"/>
              </a:rPr>
              <a:t>● 各業務のウォーター</a:t>
            </a:r>
            <a:r>
              <a:rPr lang="en-US" altLang="ja-JP" sz="1600" dirty="0">
                <a:latin typeface="+mn-lt"/>
                <a:ea typeface="+mn-ea"/>
              </a:rPr>
              <a:t>PPP </a:t>
            </a:r>
            <a:r>
              <a:rPr lang="ja-JP" altLang="en-US" sz="1600" dirty="0">
                <a:latin typeface="+mn-lt"/>
                <a:ea typeface="+mn-ea"/>
              </a:rPr>
              <a:t>導入後の官民分担（案）</a:t>
            </a:r>
            <a:r>
              <a:rPr lang="en-US" altLang="ja-JP" sz="1600" dirty="0">
                <a:latin typeface="+mn-lt"/>
                <a:ea typeface="+mn-ea"/>
              </a:rPr>
              <a:t>(1/2)</a:t>
            </a:r>
            <a:r>
              <a:rPr lang="ja-JP" altLang="en-US" sz="1600" dirty="0">
                <a:latin typeface="+mn-lt"/>
                <a:ea typeface="+mn-ea"/>
              </a:rPr>
              <a:t> </a:t>
            </a:r>
            <a:endParaRPr lang="en-US" altLang="ja-JP" sz="1600" dirty="0">
              <a:latin typeface="+mn-lt"/>
              <a:ea typeface="+mn-ea"/>
            </a:endParaRPr>
          </a:p>
          <a:p>
            <a:r>
              <a:rPr lang="ja-JP" altLang="en-US" sz="1400" dirty="0">
                <a:latin typeface="+mn-lt"/>
                <a:ea typeface="+mn-ea"/>
              </a:rPr>
              <a:t>　業務の官民分担（案）は下表のとおりとなりますが、アンケートでは更新支援型とした際にウォーター</a:t>
            </a:r>
            <a:r>
              <a:rPr lang="en-US" altLang="ja-JP" sz="1400" dirty="0">
                <a:latin typeface="+mn-lt"/>
                <a:ea typeface="+mn-ea"/>
              </a:rPr>
              <a:t>PPP</a:t>
            </a:r>
            <a:r>
              <a:rPr lang="ja-JP" altLang="en-US" sz="1400" dirty="0">
                <a:latin typeface="+mn-lt"/>
                <a:ea typeface="+mn-ea"/>
              </a:rPr>
              <a:t>受託者が受け持つ可能性のある業務を対象に、幅広くご意見を調査します。</a:t>
            </a:r>
            <a:endParaRPr lang="en-US" altLang="ja-JP" sz="1400" dirty="0">
              <a:latin typeface="+mn-lt"/>
              <a:ea typeface="+mn-ea"/>
            </a:endParaRPr>
          </a:p>
        </p:txBody>
      </p:sp>
      <p:sp>
        <p:nvSpPr>
          <p:cNvPr id="7" name="テキスト ボックス 6">
            <a:extLst>
              <a:ext uri="{FF2B5EF4-FFF2-40B4-BE49-F238E27FC236}">
                <a16:creationId xmlns:a16="http://schemas.microsoft.com/office/drawing/2014/main" id="{85B313A6-ED14-CC39-BC83-93485D87578C}"/>
              </a:ext>
            </a:extLst>
          </p:cNvPr>
          <p:cNvSpPr txBox="1"/>
          <p:nvPr/>
        </p:nvSpPr>
        <p:spPr>
          <a:xfrm>
            <a:off x="5701419" y="724661"/>
            <a:ext cx="3262432" cy="276999"/>
          </a:xfrm>
          <a:prstGeom prst="rect">
            <a:avLst/>
          </a:prstGeom>
          <a:solidFill>
            <a:srgbClr val="FF0000"/>
          </a:solid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pic>
        <p:nvPicPr>
          <p:cNvPr id="3" name="図 2">
            <a:extLst>
              <a:ext uri="{FF2B5EF4-FFF2-40B4-BE49-F238E27FC236}">
                <a16:creationId xmlns:a16="http://schemas.microsoft.com/office/drawing/2014/main" id="{45A8D6C3-C01E-C212-335F-DA79727127BE}"/>
              </a:ext>
            </a:extLst>
          </p:cNvPr>
          <p:cNvPicPr>
            <a:picLocks noChangeAspect="1"/>
          </p:cNvPicPr>
          <p:nvPr/>
        </p:nvPicPr>
        <p:blipFill>
          <a:blip r:embed="rId2"/>
          <a:srcRect b="4738"/>
          <a:stretch>
            <a:fillRect/>
          </a:stretch>
        </p:blipFill>
        <p:spPr>
          <a:xfrm>
            <a:off x="408850" y="1663826"/>
            <a:ext cx="8424936" cy="5183458"/>
          </a:xfrm>
          <a:prstGeom prst="rect">
            <a:avLst/>
          </a:prstGeom>
        </p:spPr>
      </p:pic>
      <p:sp>
        <p:nvSpPr>
          <p:cNvPr id="8" name="四角形: 角を丸くする 7">
            <a:extLst>
              <a:ext uri="{FF2B5EF4-FFF2-40B4-BE49-F238E27FC236}">
                <a16:creationId xmlns:a16="http://schemas.microsoft.com/office/drawing/2014/main" id="{25CBABF8-2A8C-DEC7-C1BE-32EC3FE54FEA}"/>
              </a:ext>
            </a:extLst>
          </p:cNvPr>
          <p:cNvSpPr/>
          <p:nvPr/>
        </p:nvSpPr>
        <p:spPr>
          <a:xfrm>
            <a:off x="408850" y="1425850"/>
            <a:ext cx="3355305" cy="227260"/>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管路施設の官民分担（案）</a:t>
            </a:r>
          </a:p>
        </p:txBody>
      </p:sp>
    </p:spTree>
    <p:extLst>
      <p:ext uri="{BB962C8B-B14F-4D97-AF65-F5344CB8AC3E}">
        <p14:creationId xmlns:p14="http://schemas.microsoft.com/office/powerpoint/2010/main" val="1332286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0D985-78EC-6B34-C61F-3946D1EE12E3}"/>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2FAA5FB-D4BE-6673-8DF3-6104E1356A07}"/>
              </a:ext>
            </a:extLst>
          </p:cNvPr>
          <p:cNvSpPr>
            <a:spLocks noGrp="1"/>
          </p:cNvSpPr>
          <p:nvPr>
            <p:ph type="sldNum" sz="quarter" idx="12"/>
          </p:nvPr>
        </p:nvSpPr>
        <p:spPr/>
        <p:txBody>
          <a:bodyPr/>
          <a:lstStyle/>
          <a:p>
            <a:pPr>
              <a:defRPr/>
            </a:pPr>
            <a:fld id="{37E090E1-01D6-4368-A6B7-2050244B6EC1}" type="slidenum">
              <a:rPr lang="en-US" altLang="ja-JP" smtClean="0"/>
              <a:pPr>
                <a:defRPr/>
              </a:pPr>
              <a:t>31</a:t>
            </a:fld>
            <a:endParaRPr lang="en-US" altLang="ja-JP" dirty="0"/>
          </a:p>
        </p:txBody>
      </p:sp>
      <p:sp>
        <p:nvSpPr>
          <p:cNvPr id="5" name="タイトル 1">
            <a:extLst>
              <a:ext uri="{FF2B5EF4-FFF2-40B4-BE49-F238E27FC236}">
                <a16:creationId xmlns:a16="http://schemas.microsoft.com/office/drawing/2014/main" id="{59F8DE05-20DB-385E-31EB-4B185C93DE38}"/>
              </a:ext>
            </a:extLst>
          </p:cNvPr>
          <p:cNvSpPr txBox="1">
            <a:spLocks noGrp="1"/>
          </p:cNvSpPr>
          <p:nvPr>
            <p:ph type="title"/>
          </p:nvPr>
        </p:nvSpPr>
        <p:spPr bwMode="auto">
          <a:xfrm>
            <a:off x="179388" y="0"/>
            <a:ext cx="7488956"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6" name="テキスト ボックス 11">
            <a:extLst>
              <a:ext uri="{FF2B5EF4-FFF2-40B4-BE49-F238E27FC236}">
                <a16:creationId xmlns:a16="http://schemas.microsoft.com/office/drawing/2014/main" id="{7DF82E31-CA85-22A0-9296-31488BB6CC01}"/>
              </a:ext>
            </a:extLst>
          </p:cNvPr>
          <p:cNvSpPr txBox="1">
            <a:spLocks noChangeArrowheads="1"/>
          </p:cNvSpPr>
          <p:nvPr/>
        </p:nvSpPr>
        <p:spPr bwMode="auto">
          <a:xfrm>
            <a:off x="197514" y="756928"/>
            <a:ext cx="8748972" cy="338554"/>
          </a:xfrm>
          <a:prstGeom prst="rect">
            <a:avLst/>
          </a:prstGeom>
          <a:noFill/>
          <a:ln w="9525">
            <a:noFill/>
            <a:miter lim="800000"/>
            <a:headEnd/>
            <a:tailEnd/>
          </a:ln>
        </p:spPr>
        <p:txBody>
          <a:bodyPr wrap="square">
            <a:spAutoFit/>
          </a:bodyPr>
          <a:lstStyle/>
          <a:p>
            <a:r>
              <a:rPr lang="ja-JP" altLang="en-US" sz="1600" dirty="0">
                <a:latin typeface="+mn-lt"/>
                <a:ea typeface="+mn-ea"/>
              </a:rPr>
              <a:t>● 各業務のウォーター</a:t>
            </a:r>
            <a:r>
              <a:rPr lang="en-US" altLang="ja-JP" sz="1600" dirty="0">
                <a:latin typeface="+mn-lt"/>
                <a:ea typeface="+mn-ea"/>
              </a:rPr>
              <a:t>PPP </a:t>
            </a:r>
            <a:r>
              <a:rPr lang="ja-JP" altLang="en-US" sz="1600" dirty="0">
                <a:latin typeface="+mn-lt"/>
                <a:ea typeface="+mn-ea"/>
              </a:rPr>
              <a:t>導入後の官民分担（案）</a:t>
            </a:r>
            <a:r>
              <a:rPr lang="en-US" altLang="ja-JP" sz="1600" dirty="0"/>
              <a:t>(2/2)</a:t>
            </a:r>
            <a:r>
              <a:rPr lang="ja-JP" altLang="en-US" sz="1600" dirty="0"/>
              <a:t> </a:t>
            </a:r>
            <a:r>
              <a:rPr lang="ja-JP" altLang="en-US" sz="1600" dirty="0">
                <a:latin typeface="+mn-lt"/>
                <a:ea typeface="+mn-ea"/>
              </a:rPr>
              <a:t> </a:t>
            </a:r>
            <a:endParaRPr lang="en-US" altLang="ja-JP" sz="1600" dirty="0">
              <a:latin typeface="+mn-lt"/>
              <a:ea typeface="+mn-ea"/>
            </a:endParaRPr>
          </a:p>
        </p:txBody>
      </p:sp>
      <p:sp>
        <p:nvSpPr>
          <p:cNvPr id="7" name="テキスト ボックス 6">
            <a:extLst>
              <a:ext uri="{FF2B5EF4-FFF2-40B4-BE49-F238E27FC236}">
                <a16:creationId xmlns:a16="http://schemas.microsoft.com/office/drawing/2014/main" id="{5BEBE830-172A-6F73-3BF7-26D83972E9A0}"/>
              </a:ext>
            </a:extLst>
          </p:cNvPr>
          <p:cNvSpPr txBox="1"/>
          <p:nvPr/>
        </p:nvSpPr>
        <p:spPr>
          <a:xfrm>
            <a:off x="5684054" y="862603"/>
            <a:ext cx="3262432" cy="276999"/>
          </a:xfrm>
          <a:prstGeom prst="rect">
            <a:avLst/>
          </a:prstGeom>
          <a:solidFill>
            <a:srgbClr val="FF0000"/>
          </a:solid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sp>
        <p:nvSpPr>
          <p:cNvPr id="8" name="四角形: 角を丸くする 7">
            <a:extLst>
              <a:ext uri="{FF2B5EF4-FFF2-40B4-BE49-F238E27FC236}">
                <a16:creationId xmlns:a16="http://schemas.microsoft.com/office/drawing/2014/main" id="{5634DAE9-9778-52C0-FEAC-C64FF86F1A7B}"/>
              </a:ext>
            </a:extLst>
          </p:cNvPr>
          <p:cNvSpPr/>
          <p:nvPr/>
        </p:nvSpPr>
        <p:spPr>
          <a:xfrm>
            <a:off x="408850" y="1425850"/>
            <a:ext cx="3355305" cy="227260"/>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t>処理場・ポンプ場</a:t>
            </a:r>
            <a:r>
              <a:rPr kumimoji="1" lang="ja-JP" altLang="en-US" sz="1200" b="1" dirty="0"/>
              <a:t>の官民分担（案）</a:t>
            </a:r>
          </a:p>
        </p:txBody>
      </p:sp>
      <p:pic>
        <p:nvPicPr>
          <p:cNvPr id="9" name="図 8">
            <a:extLst>
              <a:ext uri="{FF2B5EF4-FFF2-40B4-BE49-F238E27FC236}">
                <a16:creationId xmlns:a16="http://schemas.microsoft.com/office/drawing/2014/main" id="{EE94CECB-B98A-9B4A-7555-14B7CA05EBB2}"/>
              </a:ext>
            </a:extLst>
          </p:cNvPr>
          <p:cNvPicPr>
            <a:picLocks noChangeAspect="1"/>
          </p:cNvPicPr>
          <p:nvPr/>
        </p:nvPicPr>
        <p:blipFill>
          <a:blip r:embed="rId2"/>
          <a:stretch>
            <a:fillRect/>
          </a:stretch>
        </p:blipFill>
        <p:spPr>
          <a:xfrm>
            <a:off x="398303" y="1792705"/>
            <a:ext cx="8424000" cy="4298420"/>
          </a:xfrm>
          <a:prstGeom prst="rect">
            <a:avLst/>
          </a:prstGeom>
        </p:spPr>
      </p:pic>
    </p:spTree>
    <p:extLst>
      <p:ext uri="{BB962C8B-B14F-4D97-AF65-F5344CB8AC3E}">
        <p14:creationId xmlns:p14="http://schemas.microsoft.com/office/powerpoint/2010/main" val="1684599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E090C-533A-7BED-F535-6068E39782E6}"/>
            </a:ext>
          </a:extLst>
        </p:cNvPr>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BED77C2F-3006-E6D7-8C62-29F2795FDEB7}"/>
              </a:ext>
            </a:extLst>
          </p:cNvPr>
          <p:cNvSpPr/>
          <p:nvPr/>
        </p:nvSpPr>
        <p:spPr>
          <a:xfrm>
            <a:off x="329979" y="2607954"/>
            <a:ext cx="2880322" cy="293241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91089966-58BD-F793-495C-8E6213BF95A1}"/>
              </a:ext>
            </a:extLst>
          </p:cNvPr>
          <p:cNvSpPr>
            <a:spLocks noGrp="1"/>
          </p:cNvSpPr>
          <p:nvPr>
            <p:ph type="sldNum" sz="quarter" idx="12"/>
          </p:nvPr>
        </p:nvSpPr>
        <p:spPr/>
        <p:txBody>
          <a:bodyPr/>
          <a:lstStyle/>
          <a:p>
            <a:pPr>
              <a:defRPr/>
            </a:pPr>
            <a:fld id="{37E090E1-01D6-4368-A6B7-2050244B6EC1}" type="slidenum">
              <a:rPr lang="en-US" altLang="ja-JP" smtClean="0"/>
              <a:pPr>
                <a:defRPr/>
              </a:pPr>
              <a:t>32</a:t>
            </a:fld>
            <a:endParaRPr lang="en-US" altLang="ja-JP" dirty="0"/>
          </a:p>
        </p:txBody>
      </p:sp>
      <p:sp>
        <p:nvSpPr>
          <p:cNvPr id="5" name="タイトル 1">
            <a:extLst>
              <a:ext uri="{FF2B5EF4-FFF2-40B4-BE49-F238E27FC236}">
                <a16:creationId xmlns:a16="http://schemas.microsoft.com/office/drawing/2014/main" id="{6C863208-E2B7-82E4-D06D-83BE77CB245D}"/>
              </a:ext>
            </a:extLst>
          </p:cNvPr>
          <p:cNvSpPr txBox="1">
            <a:spLocks noGrp="1"/>
          </p:cNvSpPr>
          <p:nvPr>
            <p:ph type="title"/>
          </p:nvPr>
        </p:nvSpPr>
        <p:spPr bwMode="auto">
          <a:xfrm>
            <a:off x="179388" y="0"/>
            <a:ext cx="7488956"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6" name="四角形: 角を丸くする 5">
            <a:extLst>
              <a:ext uri="{FF2B5EF4-FFF2-40B4-BE49-F238E27FC236}">
                <a16:creationId xmlns:a16="http://schemas.microsoft.com/office/drawing/2014/main" id="{865E9AB2-D524-362E-A140-A1723641B91C}"/>
              </a:ext>
            </a:extLst>
          </p:cNvPr>
          <p:cNvSpPr/>
          <p:nvPr/>
        </p:nvSpPr>
        <p:spPr>
          <a:xfrm>
            <a:off x="251520" y="881102"/>
            <a:ext cx="4824536"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倉敷市が検討する基本方針（案）</a:t>
            </a:r>
            <a:endParaRPr kumimoji="1" lang="ja-JP" altLang="en-US" sz="2000" b="1" dirty="0"/>
          </a:p>
        </p:txBody>
      </p:sp>
      <p:sp>
        <p:nvSpPr>
          <p:cNvPr id="7" name="四角形: 角を丸くする 6">
            <a:extLst>
              <a:ext uri="{FF2B5EF4-FFF2-40B4-BE49-F238E27FC236}">
                <a16:creationId xmlns:a16="http://schemas.microsoft.com/office/drawing/2014/main" id="{F4360691-0005-61B7-2972-F6EC593D1406}"/>
              </a:ext>
            </a:extLst>
          </p:cNvPr>
          <p:cNvSpPr/>
          <p:nvPr/>
        </p:nvSpPr>
        <p:spPr>
          <a:xfrm>
            <a:off x="395536" y="2464682"/>
            <a:ext cx="2591209"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受託者</a:t>
            </a:r>
            <a:r>
              <a:rPr kumimoji="1" lang="ja-JP" altLang="en-US" b="1" dirty="0"/>
              <a:t>（</a:t>
            </a:r>
            <a:r>
              <a:rPr kumimoji="1" lang="en-US" altLang="ja-JP" b="1" dirty="0"/>
              <a:t>SPC</a:t>
            </a:r>
            <a:r>
              <a:rPr kumimoji="1" lang="ja-JP" altLang="en-US" b="1" dirty="0"/>
              <a:t>）</a:t>
            </a:r>
          </a:p>
        </p:txBody>
      </p:sp>
      <p:sp>
        <p:nvSpPr>
          <p:cNvPr id="8" name="四角形: 角を丸くする 7">
            <a:extLst>
              <a:ext uri="{FF2B5EF4-FFF2-40B4-BE49-F238E27FC236}">
                <a16:creationId xmlns:a16="http://schemas.microsoft.com/office/drawing/2014/main" id="{A1B20519-6DEE-6F04-9B9A-20840E62C8E9}"/>
              </a:ext>
            </a:extLst>
          </p:cNvPr>
          <p:cNvSpPr/>
          <p:nvPr/>
        </p:nvSpPr>
        <p:spPr>
          <a:xfrm>
            <a:off x="395536" y="1700808"/>
            <a:ext cx="1440160"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a:t>
            </a:r>
            <a:endParaRPr kumimoji="1" lang="ja-JP" altLang="en-US" sz="2000" b="1" dirty="0"/>
          </a:p>
        </p:txBody>
      </p:sp>
      <p:sp>
        <p:nvSpPr>
          <p:cNvPr id="14" name="四角形: 角を丸くする 13">
            <a:extLst>
              <a:ext uri="{FF2B5EF4-FFF2-40B4-BE49-F238E27FC236}">
                <a16:creationId xmlns:a16="http://schemas.microsoft.com/office/drawing/2014/main" id="{C3F1D9AC-2EAC-D889-BC73-472EDCF7CD52}"/>
              </a:ext>
            </a:extLst>
          </p:cNvPr>
          <p:cNvSpPr/>
          <p:nvPr/>
        </p:nvSpPr>
        <p:spPr>
          <a:xfrm>
            <a:off x="323528"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市内</a:t>
            </a:r>
            <a:endParaRPr lang="en-US" altLang="ja-JP" sz="1400" b="1" dirty="0">
              <a:solidFill>
                <a:schemeClr val="tx1"/>
              </a:solidFill>
            </a:endParaRPr>
          </a:p>
          <a:p>
            <a:pPr algn="ctr"/>
            <a:r>
              <a:rPr lang="ja-JP" altLang="en-US" sz="1400" b="1" dirty="0">
                <a:solidFill>
                  <a:schemeClr val="tx1"/>
                </a:solidFill>
              </a:rPr>
              <a:t>企業</a:t>
            </a:r>
            <a:endParaRPr kumimoji="1" lang="ja-JP" altLang="en-US" sz="1400" b="1" dirty="0">
              <a:solidFill>
                <a:schemeClr val="tx1"/>
              </a:solidFill>
            </a:endParaRPr>
          </a:p>
        </p:txBody>
      </p:sp>
      <p:sp>
        <p:nvSpPr>
          <p:cNvPr id="15" name="四角形: 角を丸くする 14">
            <a:extLst>
              <a:ext uri="{FF2B5EF4-FFF2-40B4-BE49-F238E27FC236}">
                <a16:creationId xmlns:a16="http://schemas.microsoft.com/office/drawing/2014/main" id="{5E6A13FB-EBA1-308E-D3EC-4960B32802F2}"/>
              </a:ext>
            </a:extLst>
          </p:cNvPr>
          <p:cNvSpPr/>
          <p:nvPr/>
        </p:nvSpPr>
        <p:spPr>
          <a:xfrm>
            <a:off x="1007604"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県内</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16" name="四角形: 角を丸くする 15">
            <a:extLst>
              <a:ext uri="{FF2B5EF4-FFF2-40B4-BE49-F238E27FC236}">
                <a16:creationId xmlns:a16="http://schemas.microsoft.com/office/drawing/2014/main" id="{0222B701-9FFB-CF7F-3E66-7E1F15B76CA5}"/>
              </a:ext>
            </a:extLst>
          </p:cNvPr>
          <p:cNvSpPr/>
          <p:nvPr/>
        </p:nvSpPr>
        <p:spPr>
          <a:xfrm>
            <a:off x="1691680" y="6033472"/>
            <a:ext cx="648072" cy="470841"/>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全国</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17" name="四角形: 角を丸くする 16">
            <a:extLst>
              <a:ext uri="{FF2B5EF4-FFF2-40B4-BE49-F238E27FC236}">
                <a16:creationId xmlns:a16="http://schemas.microsoft.com/office/drawing/2014/main" id="{25AA3D4A-F81E-ADC3-1E3C-B9310D4777D6}"/>
              </a:ext>
            </a:extLst>
          </p:cNvPr>
          <p:cNvSpPr/>
          <p:nvPr/>
        </p:nvSpPr>
        <p:spPr>
          <a:xfrm>
            <a:off x="2411760" y="6039158"/>
            <a:ext cx="3094689" cy="465155"/>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建設企業</a:t>
            </a:r>
            <a:endParaRPr kumimoji="1" lang="en-US" altLang="ja-JP" sz="1400" b="1" dirty="0">
              <a:solidFill>
                <a:schemeClr val="tx1"/>
              </a:solidFill>
            </a:endParaRPr>
          </a:p>
          <a:p>
            <a:pPr algn="ctr"/>
            <a:r>
              <a:rPr lang="ja-JP" altLang="en-US" sz="1400" b="1" dirty="0">
                <a:solidFill>
                  <a:schemeClr val="tx1"/>
                </a:solidFill>
              </a:rPr>
              <a:t>（市内企業、県内企業、全国企業）</a:t>
            </a:r>
            <a:endParaRPr kumimoji="1" lang="ja-JP" altLang="en-US" sz="1400" b="1" dirty="0">
              <a:solidFill>
                <a:schemeClr val="tx1"/>
              </a:solidFill>
            </a:endParaRPr>
          </a:p>
        </p:txBody>
      </p:sp>
      <p:sp>
        <p:nvSpPr>
          <p:cNvPr id="23" name="テキスト ボックス 22">
            <a:extLst>
              <a:ext uri="{FF2B5EF4-FFF2-40B4-BE49-F238E27FC236}">
                <a16:creationId xmlns:a16="http://schemas.microsoft.com/office/drawing/2014/main" id="{47433044-3798-2152-1342-2DDDB82AC32B}"/>
              </a:ext>
            </a:extLst>
          </p:cNvPr>
          <p:cNvSpPr txBox="1"/>
          <p:nvPr/>
        </p:nvSpPr>
        <p:spPr>
          <a:xfrm>
            <a:off x="5641061" y="839991"/>
            <a:ext cx="3262432" cy="276999"/>
          </a:xfrm>
          <a:prstGeom prst="rect">
            <a:avLst/>
          </a:prstGeom>
          <a:solidFill>
            <a:srgbClr val="FF0000"/>
          </a:solid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sp>
        <p:nvSpPr>
          <p:cNvPr id="50" name="矢印: 上下 49">
            <a:extLst>
              <a:ext uri="{FF2B5EF4-FFF2-40B4-BE49-F238E27FC236}">
                <a16:creationId xmlns:a16="http://schemas.microsoft.com/office/drawing/2014/main" id="{F7320B4A-7873-1BDD-7AEE-AFEB6AB1260A}"/>
              </a:ext>
            </a:extLst>
          </p:cNvPr>
          <p:cNvSpPr/>
          <p:nvPr/>
        </p:nvSpPr>
        <p:spPr>
          <a:xfrm>
            <a:off x="755576" y="2111821"/>
            <a:ext cx="184068" cy="343733"/>
          </a:xfrm>
          <a:prstGeom prst="upDownArrow">
            <a:avLst/>
          </a:prstGeom>
          <a:solidFill>
            <a:schemeClr val="bg2"/>
          </a:solidFill>
          <a:ln w="127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0B92D95B-7892-C38A-7AB5-0E5679FDC924}"/>
              </a:ext>
            </a:extLst>
          </p:cNvPr>
          <p:cNvSpPr/>
          <p:nvPr/>
        </p:nvSpPr>
        <p:spPr>
          <a:xfrm>
            <a:off x="1126522" y="2123041"/>
            <a:ext cx="4026405"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事業契約（更新実施）</a:t>
            </a:r>
            <a:endParaRPr lang="en-US" altLang="ja-JP" sz="1200" dirty="0">
              <a:solidFill>
                <a:schemeClr val="tx1"/>
              </a:solidFill>
            </a:endParaRPr>
          </a:p>
          <a:p>
            <a:r>
              <a:rPr lang="en-US" altLang="ja-JP" sz="1000" dirty="0">
                <a:solidFill>
                  <a:schemeClr val="tx1"/>
                </a:solidFill>
              </a:rPr>
              <a:t>※PFI</a:t>
            </a:r>
            <a:r>
              <a:rPr lang="ja-JP" altLang="en-US" sz="1000" dirty="0">
                <a:solidFill>
                  <a:schemeClr val="tx1"/>
                </a:solidFill>
              </a:rPr>
              <a:t>事業契約以外の契約手法も含む</a:t>
            </a:r>
            <a:endParaRPr lang="en-US" altLang="ja-JP" sz="1000" dirty="0">
              <a:solidFill>
                <a:schemeClr val="tx1"/>
              </a:solidFill>
            </a:endParaRPr>
          </a:p>
        </p:txBody>
      </p:sp>
      <p:cxnSp>
        <p:nvCxnSpPr>
          <p:cNvPr id="65" name="直線コネクタ 64">
            <a:extLst>
              <a:ext uri="{FF2B5EF4-FFF2-40B4-BE49-F238E27FC236}">
                <a16:creationId xmlns:a16="http://schemas.microsoft.com/office/drawing/2014/main" id="{6E22C66B-A7A6-5728-22C9-7ECD5251F8A6}"/>
              </a:ext>
            </a:extLst>
          </p:cNvPr>
          <p:cNvCxnSpPr>
            <a:cxnSpLocks/>
          </p:cNvCxnSpPr>
          <p:nvPr/>
        </p:nvCxnSpPr>
        <p:spPr>
          <a:xfrm>
            <a:off x="647563" y="5928825"/>
            <a:ext cx="1382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CA87300B-5B67-85FF-4D16-02FAE696E551}"/>
              </a:ext>
            </a:extLst>
          </p:cNvPr>
          <p:cNvSpPr/>
          <p:nvPr/>
        </p:nvSpPr>
        <p:spPr>
          <a:xfrm>
            <a:off x="3499401" y="2607954"/>
            <a:ext cx="2596600" cy="293241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4B91A6EA-542A-A7D9-F621-F49B6539DCF7}"/>
              </a:ext>
            </a:extLst>
          </p:cNvPr>
          <p:cNvCxnSpPr>
            <a:cxnSpLocks/>
          </p:cNvCxnSpPr>
          <p:nvPr/>
        </p:nvCxnSpPr>
        <p:spPr>
          <a:xfrm>
            <a:off x="648331" y="591594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DE0893E3-DA51-4C43-7676-1368E1466943}"/>
              </a:ext>
            </a:extLst>
          </p:cNvPr>
          <p:cNvCxnSpPr>
            <a:cxnSpLocks/>
          </p:cNvCxnSpPr>
          <p:nvPr/>
        </p:nvCxnSpPr>
        <p:spPr>
          <a:xfrm>
            <a:off x="1331640"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275F454A-38D3-F27D-4083-11B30A8F2E88}"/>
              </a:ext>
            </a:extLst>
          </p:cNvPr>
          <p:cNvCxnSpPr>
            <a:cxnSpLocks/>
          </p:cNvCxnSpPr>
          <p:nvPr/>
        </p:nvCxnSpPr>
        <p:spPr>
          <a:xfrm>
            <a:off x="2015716"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C086396E-97E7-44D7-C959-78C8F44C4793}"/>
              </a:ext>
            </a:extLst>
          </p:cNvPr>
          <p:cNvCxnSpPr>
            <a:cxnSpLocks/>
          </p:cNvCxnSpPr>
          <p:nvPr/>
        </p:nvCxnSpPr>
        <p:spPr>
          <a:xfrm>
            <a:off x="1007604" y="5540370"/>
            <a:ext cx="0" cy="3884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E7ECA97B-4256-7F0B-1001-8AB2E8C314A0}"/>
              </a:ext>
            </a:extLst>
          </p:cNvPr>
          <p:cNvCxnSpPr>
            <a:cxnSpLocks/>
          </p:cNvCxnSpPr>
          <p:nvPr/>
        </p:nvCxnSpPr>
        <p:spPr>
          <a:xfrm>
            <a:off x="2735796" y="5540370"/>
            <a:ext cx="0" cy="519577"/>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3" name="正方形/長方形 82">
            <a:extLst>
              <a:ext uri="{FF2B5EF4-FFF2-40B4-BE49-F238E27FC236}">
                <a16:creationId xmlns:a16="http://schemas.microsoft.com/office/drawing/2014/main" id="{B80F2EBB-16E3-1EE7-B982-429D75FB7956}"/>
              </a:ext>
            </a:extLst>
          </p:cNvPr>
          <p:cNvSpPr/>
          <p:nvPr/>
        </p:nvSpPr>
        <p:spPr>
          <a:xfrm>
            <a:off x="899592" y="5559692"/>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自ら実施する業務以外</a:t>
            </a:r>
            <a:endParaRPr kumimoji="1" lang="en-US" altLang="ja-JP" sz="1000" dirty="0">
              <a:solidFill>
                <a:schemeClr val="tx1"/>
              </a:solidFill>
            </a:endParaRPr>
          </a:p>
          <a:p>
            <a:pPr algn="ctr"/>
            <a:r>
              <a:rPr kumimoji="1" lang="ja-JP" altLang="en-US" sz="1000" dirty="0">
                <a:solidFill>
                  <a:schemeClr val="tx1"/>
                </a:solidFill>
              </a:rPr>
              <a:t>（計画・設計業務）</a:t>
            </a:r>
          </a:p>
        </p:txBody>
      </p:sp>
      <p:sp>
        <p:nvSpPr>
          <p:cNvPr id="98" name="正方形/長方形 97">
            <a:extLst>
              <a:ext uri="{FF2B5EF4-FFF2-40B4-BE49-F238E27FC236}">
                <a16:creationId xmlns:a16="http://schemas.microsoft.com/office/drawing/2014/main" id="{FBE578BE-36E1-8E0D-EC50-5DDD91081B9B}"/>
              </a:ext>
            </a:extLst>
          </p:cNvPr>
          <p:cNvSpPr/>
          <p:nvPr/>
        </p:nvSpPr>
        <p:spPr>
          <a:xfrm>
            <a:off x="320129" y="6483520"/>
            <a:ext cx="5043959"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rPr>
              <a:t>※</a:t>
            </a:r>
            <a:r>
              <a:rPr lang="ja-JP" altLang="ja-JP" sz="1000" dirty="0">
                <a:solidFill>
                  <a:schemeClr val="tx1"/>
                </a:solidFill>
              </a:rPr>
              <a:t>一部業務については出資企業以外への発注を義務付けることがある</a:t>
            </a:r>
            <a:endParaRPr lang="en-US" altLang="ja-JP" sz="1000" dirty="0">
              <a:solidFill>
                <a:schemeClr val="tx1"/>
              </a:solidFill>
            </a:endParaRPr>
          </a:p>
        </p:txBody>
      </p:sp>
      <p:sp>
        <p:nvSpPr>
          <p:cNvPr id="102" name="正方形/長方形 101">
            <a:extLst>
              <a:ext uri="{FF2B5EF4-FFF2-40B4-BE49-F238E27FC236}">
                <a16:creationId xmlns:a16="http://schemas.microsoft.com/office/drawing/2014/main" id="{9743542C-E12F-FB7D-A16B-7B56F4F6B935}"/>
              </a:ext>
            </a:extLst>
          </p:cNvPr>
          <p:cNvSpPr/>
          <p:nvPr/>
        </p:nvSpPr>
        <p:spPr>
          <a:xfrm>
            <a:off x="6315582" y="2695214"/>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u="sng" dirty="0">
                <a:solidFill>
                  <a:schemeClr val="tx1"/>
                </a:solidFill>
              </a:rPr>
              <a:t>ウォーター</a:t>
            </a:r>
            <a:r>
              <a:rPr lang="en-US" altLang="ja-JP" sz="1200" u="sng" dirty="0">
                <a:solidFill>
                  <a:schemeClr val="tx1"/>
                </a:solidFill>
              </a:rPr>
              <a:t>PPP</a:t>
            </a:r>
            <a:r>
              <a:rPr lang="ja-JP" altLang="en-US" sz="1200" u="sng" dirty="0">
                <a:solidFill>
                  <a:schemeClr val="tx1"/>
                </a:solidFill>
              </a:rPr>
              <a:t>対象外</a:t>
            </a:r>
            <a:endParaRPr kumimoji="1" lang="en-US" altLang="ja-JP" sz="1200" u="sng" dirty="0">
              <a:solidFill>
                <a:schemeClr val="tx1"/>
              </a:solidFill>
            </a:endParaRPr>
          </a:p>
        </p:txBody>
      </p:sp>
      <p:cxnSp>
        <p:nvCxnSpPr>
          <p:cNvPr id="103" name="直線コネクタ 102">
            <a:extLst>
              <a:ext uri="{FF2B5EF4-FFF2-40B4-BE49-F238E27FC236}">
                <a16:creationId xmlns:a16="http://schemas.microsoft.com/office/drawing/2014/main" id="{3D1198E7-3478-F75D-4C34-B67ADAEABC1A}"/>
              </a:ext>
            </a:extLst>
          </p:cNvPr>
          <p:cNvCxnSpPr>
            <a:cxnSpLocks/>
          </p:cNvCxnSpPr>
          <p:nvPr/>
        </p:nvCxnSpPr>
        <p:spPr>
          <a:xfrm>
            <a:off x="3210301" y="3046869"/>
            <a:ext cx="289100" cy="0"/>
          </a:xfrm>
          <a:prstGeom prst="line">
            <a:avLst/>
          </a:prstGeom>
          <a:ln w="1905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1" name="正方形/長方形 110">
            <a:extLst>
              <a:ext uri="{FF2B5EF4-FFF2-40B4-BE49-F238E27FC236}">
                <a16:creationId xmlns:a16="http://schemas.microsoft.com/office/drawing/2014/main" id="{B58677D9-ABFB-048B-8782-0B3714685330}"/>
              </a:ext>
            </a:extLst>
          </p:cNvPr>
          <p:cNvSpPr/>
          <p:nvPr/>
        </p:nvSpPr>
        <p:spPr>
          <a:xfrm>
            <a:off x="3085613" y="2717677"/>
            <a:ext cx="538475"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出資</a:t>
            </a:r>
          </a:p>
        </p:txBody>
      </p:sp>
      <p:sp>
        <p:nvSpPr>
          <p:cNvPr id="112" name="四角形: 角を丸くする 111">
            <a:extLst>
              <a:ext uri="{FF2B5EF4-FFF2-40B4-BE49-F238E27FC236}">
                <a16:creationId xmlns:a16="http://schemas.microsoft.com/office/drawing/2014/main" id="{86B0D113-A35F-9155-2ECF-D687CC6C7D59}"/>
              </a:ext>
            </a:extLst>
          </p:cNvPr>
          <p:cNvSpPr/>
          <p:nvPr/>
        </p:nvSpPr>
        <p:spPr>
          <a:xfrm>
            <a:off x="3758111" y="3298325"/>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維持管理企業</a:t>
            </a:r>
            <a:endParaRPr kumimoji="1" lang="ja-JP" altLang="en-US" sz="1400" b="1" dirty="0">
              <a:solidFill>
                <a:schemeClr val="tx1"/>
              </a:solidFill>
            </a:endParaRPr>
          </a:p>
        </p:txBody>
      </p:sp>
      <p:sp>
        <p:nvSpPr>
          <p:cNvPr id="113" name="四角形: 角を丸くする 112">
            <a:extLst>
              <a:ext uri="{FF2B5EF4-FFF2-40B4-BE49-F238E27FC236}">
                <a16:creationId xmlns:a16="http://schemas.microsoft.com/office/drawing/2014/main" id="{17689B3F-B197-18E2-2DB5-45CC6A15EF7C}"/>
              </a:ext>
            </a:extLst>
          </p:cNvPr>
          <p:cNvSpPr/>
          <p:nvPr/>
        </p:nvSpPr>
        <p:spPr>
          <a:xfrm>
            <a:off x="3758110" y="3821808"/>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コンサルタント企業</a:t>
            </a:r>
            <a:endParaRPr kumimoji="1" lang="ja-JP" altLang="en-US" sz="1400" b="1" dirty="0">
              <a:solidFill>
                <a:schemeClr val="tx1"/>
              </a:solidFill>
            </a:endParaRPr>
          </a:p>
        </p:txBody>
      </p:sp>
      <p:sp>
        <p:nvSpPr>
          <p:cNvPr id="114" name="四角形: 角を丸くする 113">
            <a:extLst>
              <a:ext uri="{FF2B5EF4-FFF2-40B4-BE49-F238E27FC236}">
                <a16:creationId xmlns:a16="http://schemas.microsoft.com/office/drawing/2014/main" id="{D3B7036B-D107-3214-A3EF-71DB667EDA84}"/>
              </a:ext>
            </a:extLst>
          </p:cNvPr>
          <p:cNvSpPr/>
          <p:nvPr/>
        </p:nvSpPr>
        <p:spPr>
          <a:xfrm>
            <a:off x="3771534" y="4374420"/>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建設企業</a:t>
            </a:r>
            <a:endParaRPr kumimoji="1" lang="ja-JP" altLang="en-US" sz="1400" b="1" dirty="0">
              <a:solidFill>
                <a:schemeClr val="tx1"/>
              </a:solidFill>
            </a:endParaRPr>
          </a:p>
        </p:txBody>
      </p:sp>
      <p:grpSp>
        <p:nvGrpSpPr>
          <p:cNvPr id="10" name="グループ化 9">
            <a:extLst>
              <a:ext uri="{FF2B5EF4-FFF2-40B4-BE49-F238E27FC236}">
                <a16:creationId xmlns:a16="http://schemas.microsoft.com/office/drawing/2014/main" id="{C950704E-D089-62E8-F432-0120A650F262}"/>
              </a:ext>
            </a:extLst>
          </p:cNvPr>
          <p:cNvGrpSpPr/>
          <p:nvPr/>
        </p:nvGrpSpPr>
        <p:grpSpPr>
          <a:xfrm>
            <a:off x="395536" y="3069333"/>
            <a:ext cx="2686525" cy="2343226"/>
            <a:chOff x="395536" y="3069333"/>
            <a:chExt cx="2686525" cy="2343226"/>
          </a:xfrm>
        </p:grpSpPr>
        <p:sp>
          <p:nvSpPr>
            <p:cNvPr id="24" name="正方形/長方形 23">
              <a:extLst>
                <a:ext uri="{FF2B5EF4-FFF2-40B4-BE49-F238E27FC236}">
                  <a16:creationId xmlns:a16="http://schemas.microsoft.com/office/drawing/2014/main" id="{6E4B5AB8-F60A-376A-ACF1-AE1FAC4C3202}"/>
                </a:ext>
              </a:extLst>
            </p:cNvPr>
            <p:cNvSpPr/>
            <p:nvPr/>
          </p:nvSpPr>
          <p:spPr>
            <a:xfrm>
              <a:off x="395536" y="3069333"/>
              <a:ext cx="2686525" cy="234322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D418202-8419-31D8-EE92-D894D1FD03F2}"/>
                </a:ext>
              </a:extLst>
            </p:cNvPr>
            <p:cNvSpPr/>
            <p:nvPr/>
          </p:nvSpPr>
          <p:spPr>
            <a:xfrm>
              <a:off x="487957" y="3581899"/>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ﾏﾝﾎｰﾙﾎﾟﾝﾌﾟ</a:t>
              </a:r>
              <a:endParaRPr kumimoji="1" lang="ja-JP" altLang="en-US" sz="1400" b="1" dirty="0"/>
            </a:p>
          </p:txBody>
        </p:sp>
        <p:sp>
          <p:nvSpPr>
            <p:cNvPr id="13" name="四角形: 角を丸くする 12">
              <a:extLst>
                <a:ext uri="{FF2B5EF4-FFF2-40B4-BE49-F238E27FC236}">
                  <a16:creationId xmlns:a16="http://schemas.microsoft.com/office/drawing/2014/main" id="{B1CF9C2D-5489-AC02-1184-8C49ECA4059D}"/>
                </a:ext>
              </a:extLst>
            </p:cNvPr>
            <p:cNvSpPr/>
            <p:nvPr/>
          </p:nvSpPr>
          <p:spPr>
            <a:xfrm>
              <a:off x="481498" y="3174470"/>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管路施設</a:t>
              </a:r>
              <a:endParaRPr kumimoji="1" lang="ja-JP" altLang="en-US" sz="1400" b="1" dirty="0"/>
            </a:p>
          </p:txBody>
        </p:sp>
        <p:sp>
          <p:nvSpPr>
            <p:cNvPr id="19" name="正方形/長方形 18">
              <a:extLst>
                <a:ext uri="{FF2B5EF4-FFF2-40B4-BE49-F238E27FC236}">
                  <a16:creationId xmlns:a16="http://schemas.microsoft.com/office/drawing/2014/main" id="{C9CCBE93-1386-09C7-CA94-204688473290}"/>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20" name="正方形/長方形 19">
              <a:extLst>
                <a:ext uri="{FF2B5EF4-FFF2-40B4-BE49-F238E27FC236}">
                  <a16:creationId xmlns:a16="http://schemas.microsoft.com/office/drawing/2014/main" id="{B8928460-0B28-3758-44D2-7BB9A422ADCE}"/>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21" name="正方形/長方形 20">
              <a:extLst>
                <a:ext uri="{FF2B5EF4-FFF2-40B4-BE49-F238E27FC236}">
                  <a16:creationId xmlns:a16="http://schemas.microsoft.com/office/drawing/2014/main" id="{48C5FA20-C598-E170-E61D-9F51290A5C14}"/>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62" name="正方形/長方形 61">
              <a:extLst>
                <a:ext uri="{FF2B5EF4-FFF2-40B4-BE49-F238E27FC236}">
                  <a16:creationId xmlns:a16="http://schemas.microsoft.com/office/drawing/2014/main" id="{61DE78C0-3E11-412C-0FFD-973E63DDA774}"/>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66" name="直線コネクタ 65">
              <a:extLst>
                <a:ext uri="{FF2B5EF4-FFF2-40B4-BE49-F238E27FC236}">
                  <a16:creationId xmlns:a16="http://schemas.microsoft.com/office/drawing/2014/main" id="{D6684329-F708-474A-87AA-57128C7B7A43}"/>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B44A52F0-5157-E53E-F090-CA930F3B4C20}"/>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F5EFC1FE-7CD0-36D9-E32A-75852DE152BD}"/>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5C3DC5BC-55B5-AFEB-C623-487F5DD06E3C}"/>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3" name="直線コネクタ 2">
              <a:extLst>
                <a:ext uri="{FF2B5EF4-FFF2-40B4-BE49-F238E27FC236}">
                  <a16:creationId xmlns:a16="http://schemas.microsoft.com/office/drawing/2014/main" id="{31B9FE13-3EA3-35AD-CCAE-4F8EB00AB712}"/>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B66A4CE0-98F9-8FF8-A6EE-89E568E06E67}"/>
              </a:ext>
            </a:extLst>
          </p:cNvPr>
          <p:cNvGrpSpPr/>
          <p:nvPr/>
        </p:nvGrpSpPr>
        <p:grpSpPr>
          <a:xfrm>
            <a:off x="6315582" y="3040421"/>
            <a:ext cx="2686525" cy="2343226"/>
            <a:chOff x="395536" y="3069333"/>
            <a:chExt cx="2686525" cy="2343226"/>
          </a:xfrm>
        </p:grpSpPr>
        <p:sp>
          <p:nvSpPr>
            <p:cNvPr id="18" name="正方形/長方形 17">
              <a:extLst>
                <a:ext uri="{FF2B5EF4-FFF2-40B4-BE49-F238E27FC236}">
                  <a16:creationId xmlns:a16="http://schemas.microsoft.com/office/drawing/2014/main" id="{9BFD524E-74EF-2F9A-50E3-5724537DCCF3}"/>
                </a:ext>
              </a:extLst>
            </p:cNvPr>
            <p:cNvSpPr/>
            <p:nvPr/>
          </p:nvSpPr>
          <p:spPr>
            <a:xfrm>
              <a:off x="395536" y="3069333"/>
              <a:ext cx="2686525" cy="234322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3F36054-BC9A-AF5C-F5EF-1082D9A247F4}"/>
                </a:ext>
              </a:extLst>
            </p:cNvPr>
            <p:cNvSpPr/>
            <p:nvPr/>
          </p:nvSpPr>
          <p:spPr>
            <a:xfrm>
              <a:off x="487957" y="3581899"/>
              <a:ext cx="1152128" cy="351654"/>
            </a:xfrm>
            <a:prstGeom prst="roundRect">
              <a:avLst/>
            </a:prstGeom>
            <a:solidFill>
              <a:schemeClr val="bg1">
                <a:lumMod val="5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ﾎﾟﾝﾌﾟ場</a:t>
              </a:r>
              <a:endParaRPr kumimoji="1" lang="ja-JP" altLang="en-US" sz="1400" b="1" dirty="0"/>
            </a:p>
          </p:txBody>
        </p:sp>
        <p:sp>
          <p:nvSpPr>
            <p:cNvPr id="25" name="四角形: 角を丸くする 24">
              <a:extLst>
                <a:ext uri="{FF2B5EF4-FFF2-40B4-BE49-F238E27FC236}">
                  <a16:creationId xmlns:a16="http://schemas.microsoft.com/office/drawing/2014/main" id="{18A39A99-B08F-1500-BA5F-336C080C8C98}"/>
                </a:ext>
              </a:extLst>
            </p:cNvPr>
            <p:cNvSpPr/>
            <p:nvPr/>
          </p:nvSpPr>
          <p:spPr>
            <a:xfrm>
              <a:off x="481498" y="3174470"/>
              <a:ext cx="1152128" cy="351654"/>
            </a:xfrm>
            <a:prstGeom prst="roundRect">
              <a:avLst/>
            </a:prstGeom>
            <a:solidFill>
              <a:schemeClr val="bg1">
                <a:lumMod val="5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処理場</a:t>
              </a:r>
            </a:p>
          </p:txBody>
        </p:sp>
        <p:sp>
          <p:nvSpPr>
            <p:cNvPr id="26" name="正方形/長方形 25">
              <a:extLst>
                <a:ext uri="{FF2B5EF4-FFF2-40B4-BE49-F238E27FC236}">
                  <a16:creationId xmlns:a16="http://schemas.microsoft.com/office/drawing/2014/main" id="{430F5705-F87F-444A-6A62-DE1115D0E6C8}"/>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27" name="正方形/長方形 26">
              <a:extLst>
                <a:ext uri="{FF2B5EF4-FFF2-40B4-BE49-F238E27FC236}">
                  <a16:creationId xmlns:a16="http://schemas.microsoft.com/office/drawing/2014/main" id="{EA6BFA75-1BC5-71D8-F318-81521704738B}"/>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28" name="正方形/長方形 27">
              <a:extLst>
                <a:ext uri="{FF2B5EF4-FFF2-40B4-BE49-F238E27FC236}">
                  <a16:creationId xmlns:a16="http://schemas.microsoft.com/office/drawing/2014/main" id="{6A737FE9-3E44-0FFC-839B-23AE084B6D22}"/>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29" name="正方形/長方形 28">
              <a:extLst>
                <a:ext uri="{FF2B5EF4-FFF2-40B4-BE49-F238E27FC236}">
                  <a16:creationId xmlns:a16="http://schemas.microsoft.com/office/drawing/2014/main" id="{C46A6D29-A163-9F70-DE7B-EB43F0B5717C}"/>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30" name="直線コネクタ 29">
              <a:extLst>
                <a:ext uri="{FF2B5EF4-FFF2-40B4-BE49-F238E27FC236}">
                  <a16:creationId xmlns:a16="http://schemas.microsoft.com/office/drawing/2014/main" id="{11864119-0D5C-25F3-BA59-B7CC584790A9}"/>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979C4A6B-DFD0-0140-6ED4-06E15131CBD9}"/>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6E90E6A-84CC-9CB0-5CC5-F158333E1754}"/>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B44F5460-4792-1C5B-D2C7-52192D1526D2}"/>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35" name="直線コネクタ 34">
              <a:extLst>
                <a:ext uri="{FF2B5EF4-FFF2-40B4-BE49-F238E27FC236}">
                  <a16:creationId xmlns:a16="http://schemas.microsoft.com/office/drawing/2014/main" id="{3AED2AC4-A77E-4E5F-7F91-FE635EB18F4B}"/>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6" name="正方形/長方形 35">
            <a:extLst>
              <a:ext uri="{FF2B5EF4-FFF2-40B4-BE49-F238E27FC236}">
                <a16:creationId xmlns:a16="http://schemas.microsoft.com/office/drawing/2014/main" id="{A35AE910-71D7-9539-F9DC-09CA8834EE24}"/>
              </a:ext>
            </a:extLst>
          </p:cNvPr>
          <p:cNvSpPr/>
          <p:nvPr/>
        </p:nvSpPr>
        <p:spPr>
          <a:xfrm>
            <a:off x="2630281" y="5575993"/>
            <a:ext cx="1761617"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自ら実施する業務以外</a:t>
            </a:r>
            <a:endParaRPr lang="en-US" altLang="ja-JP" sz="1000" dirty="0">
              <a:solidFill>
                <a:schemeClr val="tx1"/>
              </a:solidFill>
            </a:endParaRPr>
          </a:p>
          <a:p>
            <a:pPr algn="ctr"/>
            <a:r>
              <a:rPr lang="ja-JP" altLang="en-US" sz="1000" dirty="0">
                <a:solidFill>
                  <a:schemeClr val="tx1"/>
                </a:solidFill>
              </a:rPr>
              <a:t>（改築工事）</a:t>
            </a:r>
            <a:endParaRPr kumimoji="1" lang="en-US" altLang="ja-JP" sz="1000" dirty="0">
              <a:solidFill>
                <a:schemeClr val="tx1"/>
              </a:solidFill>
            </a:endParaRPr>
          </a:p>
        </p:txBody>
      </p:sp>
      <p:sp>
        <p:nvSpPr>
          <p:cNvPr id="34" name="テキスト ボックス 33">
            <a:extLst>
              <a:ext uri="{FF2B5EF4-FFF2-40B4-BE49-F238E27FC236}">
                <a16:creationId xmlns:a16="http://schemas.microsoft.com/office/drawing/2014/main" id="{7D906A6E-56D8-38C1-821C-8D1C4B672174}"/>
              </a:ext>
            </a:extLst>
          </p:cNvPr>
          <p:cNvSpPr txBox="1"/>
          <p:nvPr/>
        </p:nvSpPr>
        <p:spPr>
          <a:xfrm>
            <a:off x="107504" y="1305635"/>
            <a:ext cx="9038619" cy="323165"/>
          </a:xfrm>
          <a:prstGeom prst="rect">
            <a:avLst/>
          </a:prstGeom>
          <a:noFill/>
        </p:spPr>
        <p:txBody>
          <a:bodyPr wrap="square" rtlCol="0">
            <a:spAutoFit/>
          </a:bodyPr>
          <a:lstStyle/>
          <a:p>
            <a:r>
              <a:rPr kumimoji="1" lang="ja-JP" altLang="en-US" sz="1500" b="1" dirty="0">
                <a:solidFill>
                  <a:srgbClr val="021184"/>
                </a:solidFill>
                <a:effectLst/>
                <a:latin typeface="+mn-ea"/>
                <a:ea typeface="+mn-ea"/>
              </a:rPr>
              <a:t>全処理区の管路施設</a:t>
            </a:r>
            <a:r>
              <a:rPr kumimoji="1" lang="ja-JP" altLang="en-US" sz="1500" dirty="0">
                <a:solidFill>
                  <a:srgbClr val="021184"/>
                </a:solidFill>
                <a:effectLst/>
                <a:latin typeface="+mn-ea"/>
                <a:ea typeface="+mn-ea"/>
              </a:rPr>
              <a:t>を対象に更新実施型とした際の</a:t>
            </a:r>
            <a:r>
              <a:rPr lang="ja-JP" altLang="en-US" sz="1500" dirty="0">
                <a:solidFill>
                  <a:srgbClr val="021184"/>
                </a:solidFill>
                <a:latin typeface="+mn-ea"/>
                <a:ea typeface="+mn-ea"/>
              </a:rPr>
              <a:t>事業スキームの</a:t>
            </a:r>
            <a:r>
              <a:rPr kumimoji="1" lang="ja-JP" altLang="en-US" sz="1500" dirty="0">
                <a:solidFill>
                  <a:srgbClr val="021184"/>
                </a:solidFill>
                <a:effectLst/>
                <a:latin typeface="+mn-ea"/>
                <a:ea typeface="+mn-ea"/>
              </a:rPr>
              <a:t>イメージ</a:t>
            </a:r>
            <a:r>
              <a:rPr lang="en-US" altLang="ja-JP" sz="1500" dirty="0">
                <a:solidFill>
                  <a:srgbClr val="021184"/>
                </a:solidFill>
                <a:latin typeface="+mn-ea"/>
                <a:ea typeface="+mn-ea"/>
              </a:rPr>
              <a:t>(</a:t>
            </a:r>
            <a:r>
              <a:rPr lang="en-US" altLang="ja-JP" sz="1500" b="1" dirty="0">
                <a:solidFill>
                  <a:srgbClr val="FF0000"/>
                </a:solidFill>
                <a:latin typeface="+mn-ea"/>
                <a:ea typeface="+mn-ea"/>
              </a:rPr>
              <a:t>SPC</a:t>
            </a:r>
            <a:r>
              <a:rPr lang="ja-JP" altLang="en-US" sz="1500" b="1" dirty="0">
                <a:solidFill>
                  <a:srgbClr val="021184"/>
                </a:solidFill>
                <a:latin typeface="+mn-ea"/>
                <a:ea typeface="+mn-ea"/>
              </a:rPr>
              <a:t>とする</a:t>
            </a:r>
            <a:r>
              <a:rPr kumimoji="1" lang="ja-JP" altLang="en-US" sz="1500" dirty="0">
                <a:solidFill>
                  <a:srgbClr val="021184"/>
                </a:solidFill>
                <a:effectLst/>
                <a:latin typeface="+mn-ea"/>
                <a:ea typeface="+mn-ea"/>
              </a:rPr>
              <a:t>場合</a:t>
            </a:r>
            <a:r>
              <a:rPr kumimoji="1" lang="en-US" altLang="ja-JP" sz="1500" dirty="0">
                <a:solidFill>
                  <a:srgbClr val="021184"/>
                </a:solidFill>
                <a:effectLst/>
                <a:latin typeface="+mn-ea"/>
                <a:ea typeface="+mn-ea"/>
              </a:rPr>
              <a:t>)</a:t>
            </a:r>
            <a:endParaRPr kumimoji="1" lang="ja-JP" altLang="en-US" sz="1500" dirty="0">
              <a:solidFill>
                <a:srgbClr val="021184"/>
              </a:solidFill>
              <a:effectLst/>
              <a:latin typeface="+mn-ea"/>
              <a:ea typeface="+mn-ea"/>
            </a:endParaRPr>
          </a:p>
        </p:txBody>
      </p:sp>
      <p:sp>
        <p:nvSpPr>
          <p:cNvPr id="42" name="四角形: 角を丸くする 41">
            <a:extLst>
              <a:ext uri="{FF2B5EF4-FFF2-40B4-BE49-F238E27FC236}">
                <a16:creationId xmlns:a16="http://schemas.microsoft.com/office/drawing/2014/main" id="{EEBDA77C-B91B-50B7-7DF8-DA0A81B19B1F}"/>
              </a:ext>
            </a:extLst>
          </p:cNvPr>
          <p:cNvSpPr/>
          <p:nvPr/>
        </p:nvSpPr>
        <p:spPr>
          <a:xfrm>
            <a:off x="3539229" y="2346897"/>
            <a:ext cx="2491682" cy="586532"/>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ウォーター</a:t>
            </a:r>
            <a:r>
              <a:rPr kumimoji="1" lang="en-US" altLang="ja-JP" sz="2000" b="1" dirty="0"/>
              <a:t>PPP</a:t>
            </a:r>
          </a:p>
          <a:p>
            <a:pPr algn="ctr"/>
            <a:r>
              <a:rPr kumimoji="1" lang="ja-JP" altLang="en-US" sz="2000" b="1" dirty="0"/>
              <a:t>応募ｺﾝｿｰｼｱﾑ</a:t>
            </a:r>
          </a:p>
        </p:txBody>
      </p:sp>
    </p:spTree>
    <p:extLst>
      <p:ext uri="{BB962C8B-B14F-4D97-AF65-F5344CB8AC3E}">
        <p14:creationId xmlns:p14="http://schemas.microsoft.com/office/powerpoint/2010/main" val="2550178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CCF4D-63F4-7C93-A64F-5B0C611A9A26}"/>
            </a:ext>
          </a:extLst>
        </p:cNvPr>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A1EA3E7-3C1D-C107-1AA3-863CD0F7881B}"/>
              </a:ext>
            </a:extLst>
          </p:cNvPr>
          <p:cNvSpPr/>
          <p:nvPr/>
        </p:nvSpPr>
        <p:spPr>
          <a:xfrm>
            <a:off x="329979" y="2607954"/>
            <a:ext cx="5398196" cy="293241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85F4547C-5237-A17A-873D-4DB1C534E573}"/>
              </a:ext>
            </a:extLst>
          </p:cNvPr>
          <p:cNvSpPr>
            <a:spLocks noGrp="1"/>
          </p:cNvSpPr>
          <p:nvPr>
            <p:ph type="sldNum" sz="quarter" idx="12"/>
          </p:nvPr>
        </p:nvSpPr>
        <p:spPr/>
        <p:txBody>
          <a:bodyPr/>
          <a:lstStyle/>
          <a:p>
            <a:pPr>
              <a:defRPr/>
            </a:pPr>
            <a:fld id="{37E090E1-01D6-4368-A6B7-2050244B6EC1}" type="slidenum">
              <a:rPr lang="en-US" altLang="ja-JP" smtClean="0"/>
              <a:pPr>
                <a:defRPr/>
              </a:pPr>
              <a:t>33</a:t>
            </a:fld>
            <a:endParaRPr lang="en-US" altLang="ja-JP" dirty="0"/>
          </a:p>
        </p:txBody>
      </p:sp>
      <p:sp>
        <p:nvSpPr>
          <p:cNvPr id="5" name="タイトル 1">
            <a:extLst>
              <a:ext uri="{FF2B5EF4-FFF2-40B4-BE49-F238E27FC236}">
                <a16:creationId xmlns:a16="http://schemas.microsoft.com/office/drawing/2014/main" id="{58BEED57-03F3-9600-363A-A36C40A2FDF8}"/>
              </a:ext>
            </a:extLst>
          </p:cNvPr>
          <p:cNvSpPr txBox="1">
            <a:spLocks noGrp="1"/>
          </p:cNvSpPr>
          <p:nvPr>
            <p:ph type="title"/>
          </p:nvPr>
        </p:nvSpPr>
        <p:spPr bwMode="auto">
          <a:xfrm>
            <a:off x="179388" y="0"/>
            <a:ext cx="7488956"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6" name="四角形: 角を丸くする 5">
            <a:extLst>
              <a:ext uri="{FF2B5EF4-FFF2-40B4-BE49-F238E27FC236}">
                <a16:creationId xmlns:a16="http://schemas.microsoft.com/office/drawing/2014/main" id="{FF5926A7-7580-C954-3A26-CB5033B46860}"/>
              </a:ext>
            </a:extLst>
          </p:cNvPr>
          <p:cNvSpPr/>
          <p:nvPr/>
        </p:nvSpPr>
        <p:spPr>
          <a:xfrm>
            <a:off x="251520" y="881102"/>
            <a:ext cx="4824536"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倉敷市が検討する基本方針（案）</a:t>
            </a:r>
            <a:endParaRPr kumimoji="1" lang="ja-JP" altLang="en-US" sz="2000" b="1" dirty="0"/>
          </a:p>
        </p:txBody>
      </p:sp>
      <p:sp>
        <p:nvSpPr>
          <p:cNvPr id="7" name="四角形: 角を丸くする 6">
            <a:extLst>
              <a:ext uri="{FF2B5EF4-FFF2-40B4-BE49-F238E27FC236}">
                <a16:creationId xmlns:a16="http://schemas.microsoft.com/office/drawing/2014/main" id="{7CAFE51E-86E3-1C92-97B3-12CFB1DFE164}"/>
              </a:ext>
            </a:extLst>
          </p:cNvPr>
          <p:cNvSpPr/>
          <p:nvPr/>
        </p:nvSpPr>
        <p:spPr>
          <a:xfrm>
            <a:off x="395536" y="2464682"/>
            <a:ext cx="2591209"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受託者</a:t>
            </a:r>
            <a:r>
              <a:rPr kumimoji="1" lang="ja-JP" altLang="en-US" b="1" dirty="0"/>
              <a:t>（</a:t>
            </a:r>
            <a:r>
              <a:rPr kumimoji="1" lang="en-US" altLang="ja-JP" b="1" dirty="0"/>
              <a:t>JV</a:t>
            </a:r>
            <a:r>
              <a:rPr kumimoji="1" lang="ja-JP" altLang="en-US" b="1" dirty="0"/>
              <a:t>）</a:t>
            </a:r>
          </a:p>
        </p:txBody>
      </p:sp>
      <p:sp>
        <p:nvSpPr>
          <p:cNvPr id="8" name="四角形: 角を丸くする 7">
            <a:extLst>
              <a:ext uri="{FF2B5EF4-FFF2-40B4-BE49-F238E27FC236}">
                <a16:creationId xmlns:a16="http://schemas.microsoft.com/office/drawing/2014/main" id="{3841C93B-3BCA-73C1-0CCA-7FC63A688764}"/>
              </a:ext>
            </a:extLst>
          </p:cNvPr>
          <p:cNvSpPr/>
          <p:nvPr/>
        </p:nvSpPr>
        <p:spPr>
          <a:xfrm>
            <a:off x="395536" y="1700808"/>
            <a:ext cx="1440160"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a:t>
            </a:r>
            <a:endParaRPr kumimoji="1" lang="ja-JP" altLang="en-US" sz="2000" b="1" dirty="0"/>
          </a:p>
        </p:txBody>
      </p:sp>
      <p:sp>
        <p:nvSpPr>
          <p:cNvPr id="9" name="テキスト ボックス 8">
            <a:extLst>
              <a:ext uri="{FF2B5EF4-FFF2-40B4-BE49-F238E27FC236}">
                <a16:creationId xmlns:a16="http://schemas.microsoft.com/office/drawing/2014/main" id="{F4E14AE1-A95A-6ACF-A856-D18A0EE20EB4}"/>
              </a:ext>
            </a:extLst>
          </p:cNvPr>
          <p:cNvSpPr txBox="1"/>
          <p:nvPr/>
        </p:nvSpPr>
        <p:spPr>
          <a:xfrm>
            <a:off x="107504" y="1305635"/>
            <a:ext cx="9038619" cy="323165"/>
          </a:xfrm>
          <a:prstGeom prst="rect">
            <a:avLst/>
          </a:prstGeom>
          <a:noFill/>
        </p:spPr>
        <p:txBody>
          <a:bodyPr wrap="square" rtlCol="0">
            <a:spAutoFit/>
          </a:bodyPr>
          <a:lstStyle/>
          <a:p>
            <a:r>
              <a:rPr kumimoji="1" lang="ja-JP" altLang="en-US" sz="1500" b="1" dirty="0">
                <a:solidFill>
                  <a:srgbClr val="021184"/>
                </a:solidFill>
                <a:effectLst/>
                <a:latin typeface="+mn-ea"/>
                <a:ea typeface="+mn-ea"/>
              </a:rPr>
              <a:t>全処理区の管路施設</a:t>
            </a:r>
            <a:r>
              <a:rPr kumimoji="1" lang="ja-JP" altLang="en-US" sz="1500" dirty="0">
                <a:solidFill>
                  <a:srgbClr val="021184"/>
                </a:solidFill>
                <a:effectLst/>
                <a:latin typeface="+mn-ea"/>
                <a:ea typeface="+mn-ea"/>
              </a:rPr>
              <a:t>を対象に更新実施型とした際の</a:t>
            </a:r>
            <a:r>
              <a:rPr lang="ja-JP" altLang="en-US" sz="1500" dirty="0">
                <a:solidFill>
                  <a:srgbClr val="021184"/>
                </a:solidFill>
                <a:latin typeface="+mn-ea"/>
                <a:ea typeface="+mn-ea"/>
              </a:rPr>
              <a:t>事業スキームの</a:t>
            </a:r>
            <a:r>
              <a:rPr kumimoji="1" lang="ja-JP" altLang="en-US" sz="1500" dirty="0">
                <a:solidFill>
                  <a:srgbClr val="021184"/>
                </a:solidFill>
                <a:effectLst/>
                <a:latin typeface="+mn-ea"/>
                <a:ea typeface="+mn-ea"/>
              </a:rPr>
              <a:t>イメージ</a:t>
            </a:r>
            <a:r>
              <a:rPr lang="en-US" altLang="ja-JP" sz="1500" dirty="0">
                <a:solidFill>
                  <a:srgbClr val="021184"/>
                </a:solidFill>
                <a:latin typeface="+mn-ea"/>
                <a:ea typeface="+mn-ea"/>
              </a:rPr>
              <a:t>(</a:t>
            </a:r>
            <a:r>
              <a:rPr lang="en-US" altLang="ja-JP" sz="1500" b="1" dirty="0">
                <a:solidFill>
                  <a:srgbClr val="FF0000"/>
                </a:solidFill>
                <a:latin typeface="+mn-ea"/>
                <a:ea typeface="+mn-ea"/>
              </a:rPr>
              <a:t>JV</a:t>
            </a:r>
            <a:r>
              <a:rPr lang="ja-JP" altLang="en-US" sz="1500" b="1" dirty="0">
                <a:solidFill>
                  <a:srgbClr val="021184"/>
                </a:solidFill>
                <a:latin typeface="+mn-ea"/>
                <a:ea typeface="+mn-ea"/>
              </a:rPr>
              <a:t>とする</a:t>
            </a:r>
            <a:r>
              <a:rPr kumimoji="1" lang="ja-JP" altLang="en-US" sz="1500" dirty="0">
                <a:solidFill>
                  <a:srgbClr val="021184"/>
                </a:solidFill>
                <a:effectLst/>
                <a:latin typeface="+mn-ea"/>
                <a:ea typeface="+mn-ea"/>
              </a:rPr>
              <a:t>場合</a:t>
            </a:r>
            <a:r>
              <a:rPr kumimoji="1" lang="en-US" altLang="ja-JP" sz="1500" dirty="0">
                <a:solidFill>
                  <a:srgbClr val="021184"/>
                </a:solidFill>
                <a:effectLst/>
                <a:latin typeface="+mn-ea"/>
                <a:ea typeface="+mn-ea"/>
              </a:rPr>
              <a:t>)</a:t>
            </a:r>
            <a:endParaRPr kumimoji="1" lang="ja-JP" altLang="en-US" sz="1500" dirty="0">
              <a:solidFill>
                <a:srgbClr val="021184"/>
              </a:solidFill>
              <a:effectLst/>
              <a:latin typeface="+mn-ea"/>
              <a:ea typeface="+mn-ea"/>
            </a:endParaRPr>
          </a:p>
        </p:txBody>
      </p:sp>
      <p:sp>
        <p:nvSpPr>
          <p:cNvPr id="14" name="四角形: 角を丸くする 13">
            <a:extLst>
              <a:ext uri="{FF2B5EF4-FFF2-40B4-BE49-F238E27FC236}">
                <a16:creationId xmlns:a16="http://schemas.microsoft.com/office/drawing/2014/main" id="{60AAF725-1398-5122-6D26-4BB1F084AD52}"/>
              </a:ext>
            </a:extLst>
          </p:cNvPr>
          <p:cNvSpPr/>
          <p:nvPr/>
        </p:nvSpPr>
        <p:spPr>
          <a:xfrm>
            <a:off x="323528"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市内</a:t>
            </a:r>
            <a:endParaRPr lang="en-US" altLang="ja-JP" sz="1400" b="1" dirty="0">
              <a:solidFill>
                <a:schemeClr val="tx1"/>
              </a:solidFill>
            </a:endParaRPr>
          </a:p>
          <a:p>
            <a:pPr algn="ctr"/>
            <a:r>
              <a:rPr lang="ja-JP" altLang="en-US" sz="1400" b="1" dirty="0">
                <a:solidFill>
                  <a:schemeClr val="tx1"/>
                </a:solidFill>
              </a:rPr>
              <a:t>企業</a:t>
            </a:r>
            <a:endParaRPr kumimoji="1" lang="ja-JP" altLang="en-US" sz="1400" b="1" dirty="0">
              <a:solidFill>
                <a:schemeClr val="tx1"/>
              </a:solidFill>
            </a:endParaRPr>
          </a:p>
        </p:txBody>
      </p:sp>
      <p:sp>
        <p:nvSpPr>
          <p:cNvPr id="15" name="四角形: 角を丸くする 14">
            <a:extLst>
              <a:ext uri="{FF2B5EF4-FFF2-40B4-BE49-F238E27FC236}">
                <a16:creationId xmlns:a16="http://schemas.microsoft.com/office/drawing/2014/main" id="{3AB79B20-0387-DB62-C4B9-5D38E5075DF1}"/>
              </a:ext>
            </a:extLst>
          </p:cNvPr>
          <p:cNvSpPr/>
          <p:nvPr/>
        </p:nvSpPr>
        <p:spPr>
          <a:xfrm>
            <a:off x="1007604"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県内</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16" name="四角形: 角を丸くする 15">
            <a:extLst>
              <a:ext uri="{FF2B5EF4-FFF2-40B4-BE49-F238E27FC236}">
                <a16:creationId xmlns:a16="http://schemas.microsoft.com/office/drawing/2014/main" id="{45266B8C-01D8-A47A-22F4-6562153A9177}"/>
              </a:ext>
            </a:extLst>
          </p:cNvPr>
          <p:cNvSpPr/>
          <p:nvPr/>
        </p:nvSpPr>
        <p:spPr>
          <a:xfrm>
            <a:off x="1691680" y="6033472"/>
            <a:ext cx="648072" cy="470841"/>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全国</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23" name="テキスト ボックス 22">
            <a:extLst>
              <a:ext uri="{FF2B5EF4-FFF2-40B4-BE49-F238E27FC236}">
                <a16:creationId xmlns:a16="http://schemas.microsoft.com/office/drawing/2014/main" id="{6B9F501A-4EBF-8515-77E7-FE0E7FCBB729}"/>
              </a:ext>
            </a:extLst>
          </p:cNvPr>
          <p:cNvSpPr txBox="1"/>
          <p:nvPr/>
        </p:nvSpPr>
        <p:spPr>
          <a:xfrm>
            <a:off x="5641061" y="839991"/>
            <a:ext cx="3262432" cy="276999"/>
          </a:xfrm>
          <a:prstGeom prst="rect">
            <a:avLst/>
          </a:prstGeom>
          <a:solidFill>
            <a:srgbClr val="FF0000"/>
          </a:solid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sp>
        <p:nvSpPr>
          <p:cNvPr id="50" name="矢印: 上下 49">
            <a:extLst>
              <a:ext uri="{FF2B5EF4-FFF2-40B4-BE49-F238E27FC236}">
                <a16:creationId xmlns:a16="http://schemas.microsoft.com/office/drawing/2014/main" id="{CEEFE965-E466-A428-8C1A-818AED42E071}"/>
              </a:ext>
            </a:extLst>
          </p:cNvPr>
          <p:cNvSpPr/>
          <p:nvPr/>
        </p:nvSpPr>
        <p:spPr>
          <a:xfrm>
            <a:off x="755576" y="2111821"/>
            <a:ext cx="184068" cy="343733"/>
          </a:xfrm>
          <a:prstGeom prst="upDownArrow">
            <a:avLst/>
          </a:prstGeom>
          <a:solidFill>
            <a:schemeClr val="bg2"/>
          </a:solidFill>
          <a:ln w="127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7F6FC61F-BFA0-63DA-2C57-33891305C8C3}"/>
              </a:ext>
            </a:extLst>
          </p:cNvPr>
          <p:cNvSpPr/>
          <p:nvPr/>
        </p:nvSpPr>
        <p:spPr>
          <a:xfrm>
            <a:off x="1126523" y="2123041"/>
            <a:ext cx="2274094"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事業契約（更新実施）</a:t>
            </a:r>
            <a:endParaRPr lang="en-US" altLang="ja-JP" sz="1200" dirty="0">
              <a:solidFill>
                <a:schemeClr val="tx1"/>
              </a:solidFill>
            </a:endParaRPr>
          </a:p>
          <a:p>
            <a:r>
              <a:rPr lang="en-US" altLang="ja-JP" sz="1000" dirty="0">
                <a:solidFill>
                  <a:schemeClr val="tx1"/>
                </a:solidFill>
              </a:rPr>
              <a:t>※</a:t>
            </a:r>
            <a:r>
              <a:rPr lang="ja-JP" altLang="en-US" sz="1000" dirty="0">
                <a:solidFill>
                  <a:schemeClr val="tx1"/>
                </a:solidFill>
              </a:rPr>
              <a:t>請負・準委任混合契約 等</a:t>
            </a:r>
            <a:endParaRPr lang="en-US" altLang="ja-JP" sz="1000" dirty="0">
              <a:solidFill>
                <a:schemeClr val="tx1"/>
              </a:solidFill>
            </a:endParaRPr>
          </a:p>
        </p:txBody>
      </p:sp>
      <p:cxnSp>
        <p:nvCxnSpPr>
          <p:cNvPr id="65" name="直線コネクタ 64">
            <a:extLst>
              <a:ext uri="{FF2B5EF4-FFF2-40B4-BE49-F238E27FC236}">
                <a16:creationId xmlns:a16="http://schemas.microsoft.com/office/drawing/2014/main" id="{42CC1574-6919-80FF-E01F-985C0D063480}"/>
              </a:ext>
            </a:extLst>
          </p:cNvPr>
          <p:cNvCxnSpPr>
            <a:cxnSpLocks/>
          </p:cNvCxnSpPr>
          <p:nvPr/>
        </p:nvCxnSpPr>
        <p:spPr>
          <a:xfrm>
            <a:off x="647563" y="5928825"/>
            <a:ext cx="1382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9375F5A9-78C5-523C-2F01-08F93BCE86AC}"/>
              </a:ext>
            </a:extLst>
          </p:cNvPr>
          <p:cNvCxnSpPr>
            <a:cxnSpLocks/>
          </p:cNvCxnSpPr>
          <p:nvPr/>
        </p:nvCxnSpPr>
        <p:spPr>
          <a:xfrm>
            <a:off x="648331" y="591594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AEB55EA8-4386-87AC-C0F1-18A33B8194B6}"/>
              </a:ext>
            </a:extLst>
          </p:cNvPr>
          <p:cNvCxnSpPr>
            <a:cxnSpLocks/>
          </p:cNvCxnSpPr>
          <p:nvPr/>
        </p:nvCxnSpPr>
        <p:spPr>
          <a:xfrm>
            <a:off x="1331640"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76B1E9E2-5D99-0A58-6D39-AADF07D3344F}"/>
              </a:ext>
            </a:extLst>
          </p:cNvPr>
          <p:cNvCxnSpPr>
            <a:cxnSpLocks/>
          </p:cNvCxnSpPr>
          <p:nvPr/>
        </p:nvCxnSpPr>
        <p:spPr>
          <a:xfrm>
            <a:off x="2015716"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AE8870DA-F6AE-1F46-4182-BF87B7CD39C1}"/>
              </a:ext>
            </a:extLst>
          </p:cNvPr>
          <p:cNvCxnSpPr>
            <a:cxnSpLocks/>
          </p:cNvCxnSpPr>
          <p:nvPr/>
        </p:nvCxnSpPr>
        <p:spPr>
          <a:xfrm>
            <a:off x="1007604" y="5540370"/>
            <a:ext cx="0" cy="3884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3F04838D-2FA3-11DE-BB87-F54F7DF1B2D5}"/>
              </a:ext>
            </a:extLst>
          </p:cNvPr>
          <p:cNvCxnSpPr>
            <a:cxnSpLocks/>
          </p:cNvCxnSpPr>
          <p:nvPr/>
        </p:nvCxnSpPr>
        <p:spPr>
          <a:xfrm>
            <a:off x="2870408" y="5540370"/>
            <a:ext cx="0" cy="498788"/>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3" name="正方形/長方形 82">
            <a:extLst>
              <a:ext uri="{FF2B5EF4-FFF2-40B4-BE49-F238E27FC236}">
                <a16:creationId xmlns:a16="http://schemas.microsoft.com/office/drawing/2014/main" id="{B6075664-ADE1-2722-BBF0-8504D2FD2405}"/>
              </a:ext>
            </a:extLst>
          </p:cNvPr>
          <p:cNvSpPr/>
          <p:nvPr/>
        </p:nvSpPr>
        <p:spPr>
          <a:xfrm>
            <a:off x="899592" y="5559692"/>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自ら実施する業務以外</a:t>
            </a:r>
            <a:endParaRPr kumimoji="1" lang="en-US" altLang="ja-JP" sz="1000" dirty="0">
              <a:solidFill>
                <a:schemeClr val="tx1"/>
              </a:solidFill>
            </a:endParaRPr>
          </a:p>
          <a:p>
            <a:pPr algn="ctr"/>
            <a:r>
              <a:rPr kumimoji="1" lang="ja-JP" altLang="en-US" sz="1000" dirty="0">
                <a:solidFill>
                  <a:schemeClr val="tx1"/>
                </a:solidFill>
              </a:rPr>
              <a:t>（計画・設計業務）</a:t>
            </a:r>
          </a:p>
        </p:txBody>
      </p:sp>
      <p:sp>
        <p:nvSpPr>
          <p:cNvPr id="98" name="正方形/長方形 97">
            <a:extLst>
              <a:ext uri="{FF2B5EF4-FFF2-40B4-BE49-F238E27FC236}">
                <a16:creationId xmlns:a16="http://schemas.microsoft.com/office/drawing/2014/main" id="{BB5332E6-A969-6177-AB3D-515C8570B2C2}"/>
              </a:ext>
            </a:extLst>
          </p:cNvPr>
          <p:cNvSpPr/>
          <p:nvPr/>
        </p:nvSpPr>
        <p:spPr>
          <a:xfrm>
            <a:off x="320129" y="6483520"/>
            <a:ext cx="5043959"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rPr>
              <a:t>※</a:t>
            </a:r>
            <a:r>
              <a:rPr lang="ja-JP" altLang="ja-JP" sz="1000" dirty="0">
                <a:solidFill>
                  <a:schemeClr val="tx1"/>
                </a:solidFill>
              </a:rPr>
              <a:t>一部業務については出資企業以外への発注を義務付けることがある</a:t>
            </a:r>
            <a:endParaRPr lang="en-US" altLang="ja-JP" sz="1000" dirty="0">
              <a:solidFill>
                <a:schemeClr val="tx1"/>
              </a:solidFill>
            </a:endParaRPr>
          </a:p>
        </p:txBody>
      </p:sp>
      <p:sp>
        <p:nvSpPr>
          <p:cNvPr id="102" name="正方形/長方形 101">
            <a:extLst>
              <a:ext uri="{FF2B5EF4-FFF2-40B4-BE49-F238E27FC236}">
                <a16:creationId xmlns:a16="http://schemas.microsoft.com/office/drawing/2014/main" id="{8E1ED3F2-4925-BBCB-2A78-BD0164BC5006}"/>
              </a:ext>
            </a:extLst>
          </p:cNvPr>
          <p:cNvSpPr/>
          <p:nvPr/>
        </p:nvSpPr>
        <p:spPr>
          <a:xfrm>
            <a:off x="6084168" y="2695214"/>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u="sng" dirty="0">
                <a:solidFill>
                  <a:schemeClr val="tx1"/>
                </a:solidFill>
              </a:rPr>
              <a:t>ウォーター</a:t>
            </a:r>
            <a:r>
              <a:rPr lang="en-US" altLang="ja-JP" sz="1200" u="sng" dirty="0">
                <a:solidFill>
                  <a:schemeClr val="tx1"/>
                </a:solidFill>
              </a:rPr>
              <a:t>PPP</a:t>
            </a:r>
            <a:r>
              <a:rPr lang="ja-JP" altLang="en-US" sz="1200" u="sng" dirty="0">
                <a:solidFill>
                  <a:schemeClr val="tx1"/>
                </a:solidFill>
              </a:rPr>
              <a:t>対象外</a:t>
            </a:r>
            <a:endParaRPr kumimoji="1" lang="en-US" altLang="ja-JP" sz="1200" u="sng" dirty="0">
              <a:solidFill>
                <a:schemeClr val="tx1"/>
              </a:solidFill>
            </a:endParaRPr>
          </a:p>
        </p:txBody>
      </p:sp>
      <p:sp>
        <p:nvSpPr>
          <p:cNvPr id="112" name="四角形: 角を丸くする 111">
            <a:extLst>
              <a:ext uri="{FF2B5EF4-FFF2-40B4-BE49-F238E27FC236}">
                <a16:creationId xmlns:a16="http://schemas.microsoft.com/office/drawing/2014/main" id="{AF43AC11-4622-73E1-5601-8127F112DBBC}"/>
              </a:ext>
            </a:extLst>
          </p:cNvPr>
          <p:cNvSpPr/>
          <p:nvPr/>
        </p:nvSpPr>
        <p:spPr>
          <a:xfrm>
            <a:off x="3387193" y="3325915"/>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維持管理企業</a:t>
            </a:r>
            <a:endParaRPr kumimoji="1" lang="ja-JP" altLang="en-US" sz="1400" b="1" dirty="0">
              <a:solidFill>
                <a:schemeClr val="tx1"/>
              </a:solidFill>
            </a:endParaRPr>
          </a:p>
        </p:txBody>
      </p:sp>
      <p:sp>
        <p:nvSpPr>
          <p:cNvPr id="113" name="四角形: 角を丸くする 112">
            <a:extLst>
              <a:ext uri="{FF2B5EF4-FFF2-40B4-BE49-F238E27FC236}">
                <a16:creationId xmlns:a16="http://schemas.microsoft.com/office/drawing/2014/main" id="{B59FE458-6112-CCAF-95ED-8F22D2F481C2}"/>
              </a:ext>
            </a:extLst>
          </p:cNvPr>
          <p:cNvSpPr/>
          <p:nvPr/>
        </p:nvSpPr>
        <p:spPr>
          <a:xfrm>
            <a:off x="3387192" y="3849398"/>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コンサルタント企業</a:t>
            </a:r>
            <a:endParaRPr kumimoji="1" lang="ja-JP" altLang="en-US" sz="1400" b="1" dirty="0">
              <a:solidFill>
                <a:schemeClr val="tx1"/>
              </a:solidFill>
            </a:endParaRPr>
          </a:p>
        </p:txBody>
      </p:sp>
      <p:sp>
        <p:nvSpPr>
          <p:cNvPr id="114" name="四角形: 角を丸くする 113">
            <a:extLst>
              <a:ext uri="{FF2B5EF4-FFF2-40B4-BE49-F238E27FC236}">
                <a16:creationId xmlns:a16="http://schemas.microsoft.com/office/drawing/2014/main" id="{0BF962D5-7264-EACA-AE00-DA13888E78C1}"/>
              </a:ext>
            </a:extLst>
          </p:cNvPr>
          <p:cNvSpPr/>
          <p:nvPr/>
        </p:nvSpPr>
        <p:spPr>
          <a:xfrm>
            <a:off x="3400616" y="4402010"/>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建設企業</a:t>
            </a:r>
            <a:endParaRPr kumimoji="1" lang="ja-JP" altLang="en-US" sz="1400" b="1" dirty="0">
              <a:solidFill>
                <a:schemeClr val="tx1"/>
              </a:solidFill>
            </a:endParaRPr>
          </a:p>
        </p:txBody>
      </p:sp>
      <p:grpSp>
        <p:nvGrpSpPr>
          <p:cNvPr id="10" name="グループ化 9">
            <a:extLst>
              <a:ext uri="{FF2B5EF4-FFF2-40B4-BE49-F238E27FC236}">
                <a16:creationId xmlns:a16="http://schemas.microsoft.com/office/drawing/2014/main" id="{A386D329-E074-540C-9EBA-FB028D5B75BA}"/>
              </a:ext>
            </a:extLst>
          </p:cNvPr>
          <p:cNvGrpSpPr/>
          <p:nvPr/>
        </p:nvGrpSpPr>
        <p:grpSpPr>
          <a:xfrm>
            <a:off x="395536" y="3069333"/>
            <a:ext cx="2686525" cy="2343226"/>
            <a:chOff x="395536" y="3069333"/>
            <a:chExt cx="2686525" cy="2343226"/>
          </a:xfrm>
        </p:grpSpPr>
        <p:sp>
          <p:nvSpPr>
            <p:cNvPr id="24" name="正方形/長方形 23">
              <a:extLst>
                <a:ext uri="{FF2B5EF4-FFF2-40B4-BE49-F238E27FC236}">
                  <a16:creationId xmlns:a16="http://schemas.microsoft.com/office/drawing/2014/main" id="{BA51F1BC-2AC8-2719-552C-42574E0C18E5}"/>
                </a:ext>
              </a:extLst>
            </p:cNvPr>
            <p:cNvSpPr/>
            <p:nvPr/>
          </p:nvSpPr>
          <p:spPr>
            <a:xfrm>
              <a:off x="395536" y="3069333"/>
              <a:ext cx="2686525" cy="234322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A4FBDE93-3C2B-ACCE-74CF-F451B03AF098}"/>
                </a:ext>
              </a:extLst>
            </p:cNvPr>
            <p:cNvSpPr/>
            <p:nvPr/>
          </p:nvSpPr>
          <p:spPr>
            <a:xfrm>
              <a:off x="487957" y="3581899"/>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ﾏﾝﾎｰﾙﾎﾟﾝﾌﾟ</a:t>
              </a:r>
              <a:endParaRPr kumimoji="1" lang="ja-JP" altLang="en-US" sz="1400" b="1" dirty="0"/>
            </a:p>
          </p:txBody>
        </p:sp>
        <p:sp>
          <p:nvSpPr>
            <p:cNvPr id="13" name="四角形: 角を丸くする 12">
              <a:extLst>
                <a:ext uri="{FF2B5EF4-FFF2-40B4-BE49-F238E27FC236}">
                  <a16:creationId xmlns:a16="http://schemas.microsoft.com/office/drawing/2014/main" id="{A145191C-516D-DAB1-8CFC-EA872710B053}"/>
                </a:ext>
              </a:extLst>
            </p:cNvPr>
            <p:cNvSpPr/>
            <p:nvPr/>
          </p:nvSpPr>
          <p:spPr>
            <a:xfrm>
              <a:off x="481498" y="3174470"/>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管路施設</a:t>
              </a:r>
              <a:endParaRPr kumimoji="1" lang="ja-JP" altLang="en-US" sz="1400" b="1" dirty="0"/>
            </a:p>
          </p:txBody>
        </p:sp>
        <p:sp>
          <p:nvSpPr>
            <p:cNvPr id="19" name="正方形/長方形 18">
              <a:extLst>
                <a:ext uri="{FF2B5EF4-FFF2-40B4-BE49-F238E27FC236}">
                  <a16:creationId xmlns:a16="http://schemas.microsoft.com/office/drawing/2014/main" id="{DB5DC191-CDC8-8295-BC82-F223CE0CF540}"/>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20" name="正方形/長方形 19">
              <a:extLst>
                <a:ext uri="{FF2B5EF4-FFF2-40B4-BE49-F238E27FC236}">
                  <a16:creationId xmlns:a16="http://schemas.microsoft.com/office/drawing/2014/main" id="{841D615E-F901-9031-735C-2D113C50C49B}"/>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21" name="正方形/長方形 20">
              <a:extLst>
                <a:ext uri="{FF2B5EF4-FFF2-40B4-BE49-F238E27FC236}">
                  <a16:creationId xmlns:a16="http://schemas.microsoft.com/office/drawing/2014/main" id="{04240B39-8DD0-1A53-BEA3-5F8EF2C81CF7}"/>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62" name="正方形/長方形 61">
              <a:extLst>
                <a:ext uri="{FF2B5EF4-FFF2-40B4-BE49-F238E27FC236}">
                  <a16:creationId xmlns:a16="http://schemas.microsoft.com/office/drawing/2014/main" id="{98C08A6F-1FF6-5DE2-FFC2-7D878D9174ED}"/>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66" name="直線コネクタ 65">
              <a:extLst>
                <a:ext uri="{FF2B5EF4-FFF2-40B4-BE49-F238E27FC236}">
                  <a16:creationId xmlns:a16="http://schemas.microsoft.com/office/drawing/2014/main" id="{6AA0E0B5-A2B6-2C66-F0E0-1D9B42C168F8}"/>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86A46C6D-31C2-0513-A1AE-41F3BA286FE2}"/>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E91632F7-56EB-AFBB-C246-2D9EF582179A}"/>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63825F31-2EC6-B0FF-5D24-F673E9471A51}"/>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3" name="直線コネクタ 2">
              <a:extLst>
                <a:ext uri="{FF2B5EF4-FFF2-40B4-BE49-F238E27FC236}">
                  <a16:creationId xmlns:a16="http://schemas.microsoft.com/office/drawing/2014/main" id="{D3401EB9-1C89-BC41-4A58-4352D2429EF7}"/>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556A622F-D4E9-9A8E-A790-EDD81BFE73A3}"/>
              </a:ext>
            </a:extLst>
          </p:cNvPr>
          <p:cNvGrpSpPr/>
          <p:nvPr/>
        </p:nvGrpSpPr>
        <p:grpSpPr>
          <a:xfrm>
            <a:off x="6084168" y="3040421"/>
            <a:ext cx="2686525" cy="2343226"/>
            <a:chOff x="395536" y="3069333"/>
            <a:chExt cx="2686525" cy="2343226"/>
          </a:xfrm>
        </p:grpSpPr>
        <p:sp>
          <p:nvSpPr>
            <p:cNvPr id="18" name="正方形/長方形 17">
              <a:extLst>
                <a:ext uri="{FF2B5EF4-FFF2-40B4-BE49-F238E27FC236}">
                  <a16:creationId xmlns:a16="http://schemas.microsoft.com/office/drawing/2014/main" id="{1A828E7C-E916-FF78-E763-DA38E4ACAA32}"/>
                </a:ext>
              </a:extLst>
            </p:cNvPr>
            <p:cNvSpPr/>
            <p:nvPr/>
          </p:nvSpPr>
          <p:spPr>
            <a:xfrm>
              <a:off x="395536" y="3069333"/>
              <a:ext cx="2686525" cy="234322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CF326EA7-A244-F7CD-E0E3-3F8EE3577A67}"/>
                </a:ext>
              </a:extLst>
            </p:cNvPr>
            <p:cNvSpPr/>
            <p:nvPr/>
          </p:nvSpPr>
          <p:spPr>
            <a:xfrm>
              <a:off x="487957" y="3581899"/>
              <a:ext cx="1152128" cy="351654"/>
            </a:xfrm>
            <a:prstGeom prst="roundRect">
              <a:avLst/>
            </a:prstGeom>
            <a:solidFill>
              <a:schemeClr val="bg1">
                <a:lumMod val="5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ﾎﾟﾝﾌﾟ場</a:t>
              </a:r>
              <a:endParaRPr kumimoji="1" lang="ja-JP" altLang="en-US" sz="1400" b="1" dirty="0"/>
            </a:p>
          </p:txBody>
        </p:sp>
        <p:sp>
          <p:nvSpPr>
            <p:cNvPr id="25" name="四角形: 角を丸くする 24">
              <a:extLst>
                <a:ext uri="{FF2B5EF4-FFF2-40B4-BE49-F238E27FC236}">
                  <a16:creationId xmlns:a16="http://schemas.microsoft.com/office/drawing/2014/main" id="{958F8A5A-937F-F9B4-A79F-627816C46CF6}"/>
                </a:ext>
              </a:extLst>
            </p:cNvPr>
            <p:cNvSpPr/>
            <p:nvPr/>
          </p:nvSpPr>
          <p:spPr>
            <a:xfrm>
              <a:off x="481498" y="3174470"/>
              <a:ext cx="1152128" cy="351654"/>
            </a:xfrm>
            <a:prstGeom prst="roundRect">
              <a:avLst/>
            </a:prstGeom>
            <a:solidFill>
              <a:schemeClr val="bg1">
                <a:lumMod val="5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処理場</a:t>
              </a:r>
            </a:p>
          </p:txBody>
        </p:sp>
        <p:sp>
          <p:nvSpPr>
            <p:cNvPr id="26" name="正方形/長方形 25">
              <a:extLst>
                <a:ext uri="{FF2B5EF4-FFF2-40B4-BE49-F238E27FC236}">
                  <a16:creationId xmlns:a16="http://schemas.microsoft.com/office/drawing/2014/main" id="{B99AF7C8-4B16-BCEC-C487-8EA68EA6A526}"/>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27" name="正方形/長方形 26">
              <a:extLst>
                <a:ext uri="{FF2B5EF4-FFF2-40B4-BE49-F238E27FC236}">
                  <a16:creationId xmlns:a16="http://schemas.microsoft.com/office/drawing/2014/main" id="{D8E33E4F-6FC6-B79C-DB38-86FEFBECAD5A}"/>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28" name="正方形/長方形 27">
              <a:extLst>
                <a:ext uri="{FF2B5EF4-FFF2-40B4-BE49-F238E27FC236}">
                  <a16:creationId xmlns:a16="http://schemas.microsoft.com/office/drawing/2014/main" id="{61F003C0-FD4D-16E1-1E0F-F7F7FD33B136}"/>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29" name="正方形/長方形 28">
              <a:extLst>
                <a:ext uri="{FF2B5EF4-FFF2-40B4-BE49-F238E27FC236}">
                  <a16:creationId xmlns:a16="http://schemas.microsoft.com/office/drawing/2014/main" id="{57AB3E68-72C7-1636-E1EF-D37E316A6187}"/>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30" name="直線コネクタ 29">
              <a:extLst>
                <a:ext uri="{FF2B5EF4-FFF2-40B4-BE49-F238E27FC236}">
                  <a16:creationId xmlns:a16="http://schemas.microsoft.com/office/drawing/2014/main" id="{24BCA3DD-1F83-058F-8751-CAE024AB6301}"/>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F5B97C0-DBE3-D7AB-6307-902E5ED812D4}"/>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CE214F7-BC82-0FD3-3175-59B76046278B}"/>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45A3B4A-B06B-9DE2-3A21-F531D705ED84}"/>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35" name="直線コネクタ 34">
              <a:extLst>
                <a:ext uri="{FF2B5EF4-FFF2-40B4-BE49-F238E27FC236}">
                  <a16:creationId xmlns:a16="http://schemas.microsoft.com/office/drawing/2014/main" id="{E5CAFE34-2DEA-8975-C4F3-CE0A280B2781}"/>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6" name="正方形/長方形 35">
            <a:extLst>
              <a:ext uri="{FF2B5EF4-FFF2-40B4-BE49-F238E27FC236}">
                <a16:creationId xmlns:a16="http://schemas.microsoft.com/office/drawing/2014/main" id="{2CFC4907-34EA-7B54-9D8F-E47F01926A28}"/>
              </a:ext>
            </a:extLst>
          </p:cNvPr>
          <p:cNvSpPr/>
          <p:nvPr/>
        </p:nvSpPr>
        <p:spPr>
          <a:xfrm>
            <a:off x="2630281" y="5575993"/>
            <a:ext cx="1761617"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自ら実施する業務以外</a:t>
            </a:r>
            <a:endParaRPr lang="en-US" altLang="ja-JP" sz="1000" dirty="0">
              <a:solidFill>
                <a:schemeClr val="tx1"/>
              </a:solidFill>
            </a:endParaRPr>
          </a:p>
          <a:p>
            <a:pPr algn="ctr"/>
            <a:r>
              <a:rPr lang="ja-JP" altLang="en-US" sz="1000" dirty="0">
                <a:solidFill>
                  <a:schemeClr val="tx1"/>
                </a:solidFill>
              </a:rPr>
              <a:t>（改築工事）</a:t>
            </a:r>
            <a:endParaRPr kumimoji="1" lang="en-US" altLang="ja-JP" sz="1000" dirty="0">
              <a:solidFill>
                <a:schemeClr val="tx1"/>
              </a:solidFill>
            </a:endParaRPr>
          </a:p>
        </p:txBody>
      </p:sp>
      <p:sp>
        <p:nvSpPr>
          <p:cNvPr id="34" name="正方形/長方形 33">
            <a:extLst>
              <a:ext uri="{FF2B5EF4-FFF2-40B4-BE49-F238E27FC236}">
                <a16:creationId xmlns:a16="http://schemas.microsoft.com/office/drawing/2014/main" id="{CFC76C50-3F8D-5FFD-902A-F9C0F4952319}"/>
              </a:ext>
            </a:extLst>
          </p:cNvPr>
          <p:cNvSpPr/>
          <p:nvPr/>
        </p:nvSpPr>
        <p:spPr>
          <a:xfrm>
            <a:off x="3220478" y="2917162"/>
            <a:ext cx="2274094"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＜共同企業体＞</a:t>
            </a:r>
            <a:endParaRPr lang="en-US" altLang="ja-JP" sz="1200" dirty="0">
              <a:solidFill>
                <a:schemeClr val="tx1"/>
              </a:solidFill>
            </a:endParaRPr>
          </a:p>
        </p:txBody>
      </p:sp>
      <p:sp>
        <p:nvSpPr>
          <p:cNvPr id="37" name="四角形: 角を丸くする 36">
            <a:extLst>
              <a:ext uri="{FF2B5EF4-FFF2-40B4-BE49-F238E27FC236}">
                <a16:creationId xmlns:a16="http://schemas.microsoft.com/office/drawing/2014/main" id="{A7EBB8A7-CE03-D673-552F-5FC2AD218776}"/>
              </a:ext>
            </a:extLst>
          </p:cNvPr>
          <p:cNvSpPr/>
          <p:nvPr/>
        </p:nvSpPr>
        <p:spPr>
          <a:xfrm>
            <a:off x="2411760" y="6039158"/>
            <a:ext cx="3094689" cy="465155"/>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建設企業</a:t>
            </a:r>
            <a:endParaRPr kumimoji="1" lang="en-US" altLang="ja-JP" sz="1400" b="1" dirty="0">
              <a:solidFill>
                <a:schemeClr val="tx1"/>
              </a:solidFill>
            </a:endParaRPr>
          </a:p>
          <a:p>
            <a:pPr algn="ctr"/>
            <a:r>
              <a:rPr lang="ja-JP" altLang="en-US" sz="1400" b="1" dirty="0">
                <a:solidFill>
                  <a:schemeClr val="tx1"/>
                </a:solidFill>
              </a:rPr>
              <a:t>（市内企業、県内企業、全国企業）</a:t>
            </a:r>
            <a:endParaRPr kumimoji="1" lang="ja-JP" altLang="en-US" sz="1400" b="1" dirty="0">
              <a:solidFill>
                <a:schemeClr val="tx1"/>
              </a:solidFill>
            </a:endParaRPr>
          </a:p>
        </p:txBody>
      </p:sp>
    </p:spTree>
    <p:extLst>
      <p:ext uri="{BB962C8B-B14F-4D97-AF65-F5344CB8AC3E}">
        <p14:creationId xmlns:p14="http://schemas.microsoft.com/office/powerpoint/2010/main" val="3544217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E090C-533A-7BED-F535-6068E39782E6}"/>
            </a:ext>
          </a:extLst>
        </p:cNvPr>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BED77C2F-3006-E6D7-8C62-29F2795FDEB7}"/>
              </a:ext>
            </a:extLst>
          </p:cNvPr>
          <p:cNvSpPr/>
          <p:nvPr/>
        </p:nvSpPr>
        <p:spPr>
          <a:xfrm>
            <a:off x="329978" y="2607954"/>
            <a:ext cx="5889784" cy="293241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91089966-58BD-F793-495C-8E6213BF95A1}"/>
              </a:ext>
            </a:extLst>
          </p:cNvPr>
          <p:cNvSpPr>
            <a:spLocks noGrp="1"/>
          </p:cNvSpPr>
          <p:nvPr>
            <p:ph type="sldNum" sz="quarter" idx="12"/>
          </p:nvPr>
        </p:nvSpPr>
        <p:spPr/>
        <p:txBody>
          <a:bodyPr/>
          <a:lstStyle/>
          <a:p>
            <a:pPr>
              <a:defRPr/>
            </a:pPr>
            <a:fld id="{37E090E1-01D6-4368-A6B7-2050244B6EC1}" type="slidenum">
              <a:rPr lang="en-US" altLang="ja-JP" smtClean="0"/>
              <a:pPr>
                <a:defRPr/>
              </a:pPr>
              <a:t>34</a:t>
            </a:fld>
            <a:endParaRPr lang="en-US" altLang="ja-JP" dirty="0"/>
          </a:p>
        </p:txBody>
      </p:sp>
      <p:sp>
        <p:nvSpPr>
          <p:cNvPr id="5" name="タイトル 1">
            <a:extLst>
              <a:ext uri="{FF2B5EF4-FFF2-40B4-BE49-F238E27FC236}">
                <a16:creationId xmlns:a16="http://schemas.microsoft.com/office/drawing/2014/main" id="{6C863208-E2B7-82E4-D06D-83BE77CB245D}"/>
              </a:ext>
            </a:extLst>
          </p:cNvPr>
          <p:cNvSpPr txBox="1">
            <a:spLocks noGrp="1"/>
          </p:cNvSpPr>
          <p:nvPr>
            <p:ph type="title"/>
          </p:nvPr>
        </p:nvSpPr>
        <p:spPr bwMode="auto">
          <a:xfrm>
            <a:off x="179388" y="0"/>
            <a:ext cx="7488956"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6" name="四角形: 角を丸くする 5">
            <a:extLst>
              <a:ext uri="{FF2B5EF4-FFF2-40B4-BE49-F238E27FC236}">
                <a16:creationId xmlns:a16="http://schemas.microsoft.com/office/drawing/2014/main" id="{865E9AB2-D524-362E-A140-A1723641B91C}"/>
              </a:ext>
            </a:extLst>
          </p:cNvPr>
          <p:cNvSpPr/>
          <p:nvPr/>
        </p:nvSpPr>
        <p:spPr>
          <a:xfrm>
            <a:off x="251520" y="881102"/>
            <a:ext cx="4824536"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倉敷市が検討する基本方針（案）</a:t>
            </a:r>
            <a:endParaRPr kumimoji="1" lang="ja-JP" altLang="en-US" sz="2000" b="1" dirty="0"/>
          </a:p>
        </p:txBody>
      </p:sp>
      <p:sp>
        <p:nvSpPr>
          <p:cNvPr id="7" name="四角形: 角を丸くする 6">
            <a:extLst>
              <a:ext uri="{FF2B5EF4-FFF2-40B4-BE49-F238E27FC236}">
                <a16:creationId xmlns:a16="http://schemas.microsoft.com/office/drawing/2014/main" id="{F4360691-0005-61B7-2972-F6EC593D1406}"/>
              </a:ext>
            </a:extLst>
          </p:cNvPr>
          <p:cNvSpPr/>
          <p:nvPr/>
        </p:nvSpPr>
        <p:spPr>
          <a:xfrm>
            <a:off x="395536" y="2464682"/>
            <a:ext cx="2591209"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受託者</a:t>
            </a:r>
            <a:r>
              <a:rPr kumimoji="1" lang="ja-JP" altLang="en-US" b="1" dirty="0"/>
              <a:t>（</a:t>
            </a:r>
            <a:r>
              <a:rPr kumimoji="1" lang="en-US" altLang="ja-JP" b="1" dirty="0"/>
              <a:t>SPC</a:t>
            </a:r>
            <a:r>
              <a:rPr kumimoji="1" lang="ja-JP" altLang="en-US" b="1" dirty="0"/>
              <a:t>）</a:t>
            </a:r>
          </a:p>
        </p:txBody>
      </p:sp>
      <p:sp>
        <p:nvSpPr>
          <p:cNvPr id="8" name="四角形: 角を丸くする 7">
            <a:extLst>
              <a:ext uri="{FF2B5EF4-FFF2-40B4-BE49-F238E27FC236}">
                <a16:creationId xmlns:a16="http://schemas.microsoft.com/office/drawing/2014/main" id="{A1B20519-6DEE-6F04-9B9A-20840E62C8E9}"/>
              </a:ext>
            </a:extLst>
          </p:cNvPr>
          <p:cNvSpPr/>
          <p:nvPr/>
        </p:nvSpPr>
        <p:spPr>
          <a:xfrm>
            <a:off x="395536" y="1700808"/>
            <a:ext cx="1440160"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a:t>
            </a:r>
            <a:endParaRPr kumimoji="1" lang="ja-JP" altLang="en-US" sz="2000" b="1" dirty="0"/>
          </a:p>
        </p:txBody>
      </p:sp>
      <p:sp>
        <p:nvSpPr>
          <p:cNvPr id="14" name="四角形: 角を丸くする 13">
            <a:extLst>
              <a:ext uri="{FF2B5EF4-FFF2-40B4-BE49-F238E27FC236}">
                <a16:creationId xmlns:a16="http://schemas.microsoft.com/office/drawing/2014/main" id="{C3F1D9AC-2EAC-D889-BC73-472EDCF7CD52}"/>
              </a:ext>
            </a:extLst>
          </p:cNvPr>
          <p:cNvSpPr/>
          <p:nvPr/>
        </p:nvSpPr>
        <p:spPr>
          <a:xfrm>
            <a:off x="323528"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市内</a:t>
            </a:r>
            <a:endParaRPr lang="en-US" altLang="ja-JP" sz="1400" b="1" dirty="0">
              <a:solidFill>
                <a:schemeClr val="tx1"/>
              </a:solidFill>
            </a:endParaRPr>
          </a:p>
          <a:p>
            <a:pPr algn="ctr"/>
            <a:r>
              <a:rPr lang="ja-JP" altLang="en-US" sz="1400" b="1" dirty="0">
                <a:solidFill>
                  <a:schemeClr val="tx1"/>
                </a:solidFill>
              </a:rPr>
              <a:t>企業</a:t>
            </a:r>
            <a:endParaRPr kumimoji="1" lang="ja-JP" altLang="en-US" sz="1400" b="1" dirty="0">
              <a:solidFill>
                <a:schemeClr val="tx1"/>
              </a:solidFill>
            </a:endParaRPr>
          </a:p>
        </p:txBody>
      </p:sp>
      <p:sp>
        <p:nvSpPr>
          <p:cNvPr id="15" name="四角形: 角を丸くする 14">
            <a:extLst>
              <a:ext uri="{FF2B5EF4-FFF2-40B4-BE49-F238E27FC236}">
                <a16:creationId xmlns:a16="http://schemas.microsoft.com/office/drawing/2014/main" id="{5E6A13FB-EBA1-308E-D3EC-4960B32802F2}"/>
              </a:ext>
            </a:extLst>
          </p:cNvPr>
          <p:cNvSpPr/>
          <p:nvPr/>
        </p:nvSpPr>
        <p:spPr>
          <a:xfrm>
            <a:off x="1007604"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県内</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16" name="四角形: 角を丸くする 15">
            <a:extLst>
              <a:ext uri="{FF2B5EF4-FFF2-40B4-BE49-F238E27FC236}">
                <a16:creationId xmlns:a16="http://schemas.microsoft.com/office/drawing/2014/main" id="{0222B701-9FFB-CF7F-3E66-7E1F15B76CA5}"/>
              </a:ext>
            </a:extLst>
          </p:cNvPr>
          <p:cNvSpPr/>
          <p:nvPr/>
        </p:nvSpPr>
        <p:spPr>
          <a:xfrm>
            <a:off x="1691680" y="6033472"/>
            <a:ext cx="648072" cy="470841"/>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全国</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23" name="テキスト ボックス 22">
            <a:extLst>
              <a:ext uri="{FF2B5EF4-FFF2-40B4-BE49-F238E27FC236}">
                <a16:creationId xmlns:a16="http://schemas.microsoft.com/office/drawing/2014/main" id="{47433044-3798-2152-1342-2DDDB82AC32B}"/>
              </a:ext>
            </a:extLst>
          </p:cNvPr>
          <p:cNvSpPr txBox="1"/>
          <p:nvPr/>
        </p:nvSpPr>
        <p:spPr>
          <a:xfrm>
            <a:off x="5641061" y="839991"/>
            <a:ext cx="3262432" cy="276999"/>
          </a:xfrm>
          <a:prstGeom prst="rect">
            <a:avLst/>
          </a:prstGeom>
          <a:solidFill>
            <a:srgbClr val="FF0000"/>
          </a:solid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sp>
        <p:nvSpPr>
          <p:cNvPr id="50" name="矢印: 上下 49">
            <a:extLst>
              <a:ext uri="{FF2B5EF4-FFF2-40B4-BE49-F238E27FC236}">
                <a16:creationId xmlns:a16="http://schemas.microsoft.com/office/drawing/2014/main" id="{F7320B4A-7873-1BDD-7AEE-AFEB6AB1260A}"/>
              </a:ext>
            </a:extLst>
          </p:cNvPr>
          <p:cNvSpPr/>
          <p:nvPr/>
        </p:nvSpPr>
        <p:spPr>
          <a:xfrm>
            <a:off x="755576" y="2111821"/>
            <a:ext cx="184068" cy="343733"/>
          </a:xfrm>
          <a:prstGeom prst="upDownArrow">
            <a:avLst/>
          </a:prstGeom>
          <a:solidFill>
            <a:schemeClr val="bg2"/>
          </a:solidFill>
          <a:ln w="127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0B92D95B-7892-C38A-7AB5-0E5679FDC924}"/>
              </a:ext>
            </a:extLst>
          </p:cNvPr>
          <p:cNvSpPr/>
          <p:nvPr/>
        </p:nvSpPr>
        <p:spPr>
          <a:xfrm>
            <a:off x="1126522" y="2123041"/>
            <a:ext cx="4026405"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事業契約（更新実施）</a:t>
            </a:r>
            <a:endParaRPr lang="en-US" altLang="ja-JP" sz="1200" dirty="0">
              <a:solidFill>
                <a:schemeClr val="tx1"/>
              </a:solidFill>
            </a:endParaRPr>
          </a:p>
          <a:p>
            <a:r>
              <a:rPr lang="en-US" altLang="ja-JP" sz="1000" dirty="0">
                <a:solidFill>
                  <a:schemeClr val="tx1"/>
                </a:solidFill>
              </a:rPr>
              <a:t>※PFI</a:t>
            </a:r>
            <a:r>
              <a:rPr lang="ja-JP" altLang="en-US" sz="1000" dirty="0">
                <a:solidFill>
                  <a:schemeClr val="tx1"/>
                </a:solidFill>
              </a:rPr>
              <a:t>事業契約以外の契約手法も含む</a:t>
            </a:r>
            <a:endParaRPr lang="en-US" altLang="ja-JP" sz="1000" dirty="0">
              <a:solidFill>
                <a:schemeClr val="tx1"/>
              </a:solidFill>
            </a:endParaRPr>
          </a:p>
        </p:txBody>
      </p:sp>
      <p:cxnSp>
        <p:nvCxnSpPr>
          <p:cNvPr id="65" name="直線コネクタ 64">
            <a:extLst>
              <a:ext uri="{FF2B5EF4-FFF2-40B4-BE49-F238E27FC236}">
                <a16:creationId xmlns:a16="http://schemas.microsoft.com/office/drawing/2014/main" id="{6E22C66B-A7A6-5728-22C9-7ECD5251F8A6}"/>
              </a:ext>
            </a:extLst>
          </p:cNvPr>
          <p:cNvCxnSpPr>
            <a:cxnSpLocks/>
          </p:cNvCxnSpPr>
          <p:nvPr/>
        </p:nvCxnSpPr>
        <p:spPr>
          <a:xfrm>
            <a:off x="647563" y="5928825"/>
            <a:ext cx="1382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4B91A6EA-542A-A7D9-F621-F49B6539DCF7}"/>
              </a:ext>
            </a:extLst>
          </p:cNvPr>
          <p:cNvCxnSpPr>
            <a:cxnSpLocks/>
          </p:cNvCxnSpPr>
          <p:nvPr/>
        </p:nvCxnSpPr>
        <p:spPr>
          <a:xfrm>
            <a:off x="648331" y="591594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DE0893E3-DA51-4C43-7676-1368E1466943}"/>
              </a:ext>
            </a:extLst>
          </p:cNvPr>
          <p:cNvCxnSpPr>
            <a:cxnSpLocks/>
          </p:cNvCxnSpPr>
          <p:nvPr/>
        </p:nvCxnSpPr>
        <p:spPr>
          <a:xfrm>
            <a:off x="1331640"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275F454A-38D3-F27D-4083-11B30A8F2E88}"/>
              </a:ext>
            </a:extLst>
          </p:cNvPr>
          <p:cNvCxnSpPr>
            <a:cxnSpLocks/>
          </p:cNvCxnSpPr>
          <p:nvPr/>
        </p:nvCxnSpPr>
        <p:spPr>
          <a:xfrm>
            <a:off x="2015716"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C086396E-97E7-44D7-C959-78C8F44C4793}"/>
              </a:ext>
            </a:extLst>
          </p:cNvPr>
          <p:cNvCxnSpPr>
            <a:cxnSpLocks/>
          </p:cNvCxnSpPr>
          <p:nvPr/>
        </p:nvCxnSpPr>
        <p:spPr>
          <a:xfrm>
            <a:off x="1007604" y="5540370"/>
            <a:ext cx="0" cy="3884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3" name="正方形/長方形 82">
            <a:extLst>
              <a:ext uri="{FF2B5EF4-FFF2-40B4-BE49-F238E27FC236}">
                <a16:creationId xmlns:a16="http://schemas.microsoft.com/office/drawing/2014/main" id="{B80F2EBB-16E3-1EE7-B982-429D75FB7956}"/>
              </a:ext>
            </a:extLst>
          </p:cNvPr>
          <p:cNvSpPr/>
          <p:nvPr/>
        </p:nvSpPr>
        <p:spPr>
          <a:xfrm>
            <a:off x="899592" y="5559692"/>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自ら実施する業務以外</a:t>
            </a:r>
            <a:endParaRPr kumimoji="1" lang="en-US" altLang="ja-JP" sz="1000" dirty="0">
              <a:solidFill>
                <a:schemeClr val="tx1"/>
              </a:solidFill>
            </a:endParaRPr>
          </a:p>
          <a:p>
            <a:pPr algn="ctr"/>
            <a:r>
              <a:rPr kumimoji="1" lang="ja-JP" altLang="en-US" sz="1000" dirty="0">
                <a:solidFill>
                  <a:schemeClr val="tx1"/>
                </a:solidFill>
              </a:rPr>
              <a:t>（計画・設計業務）</a:t>
            </a:r>
          </a:p>
        </p:txBody>
      </p:sp>
      <p:sp>
        <p:nvSpPr>
          <p:cNvPr id="98" name="正方形/長方形 97">
            <a:extLst>
              <a:ext uri="{FF2B5EF4-FFF2-40B4-BE49-F238E27FC236}">
                <a16:creationId xmlns:a16="http://schemas.microsoft.com/office/drawing/2014/main" id="{FBE578BE-36E1-8E0D-EC50-5DDD91081B9B}"/>
              </a:ext>
            </a:extLst>
          </p:cNvPr>
          <p:cNvSpPr/>
          <p:nvPr/>
        </p:nvSpPr>
        <p:spPr>
          <a:xfrm>
            <a:off x="320129" y="6483520"/>
            <a:ext cx="5043959"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rPr>
              <a:t>※</a:t>
            </a:r>
            <a:r>
              <a:rPr lang="ja-JP" altLang="ja-JP" sz="1000" dirty="0">
                <a:solidFill>
                  <a:schemeClr val="tx1"/>
                </a:solidFill>
              </a:rPr>
              <a:t>一部業務については出資企業以外への発注を義務付けることがある</a:t>
            </a:r>
            <a:endParaRPr lang="en-US" altLang="ja-JP" sz="1000" dirty="0">
              <a:solidFill>
                <a:schemeClr val="tx1"/>
              </a:solidFill>
            </a:endParaRPr>
          </a:p>
        </p:txBody>
      </p:sp>
      <p:grpSp>
        <p:nvGrpSpPr>
          <p:cNvPr id="10" name="グループ化 9">
            <a:extLst>
              <a:ext uri="{FF2B5EF4-FFF2-40B4-BE49-F238E27FC236}">
                <a16:creationId xmlns:a16="http://schemas.microsoft.com/office/drawing/2014/main" id="{C950704E-D089-62E8-F432-0120A650F262}"/>
              </a:ext>
            </a:extLst>
          </p:cNvPr>
          <p:cNvGrpSpPr/>
          <p:nvPr/>
        </p:nvGrpSpPr>
        <p:grpSpPr>
          <a:xfrm>
            <a:off x="395536" y="3069333"/>
            <a:ext cx="2686525" cy="2343226"/>
            <a:chOff x="395536" y="3069333"/>
            <a:chExt cx="2686525" cy="2343226"/>
          </a:xfrm>
        </p:grpSpPr>
        <p:sp>
          <p:nvSpPr>
            <p:cNvPr id="24" name="正方形/長方形 23">
              <a:extLst>
                <a:ext uri="{FF2B5EF4-FFF2-40B4-BE49-F238E27FC236}">
                  <a16:creationId xmlns:a16="http://schemas.microsoft.com/office/drawing/2014/main" id="{6E4B5AB8-F60A-376A-ACF1-AE1FAC4C3202}"/>
                </a:ext>
              </a:extLst>
            </p:cNvPr>
            <p:cNvSpPr/>
            <p:nvPr/>
          </p:nvSpPr>
          <p:spPr>
            <a:xfrm>
              <a:off x="395536" y="3069333"/>
              <a:ext cx="2686525" cy="234322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D418202-8419-31D8-EE92-D894D1FD03F2}"/>
                </a:ext>
              </a:extLst>
            </p:cNvPr>
            <p:cNvSpPr/>
            <p:nvPr/>
          </p:nvSpPr>
          <p:spPr>
            <a:xfrm>
              <a:off x="487957" y="3581899"/>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ﾏﾝﾎｰﾙﾎﾟﾝﾌﾟ</a:t>
              </a:r>
              <a:endParaRPr kumimoji="1" lang="ja-JP" altLang="en-US" sz="1400" b="1" dirty="0"/>
            </a:p>
          </p:txBody>
        </p:sp>
        <p:sp>
          <p:nvSpPr>
            <p:cNvPr id="13" name="四角形: 角を丸くする 12">
              <a:extLst>
                <a:ext uri="{FF2B5EF4-FFF2-40B4-BE49-F238E27FC236}">
                  <a16:creationId xmlns:a16="http://schemas.microsoft.com/office/drawing/2014/main" id="{B1CF9C2D-5489-AC02-1184-8C49ECA4059D}"/>
                </a:ext>
              </a:extLst>
            </p:cNvPr>
            <p:cNvSpPr/>
            <p:nvPr/>
          </p:nvSpPr>
          <p:spPr>
            <a:xfrm>
              <a:off x="481498" y="3174470"/>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管路施設</a:t>
              </a:r>
              <a:endParaRPr kumimoji="1" lang="ja-JP" altLang="en-US" sz="1400" b="1" dirty="0"/>
            </a:p>
          </p:txBody>
        </p:sp>
        <p:sp>
          <p:nvSpPr>
            <p:cNvPr id="19" name="正方形/長方形 18">
              <a:extLst>
                <a:ext uri="{FF2B5EF4-FFF2-40B4-BE49-F238E27FC236}">
                  <a16:creationId xmlns:a16="http://schemas.microsoft.com/office/drawing/2014/main" id="{C9CCBE93-1386-09C7-CA94-204688473290}"/>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20" name="正方形/長方形 19">
              <a:extLst>
                <a:ext uri="{FF2B5EF4-FFF2-40B4-BE49-F238E27FC236}">
                  <a16:creationId xmlns:a16="http://schemas.microsoft.com/office/drawing/2014/main" id="{B8928460-0B28-3758-44D2-7BB9A422ADCE}"/>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21" name="正方形/長方形 20">
              <a:extLst>
                <a:ext uri="{FF2B5EF4-FFF2-40B4-BE49-F238E27FC236}">
                  <a16:creationId xmlns:a16="http://schemas.microsoft.com/office/drawing/2014/main" id="{48C5FA20-C598-E170-E61D-9F51290A5C14}"/>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62" name="正方形/長方形 61">
              <a:extLst>
                <a:ext uri="{FF2B5EF4-FFF2-40B4-BE49-F238E27FC236}">
                  <a16:creationId xmlns:a16="http://schemas.microsoft.com/office/drawing/2014/main" id="{61DE78C0-3E11-412C-0FFD-973E63DDA774}"/>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66" name="直線コネクタ 65">
              <a:extLst>
                <a:ext uri="{FF2B5EF4-FFF2-40B4-BE49-F238E27FC236}">
                  <a16:creationId xmlns:a16="http://schemas.microsoft.com/office/drawing/2014/main" id="{D6684329-F708-474A-87AA-57128C7B7A43}"/>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B44A52F0-5157-E53E-F090-CA930F3B4C20}"/>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F5EFC1FE-7CD0-36D9-E32A-75852DE152BD}"/>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5C3DC5BC-55B5-AFEB-C623-487F5DD06E3C}"/>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3" name="直線コネクタ 2">
              <a:extLst>
                <a:ext uri="{FF2B5EF4-FFF2-40B4-BE49-F238E27FC236}">
                  <a16:creationId xmlns:a16="http://schemas.microsoft.com/office/drawing/2014/main" id="{31B9FE13-3EA3-35AD-CCAE-4F8EB00AB712}"/>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4" name="テキスト ボックス 33">
            <a:extLst>
              <a:ext uri="{FF2B5EF4-FFF2-40B4-BE49-F238E27FC236}">
                <a16:creationId xmlns:a16="http://schemas.microsoft.com/office/drawing/2014/main" id="{7D906A6E-56D8-38C1-821C-8D1C4B672174}"/>
              </a:ext>
            </a:extLst>
          </p:cNvPr>
          <p:cNvSpPr txBox="1"/>
          <p:nvPr/>
        </p:nvSpPr>
        <p:spPr>
          <a:xfrm>
            <a:off x="107504" y="1305635"/>
            <a:ext cx="9038619" cy="323165"/>
          </a:xfrm>
          <a:prstGeom prst="rect">
            <a:avLst/>
          </a:prstGeom>
          <a:noFill/>
        </p:spPr>
        <p:txBody>
          <a:bodyPr wrap="square" rtlCol="0">
            <a:spAutoFit/>
          </a:bodyPr>
          <a:lstStyle/>
          <a:p>
            <a:r>
              <a:rPr kumimoji="1" lang="ja-JP" altLang="en-US" sz="1500" b="1" dirty="0">
                <a:solidFill>
                  <a:srgbClr val="021184"/>
                </a:solidFill>
                <a:effectLst/>
                <a:latin typeface="+mn-ea"/>
                <a:ea typeface="+mn-ea"/>
              </a:rPr>
              <a:t>全処理区の全施設</a:t>
            </a:r>
            <a:r>
              <a:rPr kumimoji="1" lang="ja-JP" altLang="en-US" sz="1500" dirty="0">
                <a:solidFill>
                  <a:srgbClr val="021184"/>
                </a:solidFill>
                <a:effectLst/>
                <a:latin typeface="+mn-ea"/>
                <a:ea typeface="+mn-ea"/>
              </a:rPr>
              <a:t>を対象に更新実施型とした際の</a:t>
            </a:r>
            <a:r>
              <a:rPr lang="ja-JP" altLang="en-US" sz="1500" dirty="0">
                <a:solidFill>
                  <a:srgbClr val="021184"/>
                </a:solidFill>
                <a:latin typeface="+mn-ea"/>
                <a:ea typeface="+mn-ea"/>
              </a:rPr>
              <a:t>事業スキームの</a:t>
            </a:r>
            <a:r>
              <a:rPr kumimoji="1" lang="ja-JP" altLang="en-US" sz="1500" dirty="0">
                <a:solidFill>
                  <a:srgbClr val="021184"/>
                </a:solidFill>
                <a:effectLst/>
                <a:latin typeface="+mn-ea"/>
                <a:ea typeface="+mn-ea"/>
              </a:rPr>
              <a:t>イメージ</a:t>
            </a:r>
            <a:r>
              <a:rPr lang="ja-JP" altLang="en-US" sz="1500" dirty="0">
                <a:solidFill>
                  <a:srgbClr val="021184"/>
                </a:solidFill>
                <a:latin typeface="+mn-ea"/>
                <a:ea typeface="+mn-ea"/>
              </a:rPr>
              <a:t> </a:t>
            </a:r>
            <a:r>
              <a:rPr lang="en-US" altLang="ja-JP" sz="1500" dirty="0">
                <a:solidFill>
                  <a:srgbClr val="021184"/>
                </a:solidFill>
                <a:latin typeface="+mn-ea"/>
                <a:ea typeface="+mn-ea"/>
              </a:rPr>
              <a:t>(</a:t>
            </a:r>
            <a:r>
              <a:rPr lang="en-US" altLang="ja-JP" sz="1500" b="1" dirty="0">
                <a:solidFill>
                  <a:srgbClr val="FF0000"/>
                </a:solidFill>
                <a:latin typeface="+mn-ea"/>
                <a:ea typeface="+mn-ea"/>
              </a:rPr>
              <a:t>SPC</a:t>
            </a:r>
            <a:r>
              <a:rPr lang="ja-JP" altLang="en-US" sz="1500" b="1" dirty="0">
                <a:solidFill>
                  <a:srgbClr val="021184"/>
                </a:solidFill>
                <a:latin typeface="+mn-ea"/>
                <a:ea typeface="+mn-ea"/>
              </a:rPr>
              <a:t>とする</a:t>
            </a:r>
            <a:r>
              <a:rPr kumimoji="1" lang="ja-JP" altLang="en-US" sz="1500" dirty="0">
                <a:solidFill>
                  <a:srgbClr val="021184"/>
                </a:solidFill>
                <a:effectLst/>
                <a:latin typeface="+mn-ea"/>
                <a:ea typeface="+mn-ea"/>
              </a:rPr>
              <a:t>場合</a:t>
            </a:r>
            <a:r>
              <a:rPr kumimoji="1" lang="en-US" altLang="ja-JP" sz="1500" dirty="0">
                <a:solidFill>
                  <a:srgbClr val="021184"/>
                </a:solidFill>
                <a:effectLst/>
                <a:latin typeface="+mn-ea"/>
                <a:ea typeface="+mn-ea"/>
              </a:rPr>
              <a:t>)</a:t>
            </a:r>
            <a:endParaRPr kumimoji="1" lang="ja-JP" altLang="en-US" sz="1500" dirty="0">
              <a:solidFill>
                <a:srgbClr val="021184"/>
              </a:solidFill>
              <a:effectLst/>
              <a:latin typeface="+mn-ea"/>
              <a:ea typeface="+mn-ea"/>
            </a:endParaRPr>
          </a:p>
        </p:txBody>
      </p:sp>
      <p:grpSp>
        <p:nvGrpSpPr>
          <p:cNvPr id="9" name="グループ化 8">
            <a:extLst>
              <a:ext uri="{FF2B5EF4-FFF2-40B4-BE49-F238E27FC236}">
                <a16:creationId xmlns:a16="http://schemas.microsoft.com/office/drawing/2014/main" id="{FEB75060-1E73-C78E-4BBA-A33F8AB0DE1E}"/>
              </a:ext>
            </a:extLst>
          </p:cNvPr>
          <p:cNvGrpSpPr/>
          <p:nvPr/>
        </p:nvGrpSpPr>
        <p:grpSpPr>
          <a:xfrm>
            <a:off x="3292667" y="3061518"/>
            <a:ext cx="2686525" cy="2343226"/>
            <a:chOff x="395536" y="3069333"/>
            <a:chExt cx="2686525" cy="2343226"/>
          </a:xfrm>
        </p:grpSpPr>
        <p:sp>
          <p:nvSpPr>
            <p:cNvPr id="37" name="正方形/長方形 36">
              <a:extLst>
                <a:ext uri="{FF2B5EF4-FFF2-40B4-BE49-F238E27FC236}">
                  <a16:creationId xmlns:a16="http://schemas.microsoft.com/office/drawing/2014/main" id="{279C7BD6-76DB-1BDF-D688-6E141CA50A7D}"/>
                </a:ext>
              </a:extLst>
            </p:cNvPr>
            <p:cNvSpPr/>
            <p:nvPr/>
          </p:nvSpPr>
          <p:spPr>
            <a:xfrm>
              <a:off x="395536" y="3069333"/>
              <a:ext cx="2686525" cy="234322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CA0D95E1-9651-D7EB-79A1-1557CA3E5E4B}"/>
                </a:ext>
              </a:extLst>
            </p:cNvPr>
            <p:cNvSpPr/>
            <p:nvPr/>
          </p:nvSpPr>
          <p:spPr>
            <a:xfrm>
              <a:off x="487957" y="3581899"/>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ﾎﾟﾝﾌﾟ場</a:t>
              </a:r>
              <a:endParaRPr kumimoji="1" lang="ja-JP" altLang="en-US" sz="1400" b="1" dirty="0"/>
            </a:p>
          </p:txBody>
        </p:sp>
        <p:sp>
          <p:nvSpPr>
            <p:cNvPr id="40" name="四角形: 角を丸くする 39">
              <a:extLst>
                <a:ext uri="{FF2B5EF4-FFF2-40B4-BE49-F238E27FC236}">
                  <a16:creationId xmlns:a16="http://schemas.microsoft.com/office/drawing/2014/main" id="{69A1065B-368A-A52D-10BD-D6B8C7777D0F}"/>
                </a:ext>
              </a:extLst>
            </p:cNvPr>
            <p:cNvSpPr/>
            <p:nvPr/>
          </p:nvSpPr>
          <p:spPr>
            <a:xfrm>
              <a:off x="481498" y="3174470"/>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処理場</a:t>
              </a:r>
            </a:p>
          </p:txBody>
        </p:sp>
        <p:sp>
          <p:nvSpPr>
            <p:cNvPr id="41" name="正方形/長方形 40">
              <a:extLst>
                <a:ext uri="{FF2B5EF4-FFF2-40B4-BE49-F238E27FC236}">
                  <a16:creationId xmlns:a16="http://schemas.microsoft.com/office/drawing/2014/main" id="{281E307E-2D83-D869-EEF1-04163157E981}"/>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43" name="正方形/長方形 42">
              <a:extLst>
                <a:ext uri="{FF2B5EF4-FFF2-40B4-BE49-F238E27FC236}">
                  <a16:creationId xmlns:a16="http://schemas.microsoft.com/office/drawing/2014/main" id="{4FF40A53-F02D-AEF2-89B4-DF9E470FAC1D}"/>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44" name="正方形/長方形 43">
              <a:extLst>
                <a:ext uri="{FF2B5EF4-FFF2-40B4-BE49-F238E27FC236}">
                  <a16:creationId xmlns:a16="http://schemas.microsoft.com/office/drawing/2014/main" id="{5D0A0DE6-944A-0430-142F-1FF5ACA44EB5}"/>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45" name="正方形/長方形 44">
              <a:extLst>
                <a:ext uri="{FF2B5EF4-FFF2-40B4-BE49-F238E27FC236}">
                  <a16:creationId xmlns:a16="http://schemas.microsoft.com/office/drawing/2014/main" id="{74BDF116-CA98-B3D9-886A-228C16697BBA}"/>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46" name="直線コネクタ 45">
              <a:extLst>
                <a:ext uri="{FF2B5EF4-FFF2-40B4-BE49-F238E27FC236}">
                  <a16:creationId xmlns:a16="http://schemas.microsoft.com/office/drawing/2014/main" id="{3B99CDAA-1C49-3CBD-B07A-306D6E062BF1}"/>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3E4C9E83-369F-5405-223D-33931064F920}"/>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F8594A0-3EC5-BBE6-084C-45BBB851858E}"/>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8E60B552-3AED-43EF-F76E-317C4E8441CD}"/>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51" name="直線コネクタ 50">
              <a:extLst>
                <a:ext uri="{FF2B5EF4-FFF2-40B4-BE49-F238E27FC236}">
                  <a16:creationId xmlns:a16="http://schemas.microsoft.com/office/drawing/2014/main" id="{338D6557-349A-CF43-F1B3-759FA006E928}"/>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2" name="正方形/長方形 51">
            <a:extLst>
              <a:ext uri="{FF2B5EF4-FFF2-40B4-BE49-F238E27FC236}">
                <a16:creationId xmlns:a16="http://schemas.microsoft.com/office/drawing/2014/main" id="{E8A6FD37-49E2-1914-EA15-0BCACB6B9CCE}"/>
              </a:ext>
            </a:extLst>
          </p:cNvPr>
          <p:cNvSpPr/>
          <p:nvPr/>
        </p:nvSpPr>
        <p:spPr>
          <a:xfrm>
            <a:off x="6522335" y="2607954"/>
            <a:ext cx="2596600" cy="293241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a:extLst>
              <a:ext uri="{FF2B5EF4-FFF2-40B4-BE49-F238E27FC236}">
                <a16:creationId xmlns:a16="http://schemas.microsoft.com/office/drawing/2014/main" id="{FBC7D621-9591-BA7A-F3F7-2A3F389B1E03}"/>
              </a:ext>
            </a:extLst>
          </p:cNvPr>
          <p:cNvCxnSpPr>
            <a:cxnSpLocks/>
          </p:cNvCxnSpPr>
          <p:nvPr/>
        </p:nvCxnSpPr>
        <p:spPr>
          <a:xfrm>
            <a:off x="6233235" y="3046869"/>
            <a:ext cx="289100" cy="0"/>
          </a:xfrm>
          <a:prstGeom prst="line">
            <a:avLst/>
          </a:prstGeom>
          <a:ln w="1905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55B4B127-18C9-7A4B-6C1D-66728EA35FC6}"/>
              </a:ext>
            </a:extLst>
          </p:cNvPr>
          <p:cNvSpPr/>
          <p:nvPr/>
        </p:nvSpPr>
        <p:spPr>
          <a:xfrm>
            <a:off x="6108547" y="2717677"/>
            <a:ext cx="538475"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出資</a:t>
            </a:r>
          </a:p>
        </p:txBody>
      </p:sp>
      <p:sp>
        <p:nvSpPr>
          <p:cNvPr id="55" name="四角形: 角を丸くする 54">
            <a:extLst>
              <a:ext uri="{FF2B5EF4-FFF2-40B4-BE49-F238E27FC236}">
                <a16:creationId xmlns:a16="http://schemas.microsoft.com/office/drawing/2014/main" id="{5FF77C03-6623-D123-2967-F31D564F924E}"/>
              </a:ext>
            </a:extLst>
          </p:cNvPr>
          <p:cNvSpPr/>
          <p:nvPr/>
        </p:nvSpPr>
        <p:spPr>
          <a:xfrm>
            <a:off x="6781045" y="3298325"/>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維持管理企業</a:t>
            </a:r>
            <a:endParaRPr kumimoji="1" lang="ja-JP" altLang="en-US" sz="1400" b="1" dirty="0">
              <a:solidFill>
                <a:schemeClr val="tx1"/>
              </a:solidFill>
            </a:endParaRPr>
          </a:p>
        </p:txBody>
      </p:sp>
      <p:sp>
        <p:nvSpPr>
          <p:cNvPr id="56" name="四角形: 角を丸くする 55">
            <a:extLst>
              <a:ext uri="{FF2B5EF4-FFF2-40B4-BE49-F238E27FC236}">
                <a16:creationId xmlns:a16="http://schemas.microsoft.com/office/drawing/2014/main" id="{4C37A85A-8114-E1D2-4F45-70599E5FE66E}"/>
              </a:ext>
            </a:extLst>
          </p:cNvPr>
          <p:cNvSpPr/>
          <p:nvPr/>
        </p:nvSpPr>
        <p:spPr>
          <a:xfrm>
            <a:off x="6781044" y="3821808"/>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コンサルタント企業</a:t>
            </a:r>
            <a:endParaRPr kumimoji="1" lang="ja-JP" altLang="en-US" sz="1400" b="1" dirty="0">
              <a:solidFill>
                <a:schemeClr val="tx1"/>
              </a:solidFill>
            </a:endParaRPr>
          </a:p>
        </p:txBody>
      </p:sp>
      <p:sp>
        <p:nvSpPr>
          <p:cNvPr id="57" name="四角形: 角を丸くする 56">
            <a:extLst>
              <a:ext uri="{FF2B5EF4-FFF2-40B4-BE49-F238E27FC236}">
                <a16:creationId xmlns:a16="http://schemas.microsoft.com/office/drawing/2014/main" id="{0482C5B8-3E53-D305-FA55-8B704D1BBF81}"/>
              </a:ext>
            </a:extLst>
          </p:cNvPr>
          <p:cNvSpPr/>
          <p:nvPr/>
        </p:nvSpPr>
        <p:spPr>
          <a:xfrm>
            <a:off x="6794468" y="4374420"/>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建設企業</a:t>
            </a:r>
            <a:endParaRPr kumimoji="1" lang="ja-JP" altLang="en-US" sz="1400" b="1" dirty="0">
              <a:solidFill>
                <a:schemeClr val="tx1"/>
              </a:solidFill>
            </a:endParaRPr>
          </a:p>
        </p:txBody>
      </p:sp>
      <p:sp>
        <p:nvSpPr>
          <p:cNvPr id="59" name="四角形: 角を丸くする 58">
            <a:extLst>
              <a:ext uri="{FF2B5EF4-FFF2-40B4-BE49-F238E27FC236}">
                <a16:creationId xmlns:a16="http://schemas.microsoft.com/office/drawing/2014/main" id="{C3143D8A-3D58-5262-3889-3E9C8875E5BA}"/>
              </a:ext>
            </a:extLst>
          </p:cNvPr>
          <p:cNvSpPr/>
          <p:nvPr/>
        </p:nvSpPr>
        <p:spPr>
          <a:xfrm>
            <a:off x="6560081" y="2283687"/>
            <a:ext cx="2491682" cy="586532"/>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ウォーター</a:t>
            </a:r>
            <a:r>
              <a:rPr kumimoji="1" lang="en-US" altLang="ja-JP" sz="2000" b="1" dirty="0"/>
              <a:t>PPP</a:t>
            </a:r>
          </a:p>
          <a:p>
            <a:pPr algn="ctr"/>
            <a:r>
              <a:rPr kumimoji="1" lang="ja-JP" altLang="en-US" sz="2000" b="1" dirty="0"/>
              <a:t>応募ｺﾝｿｰｼｱﾑ</a:t>
            </a:r>
          </a:p>
        </p:txBody>
      </p:sp>
      <p:sp>
        <p:nvSpPr>
          <p:cNvPr id="60" name="四角形: 角を丸くする 59">
            <a:extLst>
              <a:ext uri="{FF2B5EF4-FFF2-40B4-BE49-F238E27FC236}">
                <a16:creationId xmlns:a16="http://schemas.microsoft.com/office/drawing/2014/main" id="{078A3296-81E6-1B45-8E41-28C957E6D184}"/>
              </a:ext>
            </a:extLst>
          </p:cNvPr>
          <p:cNvSpPr/>
          <p:nvPr/>
        </p:nvSpPr>
        <p:spPr>
          <a:xfrm>
            <a:off x="2375757" y="6026458"/>
            <a:ext cx="1002872" cy="55819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建設企業</a:t>
            </a:r>
            <a:endParaRPr kumimoji="1" lang="en-US" altLang="ja-JP" sz="1400" b="1" dirty="0">
              <a:solidFill>
                <a:schemeClr val="tx1"/>
              </a:solidFill>
            </a:endParaRPr>
          </a:p>
          <a:p>
            <a:pPr algn="ctr"/>
            <a:r>
              <a:rPr lang="en-US" altLang="ja-JP" sz="1000" b="1" dirty="0">
                <a:solidFill>
                  <a:schemeClr val="tx1"/>
                </a:solidFill>
              </a:rPr>
              <a:t>(</a:t>
            </a:r>
            <a:r>
              <a:rPr lang="ja-JP" altLang="en-US" sz="1000" b="1" dirty="0">
                <a:solidFill>
                  <a:schemeClr val="tx1"/>
                </a:solidFill>
              </a:rPr>
              <a:t>市・県・</a:t>
            </a:r>
            <a:endParaRPr lang="en-US" altLang="ja-JP" sz="1000" b="1" dirty="0">
              <a:solidFill>
                <a:schemeClr val="tx1"/>
              </a:solidFill>
            </a:endParaRPr>
          </a:p>
          <a:p>
            <a:pPr algn="ctr"/>
            <a:r>
              <a:rPr lang="ja-JP" altLang="en-US" sz="1000" b="1" dirty="0">
                <a:solidFill>
                  <a:schemeClr val="tx1"/>
                </a:solidFill>
              </a:rPr>
              <a:t>全国企業</a:t>
            </a:r>
            <a:r>
              <a:rPr lang="en-US" altLang="ja-JP" sz="1000" b="1" dirty="0">
                <a:solidFill>
                  <a:schemeClr val="tx1"/>
                </a:solidFill>
              </a:rPr>
              <a:t>)</a:t>
            </a:r>
            <a:endParaRPr kumimoji="1" lang="ja-JP" altLang="en-US" sz="1000" b="1" dirty="0">
              <a:solidFill>
                <a:schemeClr val="tx1"/>
              </a:solidFill>
            </a:endParaRPr>
          </a:p>
        </p:txBody>
      </p:sp>
      <p:cxnSp>
        <p:nvCxnSpPr>
          <p:cNvPr id="61" name="直線コネクタ 60">
            <a:extLst>
              <a:ext uri="{FF2B5EF4-FFF2-40B4-BE49-F238E27FC236}">
                <a16:creationId xmlns:a16="http://schemas.microsoft.com/office/drawing/2014/main" id="{EFC8D739-AE35-FB4D-9C21-69B24E0C46E7}"/>
              </a:ext>
            </a:extLst>
          </p:cNvPr>
          <p:cNvCxnSpPr>
            <a:cxnSpLocks/>
          </p:cNvCxnSpPr>
          <p:nvPr/>
        </p:nvCxnSpPr>
        <p:spPr>
          <a:xfrm>
            <a:off x="2797200" y="5540370"/>
            <a:ext cx="0" cy="498788"/>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3" name="四角形: 角を丸くする 62">
            <a:extLst>
              <a:ext uri="{FF2B5EF4-FFF2-40B4-BE49-F238E27FC236}">
                <a16:creationId xmlns:a16="http://schemas.microsoft.com/office/drawing/2014/main" id="{943235B0-2E8E-CEDE-C6B3-A0042F7D5A54}"/>
              </a:ext>
            </a:extLst>
          </p:cNvPr>
          <p:cNvSpPr/>
          <p:nvPr/>
        </p:nvSpPr>
        <p:spPr>
          <a:xfrm>
            <a:off x="3447027" y="6032296"/>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市内</a:t>
            </a:r>
            <a:endParaRPr lang="en-US" altLang="ja-JP" sz="1400" b="1" dirty="0">
              <a:solidFill>
                <a:schemeClr val="tx1"/>
              </a:solidFill>
            </a:endParaRPr>
          </a:p>
          <a:p>
            <a:pPr algn="ctr"/>
            <a:r>
              <a:rPr lang="ja-JP" altLang="en-US" sz="1400" b="1" dirty="0">
                <a:solidFill>
                  <a:schemeClr val="tx1"/>
                </a:solidFill>
              </a:rPr>
              <a:t>企業</a:t>
            </a:r>
            <a:endParaRPr kumimoji="1" lang="ja-JP" altLang="en-US" sz="1400" b="1" dirty="0">
              <a:solidFill>
                <a:schemeClr val="tx1"/>
              </a:solidFill>
            </a:endParaRPr>
          </a:p>
        </p:txBody>
      </p:sp>
      <p:sp>
        <p:nvSpPr>
          <p:cNvPr id="64" name="四角形: 角を丸くする 63">
            <a:extLst>
              <a:ext uri="{FF2B5EF4-FFF2-40B4-BE49-F238E27FC236}">
                <a16:creationId xmlns:a16="http://schemas.microsoft.com/office/drawing/2014/main" id="{64207D2D-21EC-B3F5-E764-CBD1C03C624D}"/>
              </a:ext>
            </a:extLst>
          </p:cNvPr>
          <p:cNvSpPr/>
          <p:nvPr/>
        </p:nvSpPr>
        <p:spPr>
          <a:xfrm>
            <a:off x="4131103" y="6032296"/>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県内</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67" name="四角形: 角を丸くする 66">
            <a:extLst>
              <a:ext uri="{FF2B5EF4-FFF2-40B4-BE49-F238E27FC236}">
                <a16:creationId xmlns:a16="http://schemas.microsoft.com/office/drawing/2014/main" id="{65F102D0-CFD5-3372-8385-3FFEBF60F3C3}"/>
              </a:ext>
            </a:extLst>
          </p:cNvPr>
          <p:cNvSpPr/>
          <p:nvPr/>
        </p:nvSpPr>
        <p:spPr>
          <a:xfrm>
            <a:off x="4815179" y="6032295"/>
            <a:ext cx="648072" cy="470841"/>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全国</a:t>
            </a:r>
            <a:endParaRPr kumimoji="1" lang="en-US" altLang="ja-JP" sz="1400" b="1" dirty="0">
              <a:solidFill>
                <a:schemeClr val="tx1"/>
              </a:solidFill>
            </a:endParaRPr>
          </a:p>
          <a:p>
            <a:pPr algn="ctr"/>
            <a:r>
              <a:rPr kumimoji="1" lang="ja-JP" altLang="en-US" sz="1400" b="1" dirty="0">
                <a:solidFill>
                  <a:schemeClr val="tx1"/>
                </a:solidFill>
              </a:rPr>
              <a:t>企業</a:t>
            </a:r>
          </a:p>
        </p:txBody>
      </p:sp>
      <p:cxnSp>
        <p:nvCxnSpPr>
          <p:cNvPr id="70" name="直線コネクタ 69">
            <a:extLst>
              <a:ext uri="{FF2B5EF4-FFF2-40B4-BE49-F238E27FC236}">
                <a16:creationId xmlns:a16="http://schemas.microsoft.com/office/drawing/2014/main" id="{2EE350A2-8B81-9E95-D531-65089155D340}"/>
              </a:ext>
            </a:extLst>
          </p:cNvPr>
          <p:cNvCxnSpPr>
            <a:cxnSpLocks/>
          </p:cNvCxnSpPr>
          <p:nvPr/>
        </p:nvCxnSpPr>
        <p:spPr>
          <a:xfrm>
            <a:off x="3771062" y="5927648"/>
            <a:ext cx="1382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6EF105CE-40BB-F5BA-EE7B-2D717D62A9EA}"/>
              </a:ext>
            </a:extLst>
          </p:cNvPr>
          <p:cNvCxnSpPr>
            <a:cxnSpLocks/>
          </p:cNvCxnSpPr>
          <p:nvPr/>
        </p:nvCxnSpPr>
        <p:spPr>
          <a:xfrm>
            <a:off x="3771830" y="5914770"/>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C6F4CD3-FC34-1EDF-01AC-E1E2C530572D}"/>
              </a:ext>
            </a:extLst>
          </p:cNvPr>
          <p:cNvCxnSpPr>
            <a:cxnSpLocks/>
          </p:cNvCxnSpPr>
          <p:nvPr/>
        </p:nvCxnSpPr>
        <p:spPr>
          <a:xfrm>
            <a:off x="4455139" y="591891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DEF4F1B6-7249-B602-8DAC-8B6254051738}"/>
              </a:ext>
            </a:extLst>
          </p:cNvPr>
          <p:cNvCxnSpPr>
            <a:cxnSpLocks/>
          </p:cNvCxnSpPr>
          <p:nvPr/>
        </p:nvCxnSpPr>
        <p:spPr>
          <a:xfrm>
            <a:off x="5139215" y="591891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2B7E230D-109E-37F3-3317-1C876FA3B5B1}"/>
              </a:ext>
            </a:extLst>
          </p:cNvPr>
          <p:cNvCxnSpPr>
            <a:cxnSpLocks/>
          </p:cNvCxnSpPr>
          <p:nvPr/>
        </p:nvCxnSpPr>
        <p:spPr>
          <a:xfrm>
            <a:off x="4131103" y="5539193"/>
            <a:ext cx="0" cy="3884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AE7897CB-D791-CC3A-EB17-43841D7E1F57}"/>
              </a:ext>
            </a:extLst>
          </p:cNvPr>
          <p:cNvCxnSpPr>
            <a:cxnSpLocks/>
          </p:cNvCxnSpPr>
          <p:nvPr/>
        </p:nvCxnSpPr>
        <p:spPr>
          <a:xfrm>
            <a:off x="5993907" y="5539193"/>
            <a:ext cx="0" cy="498788"/>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2" name="正方形/長方形 81">
            <a:extLst>
              <a:ext uri="{FF2B5EF4-FFF2-40B4-BE49-F238E27FC236}">
                <a16:creationId xmlns:a16="http://schemas.microsoft.com/office/drawing/2014/main" id="{6B4F510B-8E95-7A89-C7B0-8A938332B5BD}"/>
              </a:ext>
            </a:extLst>
          </p:cNvPr>
          <p:cNvSpPr/>
          <p:nvPr/>
        </p:nvSpPr>
        <p:spPr>
          <a:xfrm>
            <a:off x="3995936" y="5568990"/>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自ら実施する業務以外</a:t>
            </a:r>
            <a:endParaRPr kumimoji="1" lang="en-US" altLang="ja-JP" sz="1000" dirty="0">
              <a:solidFill>
                <a:schemeClr val="tx1"/>
              </a:solidFill>
            </a:endParaRPr>
          </a:p>
          <a:p>
            <a:pPr algn="ctr"/>
            <a:r>
              <a:rPr kumimoji="1" lang="ja-JP" altLang="en-US" sz="1000" dirty="0">
                <a:solidFill>
                  <a:schemeClr val="tx1"/>
                </a:solidFill>
              </a:rPr>
              <a:t>（計画・設計業務）</a:t>
            </a:r>
          </a:p>
        </p:txBody>
      </p:sp>
      <p:sp>
        <p:nvSpPr>
          <p:cNvPr id="84" name="正方形/長方形 83">
            <a:extLst>
              <a:ext uri="{FF2B5EF4-FFF2-40B4-BE49-F238E27FC236}">
                <a16:creationId xmlns:a16="http://schemas.microsoft.com/office/drawing/2014/main" id="{62C55639-2CFA-3843-435E-87A11CB5C808}"/>
              </a:ext>
            </a:extLst>
          </p:cNvPr>
          <p:cNvSpPr/>
          <p:nvPr/>
        </p:nvSpPr>
        <p:spPr>
          <a:xfrm>
            <a:off x="5823290" y="5597625"/>
            <a:ext cx="1761617"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自ら実施する業務以外</a:t>
            </a:r>
            <a:endParaRPr lang="en-US" altLang="ja-JP" sz="1000" dirty="0">
              <a:solidFill>
                <a:schemeClr val="tx1"/>
              </a:solidFill>
            </a:endParaRPr>
          </a:p>
          <a:p>
            <a:pPr algn="ctr"/>
            <a:r>
              <a:rPr lang="ja-JP" altLang="en-US" sz="1000" dirty="0">
                <a:solidFill>
                  <a:schemeClr val="tx1"/>
                </a:solidFill>
              </a:rPr>
              <a:t>（改築工事）</a:t>
            </a:r>
            <a:endParaRPr kumimoji="1" lang="en-US" altLang="ja-JP" sz="1000" dirty="0">
              <a:solidFill>
                <a:schemeClr val="tx1"/>
              </a:solidFill>
            </a:endParaRPr>
          </a:p>
        </p:txBody>
      </p:sp>
      <p:sp>
        <p:nvSpPr>
          <p:cNvPr id="85" name="正方形/長方形 84">
            <a:extLst>
              <a:ext uri="{FF2B5EF4-FFF2-40B4-BE49-F238E27FC236}">
                <a16:creationId xmlns:a16="http://schemas.microsoft.com/office/drawing/2014/main" id="{814E8F9B-A797-3E03-9786-538F9194E76B}"/>
              </a:ext>
            </a:extLst>
          </p:cNvPr>
          <p:cNvSpPr/>
          <p:nvPr/>
        </p:nvSpPr>
        <p:spPr>
          <a:xfrm>
            <a:off x="2611231" y="5575993"/>
            <a:ext cx="1761617"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自ら実施する業務以外</a:t>
            </a:r>
            <a:endParaRPr lang="en-US" altLang="ja-JP" sz="1000" dirty="0">
              <a:solidFill>
                <a:schemeClr val="tx1"/>
              </a:solidFill>
            </a:endParaRPr>
          </a:p>
          <a:p>
            <a:pPr algn="ctr"/>
            <a:r>
              <a:rPr lang="ja-JP" altLang="en-US" sz="1000" dirty="0">
                <a:solidFill>
                  <a:schemeClr val="tx1"/>
                </a:solidFill>
              </a:rPr>
              <a:t>（改築工事）</a:t>
            </a:r>
            <a:endParaRPr kumimoji="1" lang="en-US" altLang="ja-JP" sz="1000" dirty="0">
              <a:solidFill>
                <a:schemeClr val="tx1"/>
              </a:solidFill>
            </a:endParaRPr>
          </a:p>
        </p:txBody>
      </p:sp>
      <p:sp>
        <p:nvSpPr>
          <p:cNvPr id="86" name="四角形: 角を丸くする 85">
            <a:extLst>
              <a:ext uri="{FF2B5EF4-FFF2-40B4-BE49-F238E27FC236}">
                <a16:creationId xmlns:a16="http://schemas.microsoft.com/office/drawing/2014/main" id="{AE6F1EB9-98D1-DA25-9111-C535171D1732}"/>
              </a:ext>
            </a:extLst>
          </p:cNvPr>
          <p:cNvSpPr/>
          <p:nvPr/>
        </p:nvSpPr>
        <p:spPr>
          <a:xfrm>
            <a:off x="5549255" y="6013668"/>
            <a:ext cx="1002872" cy="55819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建設企業</a:t>
            </a:r>
            <a:endParaRPr kumimoji="1" lang="en-US" altLang="ja-JP" sz="1400" b="1" dirty="0">
              <a:solidFill>
                <a:schemeClr val="tx1"/>
              </a:solidFill>
            </a:endParaRPr>
          </a:p>
          <a:p>
            <a:pPr algn="ctr"/>
            <a:r>
              <a:rPr lang="en-US" altLang="ja-JP" sz="1000" b="1" dirty="0">
                <a:solidFill>
                  <a:schemeClr val="tx1"/>
                </a:solidFill>
              </a:rPr>
              <a:t>(</a:t>
            </a:r>
            <a:r>
              <a:rPr lang="ja-JP" altLang="en-US" sz="1000" b="1" dirty="0">
                <a:solidFill>
                  <a:schemeClr val="tx1"/>
                </a:solidFill>
              </a:rPr>
              <a:t>市・県・</a:t>
            </a:r>
            <a:endParaRPr lang="en-US" altLang="ja-JP" sz="1000" b="1" dirty="0">
              <a:solidFill>
                <a:schemeClr val="tx1"/>
              </a:solidFill>
            </a:endParaRPr>
          </a:p>
          <a:p>
            <a:pPr algn="ctr"/>
            <a:r>
              <a:rPr lang="ja-JP" altLang="en-US" sz="1000" b="1" dirty="0">
                <a:solidFill>
                  <a:schemeClr val="tx1"/>
                </a:solidFill>
              </a:rPr>
              <a:t>全国企業</a:t>
            </a:r>
            <a:r>
              <a:rPr lang="en-US" altLang="ja-JP" sz="1000" b="1" dirty="0">
                <a:solidFill>
                  <a:schemeClr val="tx1"/>
                </a:solidFill>
              </a:rPr>
              <a:t>)</a:t>
            </a:r>
            <a:endParaRPr kumimoji="1" lang="ja-JP" altLang="en-US" sz="1000" b="1" dirty="0">
              <a:solidFill>
                <a:schemeClr val="tx1"/>
              </a:solidFill>
            </a:endParaRPr>
          </a:p>
        </p:txBody>
      </p:sp>
    </p:spTree>
    <p:extLst>
      <p:ext uri="{BB962C8B-B14F-4D97-AF65-F5344CB8AC3E}">
        <p14:creationId xmlns:p14="http://schemas.microsoft.com/office/powerpoint/2010/main" val="3290954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CCF4D-63F4-7C93-A64F-5B0C611A9A26}"/>
            </a:ext>
          </a:extLst>
        </p:cNvPr>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2A1EA3E7-3C1D-C107-1AA3-863CD0F7881B}"/>
              </a:ext>
            </a:extLst>
          </p:cNvPr>
          <p:cNvSpPr/>
          <p:nvPr/>
        </p:nvSpPr>
        <p:spPr>
          <a:xfrm>
            <a:off x="329978" y="2607954"/>
            <a:ext cx="8706517" cy="2932416"/>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85F4547C-5237-A17A-873D-4DB1C534E573}"/>
              </a:ext>
            </a:extLst>
          </p:cNvPr>
          <p:cNvSpPr>
            <a:spLocks noGrp="1"/>
          </p:cNvSpPr>
          <p:nvPr>
            <p:ph type="sldNum" sz="quarter" idx="12"/>
          </p:nvPr>
        </p:nvSpPr>
        <p:spPr/>
        <p:txBody>
          <a:bodyPr/>
          <a:lstStyle/>
          <a:p>
            <a:pPr>
              <a:defRPr/>
            </a:pPr>
            <a:fld id="{37E090E1-01D6-4368-A6B7-2050244B6EC1}" type="slidenum">
              <a:rPr lang="en-US" altLang="ja-JP" smtClean="0"/>
              <a:pPr>
                <a:defRPr/>
              </a:pPr>
              <a:t>35</a:t>
            </a:fld>
            <a:endParaRPr lang="en-US" altLang="ja-JP" dirty="0"/>
          </a:p>
        </p:txBody>
      </p:sp>
      <p:sp>
        <p:nvSpPr>
          <p:cNvPr id="5" name="タイトル 1">
            <a:extLst>
              <a:ext uri="{FF2B5EF4-FFF2-40B4-BE49-F238E27FC236}">
                <a16:creationId xmlns:a16="http://schemas.microsoft.com/office/drawing/2014/main" id="{58BEED57-03F3-9600-363A-A36C40A2FDF8}"/>
              </a:ext>
            </a:extLst>
          </p:cNvPr>
          <p:cNvSpPr txBox="1">
            <a:spLocks noGrp="1"/>
          </p:cNvSpPr>
          <p:nvPr>
            <p:ph type="title"/>
          </p:nvPr>
        </p:nvSpPr>
        <p:spPr bwMode="auto">
          <a:xfrm>
            <a:off x="179388" y="0"/>
            <a:ext cx="7488956" cy="549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6" name="四角形: 角を丸くする 5">
            <a:extLst>
              <a:ext uri="{FF2B5EF4-FFF2-40B4-BE49-F238E27FC236}">
                <a16:creationId xmlns:a16="http://schemas.microsoft.com/office/drawing/2014/main" id="{FF5926A7-7580-C954-3A26-CB5033B46860}"/>
              </a:ext>
            </a:extLst>
          </p:cNvPr>
          <p:cNvSpPr/>
          <p:nvPr/>
        </p:nvSpPr>
        <p:spPr>
          <a:xfrm>
            <a:off x="251520" y="881102"/>
            <a:ext cx="4824536"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倉敷市が検討する基本方針（案）</a:t>
            </a:r>
            <a:endParaRPr kumimoji="1" lang="ja-JP" altLang="en-US" sz="2000" b="1" dirty="0"/>
          </a:p>
        </p:txBody>
      </p:sp>
      <p:sp>
        <p:nvSpPr>
          <p:cNvPr id="7" name="四角形: 角を丸くする 6">
            <a:extLst>
              <a:ext uri="{FF2B5EF4-FFF2-40B4-BE49-F238E27FC236}">
                <a16:creationId xmlns:a16="http://schemas.microsoft.com/office/drawing/2014/main" id="{7CAFE51E-86E3-1C92-97B3-12CFB1DFE164}"/>
              </a:ext>
            </a:extLst>
          </p:cNvPr>
          <p:cNvSpPr/>
          <p:nvPr/>
        </p:nvSpPr>
        <p:spPr>
          <a:xfrm>
            <a:off x="395536" y="2464682"/>
            <a:ext cx="2591209"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受託者</a:t>
            </a:r>
            <a:r>
              <a:rPr kumimoji="1" lang="ja-JP" altLang="en-US" b="1" dirty="0"/>
              <a:t>（</a:t>
            </a:r>
            <a:r>
              <a:rPr kumimoji="1" lang="en-US" altLang="ja-JP" b="1" dirty="0"/>
              <a:t>JV</a:t>
            </a:r>
            <a:r>
              <a:rPr kumimoji="1" lang="ja-JP" altLang="en-US" b="1" dirty="0"/>
              <a:t>）</a:t>
            </a:r>
          </a:p>
        </p:txBody>
      </p:sp>
      <p:sp>
        <p:nvSpPr>
          <p:cNvPr id="8" name="四角形: 角を丸くする 7">
            <a:extLst>
              <a:ext uri="{FF2B5EF4-FFF2-40B4-BE49-F238E27FC236}">
                <a16:creationId xmlns:a16="http://schemas.microsoft.com/office/drawing/2014/main" id="{3841C93B-3BCA-73C1-0CCA-7FC63A688764}"/>
              </a:ext>
            </a:extLst>
          </p:cNvPr>
          <p:cNvSpPr/>
          <p:nvPr/>
        </p:nvSpPr>
        <p:spPr>
          <a:xfrm>
            <a:off x="395536" y="1700808"/>
            <a:ext cx="1440160" cy="43204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倉敷市</a:t>
            </a:r>
            <a:endParaRPr kumimoji="1" lang="ja-JP" altLang="en-US" sz="2000" b="1" dirty="0"/>
          </a:p>
        </p:txBody>
      </p:sp>
      <p:sp>
        <p:nvSpPr>
          <p:cNvPr id="14" name="四角形: 角を丸くする 13">
            <a:extLst>
              <a:ext uri="{FF2B5EF4-FFF2-40B4-BE49-F238E27FC236}">
                <a16:creationId xmlns:a16="http://schemas.microsoft.com/office/drawing/2014/main" id="{60AAF725-1398-5122-6D26-4BB1F084AD52}"/>
              </a:ext>
            </a:extLst>
          </p:cNvPr>
          <p:cNvSpPr/>
          <p:nvPr/>
        </p:nvSpPr>
        <p:spPr>
          <a:xfrm>
            <a:off x="323528"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市内</a:t>
            </a:r>
            <a:endParaRPr lang="en-US" altLang="ja-JP" sz="1400" b="1" dirty="0">
              <a:solidFill>
                <a:schemeClr val="tx1"/>
              </a:solidFill>
            </a:endParaRPr>
          </a:p>
          <a:p>
            <a:pPr algn="ctr"/>
            <a:r>
              <a:rPr lang="ja-JP" altLang="en-US" sz="1400" b="1" dirty="0">
                <a:solidFill>
                  <a:schemeClr val="tx1"/>
                </a:solidFill>
              </a:rPr>
              <a:t>企業</a:t>
            </a:r>
            <a:endParaRPr kumimoji="1" lang="ja-JP" altLang="en-US" sz="1400" b="1" dirty="0">
              <a:solidFill>
                <a:schemeClr val="tx1"/>
              </a:solidFill>
            </a:endParaRPr>
          </a:p>
        </p:txBody>
      </p:sp>
      <p:sp>
        <p:nvSpPr>
          <p:cNvPr id="15" name="四角形: 角を丸くする 14">
            <a:extLst>
              <a:ext uri="{FF2B5EF4-FFF2-40B4-BE49-F238E27FC236}">
                <a16:creationId xmlns:a16="http://schemas.microsoft.com/office/drawing/2014/main" id="{3AB79B20-0387-DB62-C4B9-5D38E5075DF1}"/>
              </a:ext>
            </a:extLst>
          </p:cNvPr>
          <p:cNvSpPr/>
          <p:nvPr/>
        </p:nvSpPr>
        <p:spPr>
          <a:xfrm>
            <a:off x="1007604" y="6033473"/>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県内</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16" name="四角形: 角を丸くする 15">
            <a:extLst>
              <a:ext uri="{FF2B5EF4-FFF2-40B4-BE49-F238E27FC236}">
                <a16:creationId xmlns:a16="http://schemas.microsoft.com/office/drawing/2014/main" id="{45266B8C-01D8-A47A-22F4-6562153A9177}"/>
              </a:ext>
            </a:extLst>
          </p:cNvPr>
          <p:cNvSpPr/>
          <p:nvPr/>
        </p:nvSpPr>
        <p:spPr>
          <a:xfrm>
            <a:off x="1691680" y="6033472"/>
            <a:ext cx="648072" cy="470841"/>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全国</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23" name="テキスト ボックス 22">
            <a:extLst>
              <a:ext uri="{FF2B5EF4-FFF2-40B4-BE49-F238E27FC236}">
                <a16:creationId xmlns:a16="http://schemas.microsoft.com/office/drawing/2014/main" id="{6B9F501A-4EBF-8515-77E7-FE0E7FCBB729}"/>
              </a:ext>
            </a:extLst>
          </p:cNvPr>
          <p:cNvSpPr txBox="1"/>
          <p:nvPr/>
        </p:nvSpPr>
        <p:spPr>
          <a:xfrm>
            <a:off x="5641061" y="839991"/>
            <a:ext cx="3262432" cy="276999"/>
          </a:xfrm>
          <a:prstGeom prst="rect">
            <a:avLst/>
          </a:prstGeom>
          <a:solidFill>
            <a:srgbClr val="FF0000"/>
          </a:solid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sp>
        <p:nvSpPr>
          <p:cNvPr id="50" name="矢印: 上下 49">
            <a:extLst>
              <a:ext uri="{FF2B5EF4-FFF2-40B4-BE49-F238E27FC236}">
                <a16:creationId xmlns:a16="http://schemas.microsoft.com/office/drawing/2014/main" id="{CEEFE965-E466-A428-8C1A-818AED42E071}"/>
              </a:ext>
            </a:extLst>
          </p:cNvPr>
          <p:cNvSpPr/>
          <p:nvPr/>
        </p:nvSpPr>
        <p:spPr>
          <a:xfrm>
            <a:off x="755576" y="2111821"/>
            <a:ext cx="184068" cy="343733"/>
          </a:xfrm>
          <a:prstGeom prst="upDownArrow">
            <a:avLst/>
          </a:prstGeom>
          <a:solidFill>
            <a:schemeClr val="bg2"/>
          </a:solidFill>
          <a:ln w="127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7F6FC61F-BFA0-63DA-2C57-33891305C8C3}"/>
              </a:ext>
            </a:extLst>
          </p:cNvPr>
          <p:cNvSpPr/>
          <p:nvPr/>
        </p:nvSpPr>
        <p:spPr>
          <a:xfrm>
            <a:off x="1126523" y="2123041"/>
            <a:ext cx="2274094"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事業契約（更新実施）</a:t>
            </a:r>
            <a:endParaRPr lang="en-US" altLang="ja-JP" sz="1200" dirty="0">
              <a:solidFill>
                <a:schemeClr val="tx1"/>
              </a:solidFill>
            </a:endParaRPr>
          </a:p>
          <a:p>
            <a:r>
              <a:rPr lang="en-US" altLang="ja-JP" sz="1000" dirty="0">
                <a:solidFill>
                  <a:schemeClr val="tx1"/>
                </a:solidFill>
              </a:rPr>
              <a:t>※</a:t>
            </a:r>
            <a:r>
              <a:rPr lang="ja-JP" altLang="en-US" sz="1000" dirty="0">
                <a:solidFill>
                  <a:schemeClr val="tx1"/>
                </a:solidFill>
              </a:rPr>
              <a:t>請負・準委任混合契約 等</a:t>
            </a:r>
            <a:endParaRPr lang="en-US" altLang="ja-JP" sz="1000" dirty="0">
              <a:solidFill>
                <a:schemeClr val="tx1"/>
              </a:solidFill>
            </a:endParaRPr>
          </a:p>
        </p:txBody>
      </p:sp>
      <p:cxnSp>
        <p:nvCxnSpPr>
          <p:cNvPr id="65" name="直線コネクタ 64">
            <a:extLst>
              <a:ext uri="{FF2B5EF4-FFF2-40B4-BE49-F238E27FC236}">
                <a16:creationId xmlns:a16="http://schemas.microsoft.com/office/drawing/2014/main" id="{42CC1574-6919-80FF-E01F-985C0D063480}"/>
              </a:ext>
            </a:extLst>
          </p:cNvPr>
          <p:cNvCxnSpPr>
            <a:cxnSpLocks/>
          </p:cNvCxnSpPr>
          <p:nvPr/>
        </p:nvCxnSpPr>
        <p:spPr>
          <a:xfrm>
            <a:off x="647563" y="5928825"/>
            <a:ext cx="1382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9375F5A9-78C5-523C-2F01-08F93BCE86AC}"/>
              </a:ext>
            </a:extLst>
          </p:cNvPr>
          <p:cNvCxnSpPr>
            <a:cxnSpLocks/>
          </p:cNvCxnSpPr>
          <p:nvPr/>
        </p:nvCxnSpPr>
        <p:spPr>
          <a:xfrm>
            <a:off x="648331" y="591594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AEB55EA8-4386-87AC-C0F1-18A33B8194B6}"/>
              </a:ext>
            </a:extLst>
          </p:cNvPr>
          <p:cNvCxnSpPr>
            <a:cxnSpLocks/>
          </p:cNvCxnSpPr>
          <p:nvPr/>
        </p:nvCxnSpPr>
        <p:spPr>
          <a:xfrm>
            <a:off x="1331640"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76B1E9E2-5D99-0A58-6D39-AADF07D3344F}"/>
              </a:ext>
            </a:extLst>
          </p:cNvPr>
          <p:cNvCxnSpPr>
            <a:cxnSpLocks/>
          </p:cNvCxnSpPr>
          <p:nvPr/>
        </p:nvCxnSpPr>
        <p:spPr>
          <a:xfrm>
            <a:off x="2015716" y="5920094"/>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AE8870DA-F6AE-1F46-4182-BF87B7CD39C1}"/>
              </a:ext>
            </a:extLst>
          </p:cNvPr>
          <p:cNvCxnSpPr>
            <a:cxnSpLocks/>
          </p:cNvCxnSpPr>
          <p:nvPr/>
        </p:nvCxnSpPr>
        <p:spPr>
          <a:xfrm>
            <a:off x="1007604" y="5540370"/>
            <a:ext cx="0" cy="3884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3" name="正方形/長方形 82">
            <a:extLst>
              <a:ext uri="{FF2B5EF4-FFF2-40B4-BE49-F238E27FC236}">
                <a16:creationId xmlns:a16="http://schemas.microsoft.com/office/drawing/2014/main" id="{B6075664-ADE1-2722-BBF0-8504D2FD2405}"/>
              </a:ext>
            </a:extLst>
          </p:cNvPr>
          <p:cNvSpPr/>
          <p:nvPr/>
        </p:nvSpPr>
        <p:spPr>
          <a:xfrm>
            <a:off x="899592" y="5559692"/>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自ら実施する業務以外</a:t>
            </a:r>
            <a:endParaRPr kumimoji="1" lang="en-US" altLang="ja-JP" sz="1000" dirty="0">
              <a:solidFill>
                <a:schemeClr val="tx1"/>
              </a:solidFill>
            </a:endParaRPr>
          </a:p>
          <a:p>
            <a:pPr algn="ctr"/>
            <a:r>
              <a:rPr kumimoji="1" lang="ja-JP" altLang="en-US" sz="1000" dirty="0">
                <a:solidFill>
                  <a:schemeClr val="tx1"/>
                </a:solidFill>
              </a:rPr>
              <a:t>（計画・設計業務）</a:t>
            </a:r>
          </a:p>
        </p:txBody>
      </p:sp>
      <p:sp>
        <p:nvSpPr>
          <p:cNvPr id="98" name="正方形/長方形 97">
            <a:extLst>
              <a:ext uri="{FF2B5EF4-FFF2-40B4-BE49-F238E27FC236}">
                <a16:creationId xmlns:a16="http://schemas.microsoft.com/office/drawing/2014/main" id="{BB5332E6-A969-6177-AB3D-515C8570B2C2}"/>
              </a:ext>
            </a:extLst>
          </p:cNvPr>
          <p:cNvSpPr/>
          <p:nvPr/>
        </p:nvSpPr>
        <p:spPr>
          <a:xfrm>
            <a:off x="320129" y="6483520"/>
            <a:ext cx="5043959"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rPr>
              <a:t>※</a:t>
            </a:r>
            <a:r>
              <a:rPr lang="ja-JP" altLang="ja-JP" sz="1000" dirty="0">
                <a:solidFill>
                  <a:schemeClr val="tx1"/>
                </a:solidFill>
              </a:rPr>
              <a:t>一部業務については出資企業以外への発注を義務付けることがある</a:t>
            </a:r>
            <a:endParaRPr lang="en-US" altLang="ja-JP" sz="1000" dirty="0">
              <a:solidFill>
                <a:schemeClr val="tx1"/>
              </a:solidFill>
            </a:endParaRPr>
          </a:p>
        </p:txBody>
      </p:sp>
      <p:sp>
        <p:nvSpPr>
          <p:cNvPr id="112" name="四角形: 角を丸くする 111">
            <a:extLst>
              <a:ext uri="{FF2B5EF4-FFF2-40B4-BE49-F238E27FC236}">
                <a16:creationId xmlns:a16="http://schemas.microsoft.com/office/drawing/2014/main" id="{AF43AC11-4622-73E1-5601-8127F112DBBC}"/>
              </a:ext>
            </a:extLst>
          </p:cNvPr>
          <p:cNvSpPr/>
          <p:nvPr/>
        </p:nvSpPr>
        <p:spPr>
          <a:xfrm>
            <a:off x="6497069" y="3325915"/>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維持管理企業</a:t>
            </a:r>
            <a:endParaRPr kumimoji="1" lang="ja-JP" altLang="en-US" sz="1400" b="1" dirty="0">
              <a:solidFill>
                <a:schemeClr val="tx1"/>
              </a:solidFill>
            </a:endParaRPr>
          </a:p>
        </p:txBody>
      </p:sp>
      <p:sp>
        <p:nvSpPr>
          <p:cNvPr id="113" name="四角形: 角を丸くする 112">
            <a:extLst>
              <a:ext uri="{FF2B5EF4-FFF2-40B4-BE49-F238E27FC236}">
                <a16:creationId xmlns:a16="http://schemas.microsoft.com/office/drawing/2014/main" id="{B59FE458-6112-CCAF-95ED-8F22D2F481C2}"/>
              </a:ext>
            </a:extLst>
          </p:cNvPr>
          <p:cNvSpPr/>
          <p:nvPr/>
        </p:nvSpPr>
        <p:spPr>
          <a:xfrm>
            <a:off x="6497068" y="3849398"/>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コンサルタント企業</a:t>
            </a:r>
            <a:endParaRPr kumimoji="1" lang="ja-JP" altLang="en-US" sz="1400" b="1" dirty="0">
              <a:solidFill>
                <a:schemeClr val="tx1"/>
              </a:solidFill>
            </a:endParaRPr>
          </a:p>
        </p:txBody>
      </p:sp>
      <p:sp>
        <p:nvSpPr>
          <p:cNvPr id="114" name="四角形: 角を丸くする 113">
            <a:extLst>
              <a:ext uri="{FF2B5EF4-FFF2-40B4-BE49-F238E27FC236}">
                <a16:creationId xmlns:a16="http://schemas.microsoft.com/office/drawing/2014/main" id="{0BF962D5-7264-EACA-AE00-DA13888E78C1}"/>
              </a:ext>
            </a:extLst>
          </p:cNvPr>
          <p:cNvSpPr/>
          <p:nvPr/>
        </p:nvSpPr>
        <p:spPr>
          <a:xfrm>
            <a:off x="6510492" y="4402010"/>
            <a:ext cx="2035319" cy="357999"/>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建設企業</a:t>
            </a:r>
            <a:endParaRPr kumimoji="1" lang="ja-JP" altLang="en-US" sz="1400" b="1" dirty="0">
              <a:solidFill>
                <a:schemeClr val="tx1"/>
              </a:solidFill>
            </a:endParaRPr>
          </a:p>
        </p:txBody>
      </p:sp>
      <p:grpSp>
        <p:nvGrpSpPr>
          <p:cNvPr id="10" name="グループ化 9">
            <a:extLst>
              <a:ext uri="{FF2B5EF4-FFF2-40B4-BE49-F238E27FC236}">
                <a16:creationId xmlns:a16="http://schemas.microsoft.com/office/drawing/2014/main" id="{A386D329-E074-540C-9EBA-FB028D5B75BA}"/>
              </a:ext>
            </a:extLst>
          </p:cNvPr>
          <p:cNvGrpSpPr/>
          <p:nvPr/>
        </p:nvGrpSpPr>
        <p:grpSpPr>
          <a:xfrm>
            <a:off x="395536" y="3069333"/>
            <a:ext cx="2686525" cy="2343226"/>
            <a:chOff x="395536" y="3069333"/>
            <a:chExt cx="2686525" cy="2343226"/>
          </a:xfrm>
        </p:grpSpPr>
        <p:sp>
          <p:nvSpPr>
            <p:cNvPr id="24" name="正方形/長方形 23">
              <a:extLst>
                <a:ext uri="{FF2B5EF4-FFF2-40B4-BE49-F238E27FC236}">
                  <a16:creationId xmlns:a16="http://schemas.microsoft.com/office/drawing/2014/main" id="{BA51F1BC-2AC8-2719-552C-42574E0C18E5}"/>
                </a:ext>
              </a:extLst>
            </p:cNvPr>
            <p:cNvSpPr/>
            <p:nvPr/>
          </p:nvSpPr>
          <p:spPr>
            <a:xfrm>
              <a:off x="395536" y="3069333"/>
              <a:ext cx="2686525" cy="234322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A4FBDE93-3C2B-ACCE-74CF-F451B03AF098}"/>
                </a:ext>
              </a:extLst>
            </p:cNvPr>
            <p:cNvSpPr/>
            <p:nvPr/>
          </p:nvSpPr>
          <p:spPr>
            <a:xfrm>
              <a:off x="487957" y="3581899"/>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ﾏﾝﾎｰﾙﾎﾟﾝﾌﾟ</a:t>
              </a:r>
              <a:endParaRPr kumimoji="1" lang="ja-JP" altLang="en-US" sz="1400" b="1" dirty="0"/>
            </a:p>
          </p:txBody>
        </p:sp>
        <p:sp>
          <p:nvSpPr>
            <p:cNvPr id="13" name="四角形: 角を丸くする 12">
              <a:extLst>
                <a:ext uri="{FF2B5EF4-FFF2-40B4-BE49-F238E27FC236}">
                  <a16:creationId xmlns:a16="http://schemas.microsoft.com/office/drawing/2014/main" id="{A145191C-516D-DAB1-8CFC-EA872710B053}"/>
                </a:ext>
              </a:extLst>
            </p:cNvPr>
            <p:cNvSpPr/>
            <p:nvPr/>
          </p:nvSpPr>
          <p:spPr>
            <a:xfrm>
              <a:off x="481498" y="3174470"/>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管路施設</a:t>
              </a:r>
              <a:endParaRPr kumimoji="1" lang="ja-JP" altLang="en-US" sz="1400" b="1" dirty="0"/>
            </a:p>
          </p:txBody>
        </p:sp>
        <p:sp>
          <p:nvSpPr>
            <p:cNvPr id="19" name="正方形/長方形 18">
              <a:extLst>
                <a:ext uri="{FF2B5EF4-FFF2-40B4-BE49-F238E27FC236}">
                  <a16:creationId xmlns:a16="http://schemas.microsoft.com/office/drawing/2014/main" id="{DB5DC191-CDC8-8295-BC82-F223CE0CF540}"/>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20" name="正方形/長方形 19">
              <a:extLst>
                <a:ext uri="{FF2B5EF4-FFF2-40B4-BE49-F238E27FC236}">
                  <a16:creationId xmlns:a16="http://schemas.microsoft.com/office/drawing/2014/main" id="{841D615E-F901-9031-735C-2D113C50C49B}"/>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21" name="正方形/長方形 20">
              <a:extLst>
                <a:ext uri="{FF2B5EF4-FFF2-40B4-BE49-F238E27FC236}">
                  <a16:creationId xmlns:a16="http://schemas.microsoft.com/office/drawing/2014/main" id="{04240B39-8DD0-1A53-BEA3-5F8EF2C81CF7}"/>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62" name="正方形/長方形 61">
              <a:extLst>
                <a:ext uri="{FF2B5EF4-FFF2-40B4-BE49-F238E27FC236}">
                  <a16:creationId xmlns:a16="http://schemas.microsoft.com/office/drawing/2014/main" id="{98C08A6F-1FF6-5DE2-FFC2-7D878D9174ED}"/>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66" name="直線コネクタ 65">
              <a:extLst>
                <a:ext uri="{FF2B5EF4-FFF2-40B4-BE49-F238E27FC236}">
                  <a16:creationId xmlns:a16="http://schemas.microsoft.com/office/drawing/2014/main" id="{6AA0E0B5-A2B6-2C66-F0E0-1D9B42C168F8}"/>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86A46C6D-31C2-0513-A1AE-41F3BA286FE2}"/>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E91632F7-56EB-AFBB-C246-2D9EF582179A}"/>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63825F31-2EC6-B0FF-5D24-F673E9471A51}"/>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3" name="直線コネクタ 2">
              <a:extLst>
                <a:ext uri="{FF2B5EF4-FFF2-40B4-BE49-F238E27FC236}">
                  <a16:creationId xmlns:a16="http://schemas.microsoft.com/office/drawing/2014/main" id="{D3401EB9-1C89-BC41-4A58-4352D2429EF7}"/>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4" name="正方形/長方形 33">
            <a:extLst>
              <a:ext uri="{FF2B5EF4-FFF2-40B4-BE49-F238E27FC236}">
                <a16:creationId xmlns:a16="http://schemas.microsoft.com/office/drawing/2014/main" id="{CFC76C50-3F8D-5FFD-902A-F9C0F4952319}"/>
              </a:ext>
            </a:extLst>
          </p:cNvPr>
          <p:cNvSpPr/>
          <p:nvPr/>
        </p:nvSpPr>
        <p:spPr>
          <a:xfrm>
            <a:off x="6330354" y="2917162"/>
            <a:ext cx="2274094"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＜共同企業体＞</a:t>
            </a:r>
            <a:endParaRPr lang="en-US" altLang="ja-JP" sz="1200" dirty="0">
              <a:solidFill>
                <a:schemeClr val="tx1"/>
              </a:solidFill>
            </a:endParaRPr>
          </a:p>
        </p:txBody>
      </p:sp>
      <p:grpSp>
        <p:nvGrpSpPr>
          <p:cNvPr id="17" name="グループ化 16">
            <a:extLst>
              <a:ext uri="{FF2B5EF4-FFF2-40B4-BE49-F238E27FC236}">
                <a16:creationId xmlns:a16="http://schemas.microsoft.com/office/drawing/2014/main" id="{0C8BC887-CB5F-4B95-A1D3-EC7B4817B6B6}"/>
              </a:ext>
            </a:extLst>
          </p:cNvPr>
          <p:cNvGrpSpPr/>
          <p:nvPr/>
        </p:nvGrpSpPr>
        <p:grpSpPr>
          <a:xfrm>
            <a:off x="3292667" y="3061518"/>
            <a:ext cx="2686525" cy="2343226"/>
            <a:chOff x="395536" y="3069333"/>
            <a:chExt cx="2686525" cy="2343226"/>
          </a:xfrm>
        </p:grpSpPr>
        <p:sp>
          <p:nvSpPr>
            <p:cNvPr id="38" name="正方形/長方形 37">
              <a:extLst>
                <a:ext uri="{FF2B5EF4-FFF2-40B4-BE49-F238E27FC236}">
                  <a16:creationId xmlns:a16="http://schemas.microsoft.com/office/drawing/2014/main" id="{8BE241D7-18DF-B822-29C0-FB49434FDD9B}"/>
                </a:ext>
              </a:extLst>
            </p:cNvPr>
            <p:cNvSpPr/>
            <p:nvPr/>
          </p:nvSpPr>
          <p:spPr>
            <a:xfrm>
              <a:off x="395536" y="3069333"/>
              <a:ext cx="2686525" cy="234322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8CB66CAA-53C1-1712-EEF3-D027AF4670E4}"/>
                </a:ext>
              </a:extLst>
            </p:cNvPr>
            <p:cNvSpPr/>
            <p:nvPr/>
          </p:nvSpPr>
          <p:spPr>
            <a:xfrm>
              <a:off x="487957" y="3581899"/>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ﾎﾟﾝﾌﾟ場</a:t>
              </a:r>
              <a:endParaRPr kumimoji="1" lang="ja-JP" altLang="en-US" sz="1400" b="1" dirty="0"/>
            </a:p>
          </p:txBody>
        </p:sp>
        <p:sp>
          <p:nvSpPr>
            <p:cNvPr id="41" name="四角形: 角を丸くする 40">
              <a:extLst>
                <a:ext uri="{FF2B5EF4-FFF2-40B4-BE49-F238E27FC236}">
                  <a16:creationId xmlns:a16="http://schemas.microsoft.com/office/drawing/2014/main" id="{56625ADF-152F-92F8-D2C1-5C45686F1041}"/>
                </a:ext>
              </a:extLst>
            </p:cNvPr>
            <p:cNvSpPr/>
            <p:nvPr/>
          </p:nvSpPr>
          <p:spPr>
            <a:xfrm>
              <a:off x="481498" y="3174470"/>
              <a:ext cx="1152128" cy="351654"/>
            </a:xfrm>
            <a:prstGeom prst="roundRect">
              <a:avLst/>
            </a:prstGeom>
            <a:solidFill>
              <a:schemeClr val="accent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処理場</a:t>
              </a:r>
            </a:p>
          </p:txBody>
        </p:sp>
        <p:sp>
          <p:nvSpPr>
            <p:cNvPr id="42" name="正方形/長方形 41">
              <a:extLst>
                <a:ext uri="{FF2B5EF4-FFF2-40B4-BE49-F238E27FC236}">
                  <a16:creationId xmlns:a16="http://schemas.microsoft.com/office/drawing/2014/main" id="{D69A71CA-ADE3-1F8F-AE78-244EEA97C384}"/>
                </a:ext>
              </a:extLst>
            </p:cNvPr>
            <p:cNvSpPr/>
            <p:nvPr/>
          </p:nvSpPr>
          <p:spPr>
            <a:xfrm>
              <a:off x="1952181" y="3148286"/>
              <a:ext cx="9001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維持管理</a:t>
              </a:r>
            </a:p>
          </p:txBody>
        </p:sp>
        <p:sp>
          <p:nvSpPr>
            <p:cNvPr id="43" name="正方形/長方形 42">
              <a:extLst>
                <a:ext uri="{FF2B5EF4-FFF2-40B4-BE49-F238E27FC236}">
                  <a16:creationId xmlns:a16="http://schemas.microsoft.com/office/drawing/2014/main" id="{7F9E022E-4442-8D67-BA6F-A6FE27E1F600}"/>
                </a:ext>
              </a:extLst>
            </p:cNvPr>
            <p:cNvSpPr/>
            <p:nvPr/>
          </p:nvSpPr>
          <p:spPr>
            <a:xfrm>
              <a:off x="1952182" y="4044634"/>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実施設計</a:t>
              </a:r>
            </a:p>
          </p:txBody>
        </p:sp>
        <p:sp>
          <p:nvSpPr>
            <p:cNvPr id="44" name="正方形/長方形 43">
              <a:extLst>
                <a:ext uri="{FF2B5EF4-FFF2-40B4-BE49-F238E27FC236}">
                  <a16:creationId xmlns:a16="http://schemas.microsoft.com/office/drawing/2014/main" id="{E4609903-2DEF-7FC1-6E3B-DDCCCFE3E9DA}"/>
                </a:ext>
              </a:extLst>
            </p:cNvPr>
            <p:cNvSpPr/>
            <p:nvPr/>
          </p:nvSpPr>
          <p:spPr>
            <a:xfrm>
              <a:off x="1818308" y="4494294"/>
              <a:ext cx="1167847" cy="334836"/>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工事発注監督</a:t>
              </a:r>
              <a:endParaRPr kumimoji="1" lang="ja-JP" altLang="en-US" sz="1200" dirty="0">
                <a:solidFill>
                  <a:schemeClr val="tx1"/>
                </a:solidFill>
              </a:endParaRPr>
            </a:p>
          </p:txBody>
        </p:sp>
        <p:sp>
          <p:nvSpPr>
            <p:cNvPr id="45" name="正方形/長方形 44">
              <a:extLst>
                <a:ext uri="{FF2B5EF4-FFF2-40B4-BE49-F238E27FC236}">
                  <a16:creationId xmlns:a16="http://schemas.microsoft.com/office/drawing/2014/main" id="{9D4A0CE0-50CD-D513-F454-878EEB2D1AD3}"/>
                </a:ext>
              </a:extLst>
            </p:cNvPr>
            <p:cNvSpPr/>
            <p:nvPr/>
          </p:nvSpPr>
          <p:spPr>
            <a:xfrm>
              <a:off x="1814081" y="3596021"/>
              <a:ext cx="1176300"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SM</a:t>
              </a:r>
              <a:r>
                <a:rPr kumimoji="1" lang="ja-JP" altLang="en-US" sz="1200" dirty="0">
                  <a:solidFill>
                    <a:schemeClr val="tx1"/>
                  </a:solidFill>
                </a:rPr>
                <a:t>計画策定</a:t>
              </a:r>
            </a:p>
          </p:txBody>
        </p:sp>
        <p:cxnSp>
          <p:nvCxnSpPr>
            <p:cNvPr id="46" name="直線コネクタ 45">
              <a:extLst>
                <a:ext uri="{FF2B5EF4-FFF2-40B4-BE49-F238E27FC236}">
                  <a16:creationId xmlns:a16="http://schemas.microsoft.com/office/drawing/2014/main" id="{4B478787-6374-1F36-4EC0-4645EB2CDE69}"/>
                </a:ext>
              </a:extLst>
            </p:cNvPr>
            <p:cNvCxnSpPr>
              <a:cxnSpLocks/>
            </p:cNvCxnSpPr>
            <p:nvPr/>
          </p:nvCxnSpPr>
          <p:spPr>
            <a:xfrm>
              <a:off x="2402231" y="3499941"/>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9D9FA8FE-942A-F4A9-B349-68882AE22174}"/>
                </a:ext>
              </a:extLst>
            </p:cNvPr>
            <p:cNvCxnSpPr>
              <a:cxnSpLocks/>
            </p:cNvCxnSpPr>
            <p:nvPr/>
          </p:nvCxnSpPr>
          <p:spPr>
            <a:xfrm>
              <a:off x="2402231" y="3947914"/>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86D98996-670E-FDCF-E740-372160E05E00}"/>
                </a:ext>
              </a:extLst>
            </p:cNvPr>
            <p:cNvCxnSpPr>
              <a:cxnSpLocks/>
            </p:cNvCxnSpPr>
            <p:nvPr/>
          </p:nvCxnSpPr>
          <p:spPr>
            <a:xfrm>
              <a:off x="2402231" y="4383437"/>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DDA9D548-7234-C878-456F-88A5692AD5FA}"/>
                </a:ext>
              </a:extLst>
            </p:cNvPr>
            <p:cNvSpPr/>
            <p:nvPr/>
          </p:nvSpPr>
          <p:spPr>
            <a:xfrm>
              <a:off x="1952182" y="4952959"/>
              <a:ext cx="900099" cy="334800"/>
            </a:xfrm>
            <a:prstGeom prst="rect">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改築工事</a:t>
              </a:r>
              <a:endParaRPr kumimoji="1" lang="ja-JP" altLang="en-US" sz="1200" dirty="0">
                <a:solidFill>
                  <a:schemeClr val="tx1"/>
                </a:solidFill>
              </a:endParaRPr>
            </a:p>
          </p:txBody>
        </p:sp>
        <p:cxnSp>
          <p:nvCxnSpPr>
            <p:cNvPr id="51" name="直線コネクタ 50">
              <a:extLst>
                <a:ext uri="{FF2B5EF4-FFF2-40B4-BE49-F238E27FC236}">
                  <a16:creationId xmlns:a16="http://schemas.microsoft.com/office/drawing/2014/main" id="{FA300003-C06D-F079-807B-A78B4B54C1F8}"/>
                </a:ext>
              </a:extLst>
            </p:cNvPr>
            <p:cNvCxnSpPr>
              <a:cxnSpLocks/>
            </p:cNvCxnSpPr>
            <p:nvPr/>
          </p:nvCxnSpPr>
          <p:spPr>
            <a:xfrm>
              <a:off x="2402231" y="4838655"/>
              <a:ext cx="0" cy="108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2" name="四角形: 角を丸くする 51">
            <a:extLst>
              <a:ext uri="{FF2B5EF4-FFF2-40B4-BE49-F238E27FC236}">
                <a16:creationId xmlns:a16="http://schemas.microsoft.com/office/drawing/2014/main" id="{B805317F-F16E-2262-62B2-BA66495F8A89}"/>
              </a:ext>
            </a:extLst>
          </p:cNvPr>
          <p:cNvSpPr/>
          <p:nvPr/>
        </p:nvSpPr>
        <p:spPr>
          <a:xfrm>
            <a:off x="2375757" y="6026458"/>
            <a:ext cx="1002872" cy="55819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建設企業</a:t>
            </a:r>
            <a:endParaRPr kumimoji="1" lang="en-US" altLang="ja-JP" sz="1400" b="1" dirty="0">
              <a:solidFill>
                <a:schemeClr val="tx1"/>
              </a:solidFill>
            </a:endParaRPr>
          </a:p>
          <a:p>
            <a:pPr algn="ctr"/>
            <a:r>
              <a:rPr lang="en-US" altLang="ja-JP" sz="1000" b="1" dirty="0">
                <a:solidFill>
                  <a:schemeClr val="tx1"/>
                </a:solidFill>
              </a:rPr>
              <a:t>(</a:t>
            </a:r>
            <a:r>
              <a:rPr lang="ja-JP" altLang="en-US" sz="1000" b="1" dirty="0">
                <a:solidFill>
                  <a:schemeClr val="tx1"/>
                </a:solidFill>
              </a:rPr>
              <a:t>市・県・</a:t>
            </a:r>
            <a:endParaRPr lang="en-US" altLang="ja-JP" sz="1000" b="1" dirty="0">
              <a:solidFill>
                <a:schemeClr val="tx1"/>
              </a:solidFill>
            </a:endParaRPr>
          </a:p>
          <a:p>
            <a:pPr algn="ctr"/>
            <a:r>
              <a:rPr lang="ja-JP" altLang="en-US" sz="1000" b="1" dirty="0">
                <a:solidFill>
                  <a:schemeClr val="tx1"/>
                </a:solidFill>
              </a:rPr>
              <a:t>全国企業</a:t>
            </a:r>
            <a:r>
              <a:rPr lang="en-US" altLang="ja-JP" sz="1000" b="1" dirty="0">
                <a:solidFill>
                  <a:schemeClr val="tx1"/>
                </a:solidFill>
              </a:rPr>
              <a:t>)</a:t>
            </a:r>
            <a:endParaRPr kumimoji="1" lang="ja-JP" altLang="en-US" sz="1000" b="1" dirty="0">
              <a:solidFill>
                <a:schemeClr val="tx1"/>
              </a:solidFill>
            </a:endParaRPr>
          </a:p>
        </p:txBody>
      </p:sp>
      <p:cxnSp>
        <p:nvCxnSpPr>
          <p:cNvPr id="53" name="直線コネクタ 52">
            <a:extLst>
              <a:ext uri="{FF2B5EF4-FFF2-40B4-BE49-F238E27FC236}">
                <a16:creationId xmlns:a16="http://schemas.microsoft.com/office/drawing/2014/main" id="{6E85DB57-25F1-39EE-6E1E-25106ED5BD18}"/>
              </a:ext>
            </a:extLst>
          </p:cNvPr>
          <p:cNvCxnSpPr>
            <a:cxnSpLocks/>
          </p:cNvCxnSpPr>
          <p:nvPr/>
        </p:nvCxnSpPr>
        <p:spPr>
          <a:xfrm>
            <a:off x="2797200" y="5540370"/>
            <a:ext cx="0" cy="498788"/>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4" name="四角形: 角を丸くする 53">
            <a:extLst>
              <a:ext uri="{FF2B5EF4-FFF2-40B4-BE49-F238E27FC236}">
                <a16:creationId xmlns:a16="http://schemas.microsoft.com/office/drawing/2014/main" id="{5B0B5FD0-ED05-35CA-6AA8-6AC43495CAF9}"/>
              </a:ext>
            </a:extLst>
          </p:cNvPr>
          <p:cNvSpPr/>
          <p:nvPr/>
        </p:nvSpPr>
        <p:spPr>
          <a:xfrm>
            <a:off x="3447027" y="6032296"/>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市内</a:t>
            </a:r>
            <a:endParaRPr lang="en-US" altLang="ja-JP" sz="1400" b="1" dirty="0">
              <a:solidFill>
                <a:schemeClr val="tx1"/>
              </a:solidFill>
            </a:endParaRPr>
          </a:p>
          <a:p>
            <a:pPr algn="ctr"/>
            <a:r>
              <a:rPr lang="ja-JP" altLang="en-US" sz="1400" b="1" dirty="0">
                <a:solidFill>
                  <a:schemeClr val="tx1"/>
                </a:solidFill>
              </a:rPr>
              <a:t>企業</a:t>
            </a:r>
            <a:endParaRPr kumimoji="1" lang="ja-JP" altLang="en-US" sz="1400" b="1" dirty="0">
              <a:solidFill>
                <a:schemeClr val="tx1"/>
              </a:solidFill>
            </a:endParaRPr>
          </a:p>
        </p:txBody>
      </p:sp>
      <p:sp>
        <p:nvSpPr>
          <p:cNvPr id="55" name="四角形: 角を丸くする 54">
            <a:extLst>
              <a:ext uri="{FF2B5EF4-FFF2-40B4-BE49-F238E27FC236}">
                <a16:creationId xmlns:a16="http://schemas.microsoft.com/office/drawing/2014/main" id="{A2F5729F-AC3D-AC6C-711C-632E79AF45EE}"/>
              </a:ext>
            </a:extLst>
          </p:cNvPr>
          <p:cNvSpPr/>
          <p:nvPr/>
        </p:nvSpPr>
        <p:spPr>
          <a:xfrm>
            <a:off x="4131103" y="6032296"/>
            <a:ext cx="648072" cy="47084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県内</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56" name="四角形: 角を丸くする 55">
            <a:extLst>
              <a:ext uri="{FF2B5EF4-FFF2-40B4-BE49-F238E27FC236}">
                <a16:creationId xmlns:a16="http://schemas.microsoft.com/office/drawing/2014/main" id="{3462F7FB-EC52-F8F0-EBBB-496CC45ECD75}"/>
              </a:ext>
            </a:extLst>
          </p:cNvPr>
          <p:cNvSpPr/>
          <p:nvPr/>
        </p:nvSpPr>
        <p:spPr>
          <a:xfrm>
            <a:off x="4815179" y="6032295"/>
            <a:ext cx="648072" cy="470841"/>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全国</a:t>
            </a:r>
            <a:endParaRPr kumimoji="1" lang="en-US" altLang="ja-JP" sz="1400" b="1" dirty="0">
              <a:solidFill>
                <a:schemeClr val="tx1"/>
              </a:solidFill>
            </a:endParaRPr>
          </a:p>
          <a:p>
            <a:pPr algn="ctr"/>
            <a:r>
              <a:rPr kumimoji="1" lang="ja-JP" altLang="en-US" sz="1400" b="1" dirty="0">
                <a:solidFill>
                  <a:schemeClr val="tx1"/>
                </a:solidFill>
              </a:rPr>
              <a:t>企業</a:t>
            </a:r>
          </a:p>
        </p:txBody>
      </p:sp>
      <p:cxnSp>
        <p:nvCxnSpPr>
          <p:cNvPr id="57" name="直線コネクタ 56">
            <a:extLst>
              <a:ext uri="{FF2B5EF4-FFF2-40B4-BE49-F238E27FC236}">
                <a16:creationId xmlns:a16="http://schemas.microsoft.com/office/drawing/2014/main" id="{63D70823-A237-090B-7270-F2D9BCC37476}"/>
              </a:ext>
            </a:extLst>
          </p:cNvPr>
          <p:cNvCxnSpPr>
            <a:cxnSpLocks/>
          </p:cNvCxnSpPr>
          <p:nvPr/>
        </p:nvCxnSpPr>
        <p:spPr>
          <a:xfrm>
            <a:off x="3771062" y="5927648"/>
            <a:ext cx="13824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3FEC36D6-2EF6-3F31-83DA-39107CC19E51}"/>
              </a:ext>
            </a:extLst>
          </p:cNvPr>
          <p:cNvCxnSpPr>
            <a:cxnSpLocks/>
          </p:cNvCxnSpPr>
          <p:nvPr/>
        </p:nvCxnSpPr>
        <p:spPr>
          <a:xfrm>
            <a:off x="3771830" y="5914770"/>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3AB702C1-37DD-5D16-9D3E-EB68F5125D77}"/>
              </a:ext>
            </a:extLst>
          </p:cNvPr>
          <p:cNvCxnSpPr>
            <a:cxnSpLocks/>
          </p:cNvCxnSpPr>
          <p:nvPr/>
        </p:nvCxnSpPr>
        <p:spPr>
          <a:xfrm>
            <a:off x="4455139" y="591891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0A70E1A2-71DF-C0A0-5A6A-70450CE85F65}"/>
              </a:ext>
            </a:extLst>
          </p:cNvPr>
          <p:cNvCxnSpPr>
            <a:cxnSpLocks/>
          </p:cNvCxnSpPr>
          <p:nvPr/>
        </p:nvCxnSpPr>
        <p:spPr>
          <a:xfrm>
            <a:off x="5139215" y="5918917"/>
            <a:ext cx="0" cy="144000"/>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B6BE8D58-C811-0DA4-AC32-EC664BA5DD58}"/>
              </a:ext>
            </a:extLst>
          </p:cNvPr>
          <p:cNvCxnSpPr>
            <a:cxnSpLocks/>
          </p:cNvCxnSpPr>
          <p:nvPr/>
        </p:nvCxnSpPr>
        <p:spPr>
          <a:xfrm>
            <a:off x="4131103" y="5539193"/>
            <a:ext cx="0" cy="3884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0E765555-6236-8E38-A3CF-893799592FF3}"/>
              </a:ext>
            </a:extLst>
          </p:cNvPr>
          <p:cNvCxnSpPr>
            <a:cxnSpLocks/>
          </p:cNvCxnSpPr>
          <p:nvPr/>
        </p:nvCxnSpPr>
        <p:spPr>
          <a:xfrm>
            <a:off x="5993907" y="5539193"/>
            <a:ext cx="0" cy="498788"/>
          </a:xfrm>
          <a:prstGeom prst="line">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B5BBA0BC-39BF-B970-64E5-43CCB7901553}"/>
              </a:ext>
            </a:extLst>
          </p:cNvPr>
          <p:cNvSpPr/>
          <p:nvPr/>
        </p:nvSpPr>
        <p:spPr>
          <a:xfrm>
            <a:off x="3995936" y="5568990"/>
            <a:ext cx="1761618"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自ら実施する業務以外</a:t>
            </a:r>
            <a:endParaRPr kumimoji="1" lang="en-US" altLang="ja-JP" sz="1000" dirty="0">
              <a:solidFill>
                <a:schemeClr val="tx1"/>
              </a:solidFill>
            </a:endParaRPr>
          </a:p>
          <a:p>
            <a:pPr algn="ctr"/>
            <a:r>
              <a:rPr kumimoji="1" lang="ja-JP" altLang="en-US" sz="1000" dirty="0">
                <a:solidFill>
                  <a:schemeClr val="tx1"/>
                </a:solidFill>
              </a:rPr>
              <a:t>（計画・設計業務）</a:t>
            </a:r>
          </a:p>
        </p:txBody>
      </p:sp>
      <p:sp>
        <p:nvSpPr>
          <p:cNvPr id="70" name="正方形/長方形 69">
            <a:extLst>
              <a:ext uri="{FF2B5EF4-FFF2-40B4-BE49-F238E27FC236}">
                <a16:creationId xmlns:a16="http://schemas.microsoft.com/office/drawing/2014/main" id="{93DB2BCC-64A0-0300-F963-855FF5170CA2}"/>
              </a:ext>
            </a:extLst>
          </p:cNvPr>
          <p:cNvSpPr/>
          <p:nvPr/>
        </p:nvSpPr>
        <p:spPr>
          <a:xfrm>
            <a:off x="5823290" y="5597625"/>
            <a:ext cx="1761617"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自ら実施する業務以外</a:t>
            </a:r>
            <a:endParaRPr lang="en-US" altLang="ja-JP" sz="1000" dirty="0">
              <a:solidFill>
                <a:schemeClr val="tx1"/>
              </a:solidFill>
            </a:endParaRPr>
          </a:p>
          <a:p>
            <a:pPr algn="ctr"/>
            <a:r>
              <a:rPr lang="ja-JP" altLang="en-US" sz="1000" dirty="0">
                <a:solidFill>
                  <a:schemeClr val="tx1"/>
                </a:solidFill>
              </a:rPr>
              <a:t>（改築工事）</a:t>
            </a:r>
            <a:endParaRPr kumimoji="1" lang="en-US" altLang="ja-JP" sz="1000" dirty="0">
              <a:solidFill>
                <a:schemeClr val="tx1"/>
              </a:solidFill>
            </a:endParaRPr>
          </a:p>
        </p:txBody>
      </p:sp>
      <p:sp>
        <p:nvSpPr>
          <p:cNvPr id="71" name="正方形/長方形 70">
            <a:extLst>
              <a:ext uri="{FF2B5EF4-FFF2-40B4-BE49-F238E27FC236}">
                <a16:creationId xmlns:a16="http://schemas.microsoft.com/office/drawing/2014/main" id="{3DA138AB-88D2-4EE5-9957-9ADAA7D91FBA}"/>
              </a:ext>
            </a:extLst>
          </p:cNvPr>
          <p:cNvSpPr/>
          <p:nvPr/>
        </p:nvSpPr>
        <p:spPr>
          <a:xfrm>
            <a:off x="2611231" y="5575993"/>
            <a:ext cx="1761617" cy="351655"/>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自ら実施する業務以外</a:t>
            </a:r>
            <a:endParaRPr lang="en-US" altLang="ja-JP" sz="1000" dirty="0">
              <a:solidFill>
                <a:schemeClr val="tx1"/>
              </a:solidFill>
            </a:endParaRPr>
          </a:p>
          <a:p>
            <a:pPr algn="ctr"/>
            <a:r>
              <a:rPr lang="ja-JP" altLang="en-US" sz="1000" dirty="0">
                <a:solidFill>
                  <a:schemeClr val="tx1"/>
                </a:solidFill>
              </a:rPr>
              <a:t>（改築工事）</a:t>
            </a:r>
            <a:endParaRPr kumimoji="1" lang="en-US" altLang="ja-JP" sz="1000" dirty="0">
              <a:solidFill>
                <a:schemeClr val="tx1"/>
              </a:solidFill>
            </a:endParaRPr>
          </a:p>
        </p:txBody>
      </p:sp>
      <p:sp>
        <p:nvSpPr>
          <p:cNvPr id="72" name="四角形: 角を丸くする 71">
            <a:extLst>
              <a:ext uri="{FF2B5EF4-FFF2-40B4-BE49-F238E27FC236}">
                <a16:creationId xmlns:a16="http://schemas.microsoft.com/office/drawing/2014/main" id="{DB83B78B-04E9-03D9-618A-0A3E8372A982}"/>
              </a:ext>
            </a:extLst>
          </p:cNvPr>
          <p:cNvSpPr/>
          <p:nvPr/>
        </p:nvSpPr>
        <p:spPr>
          <a:xfrm>
            <a:off x="5549255" y="6013668"/>
            <a:ext cx="1002872" cy="558194"/>
          </a:xfrm>
          <a:prstGeom prst="roundRect">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建設企業</a:t>
            </a:r>
            <a:endParaRPr kumimoji="1" lang="en-US" altLang="ja-JP" sz="1400" b="1" dirty="0">
              <a:solidFill>
                <a:schemeClr val="tx1"/>
              </a:solidFill>
            </a:endParaRPr>
          </a:p>
          <a:p>
            <a:pPr algn="ctr"/>
            <a:r>
              <a:rPr lang="en-US" altLang="ja-JP" sz="1000" b="1" dirty="0">
                <a:solidFill>
                  <a:schemeClr val="tx1"/>
                </a:solidFill>
              </a:rPr>
              <a:t>(</a:t>
            </a:r>
            <a:r>
              <a:rPr lang="ja-JP" altLang="en-US" sz="1000" b="1" dirty="0">
                <a:solidFill>
                  <a:schemeClr val="tx1"/>
                </a:solidFill>
              </a:rPr>
              <a:t>市・県・</a:t>
            </a:r>
            <a:endParaRPr lang="en-US" altLang="ja-JP" sz="1000" b="1" dirty="0">
              <a:solidFill>
                <a:schemeClr val="tx1"/>
              </a:solidFill>
            </a:endParaRPr>
          </a:p>
          <a:p>
            <a:pPr algn="ctr"/>
            <a:r>
              <a:rPr lang="ja-JP" altLang="en-US" sz="1000" b="1" dirty="0">
                <a:solidFill>
                  <a:schemeClr val="tx1"/>
                </a:solidFill>
              </a:rPr>
              <a:t>全国企業</a:t>
            </a:r>
            <a:r>
              <a:rPr lang="en-US" altLang="ja-JP" sz="1000" b="1" dirty="0">
                <a:solidFill>
                  <a:schemeClr val="tx1"/>
                </a:solidFill>
              </a:rPr>
              <a:t>)</a:t>
            </a:r>
            <a:endParaRPr kumimoji="1" lang="ja-JP" altLang="en-US" sz="1000" b="1" dirty="0">
              <a:solidFill>
                <a:schemeClr val="tx1"/>
              </a:solidFill>
            </a:endParaRPr>
          </a:p>
        </p:txBody>
      </p:sp>
      <p:sp>
        <p:nvSpPr>
          <p:cNvPr id="77" name="テキスト ボックス 76">
            <a:extLst>
              <a:ext uri="{FF2B5EF4-FFF2-40B4-BE49-F238E27FC236}">
                <a16:creationId xmlns:a16="http://schemas.microsoft.com/office/drawing/2014/main" id="{743A06FD-2788-19C8-8704-6163E982840C}"/>
              </a:ext>
            </a:extLst>
          </p:cNvPr>
          <p:cNvSpPr txBox="1"/>
          <p:nvPr/>
        </p:nvSpPr>
        <p:spPr>
          <a:xfrm>
            <a:off x="107504" y="1305635"/>
            <a:ext cx="9038619" cy="323165"/>
          </a:xfrm>
          <a:prstGeom prst="rect">
            <a:avLst/>
          </a:prstGeom>
          <a:noFill/>
        </p:spPr>
        <p:txBody>
          <a:bodyPr wrap="square" rtlCol="0">
            <a:spAutoFit/>
          </a:bodyPr>
          <a:lstStyle/>
          <a:p>
            <a:r>
              <a:rPr kumimoji="1" lang="ja-JP" altLang="en-US" sz="1500" b="1" dirty="0">
                <a:solidFill>
                  <a:srgbClr val="021184"/>
                </a:solidFill>
                <a:effectLst/>
                <a:latin typeface="+mn-ea"/>
                <a:ea typeface="+mn-ea"/>
              </a:rPr>
              <a:t>全処理区の全施設</a:t>
            </a:r>
            <a:r>
              <a:rPr kumimoji="1" lang="ja-JP" altLang="en-US" sz="1500" dirty="0">
                <a:solidFill>
                  <a:srgbClr val="021184"/>
                </a:solidFill>
                <a:effectLst/>
                <a:latin typeface="+mn-ea"/>
                <a:ea typeface="+mn-ea"/>
              </a:rPr>
              <a:t>を対象に更新実施型とした際の</a:t>
            </a:r>
            <a:r>
              <a:rPr lang="ja-JP" altLang="en-US" sz="1500" dirty="0">
                <a:solidFill>
                  <a:srgbClr val="021184"/>
                </a:solidFill>
                <a:latin typeface="+mn-ea"/>
                <a:ea typeface="+mn-ea"/>
              </a:rPr>
              <a:t>事業スキームの</a:t>
            </a:r>
            <a:r>
              <a:rPr kumimoji="1" lang="ja-JP" altLang="en-US" sz="1500" dirty="0">
                <a:solidFill>
                  <a:srgbClr val="021184"/>
                </a:solidFill>
                <a:effectLst/>
                <a:latin typeface="+mn-ea"/>
                <a:ea typeface="+mn-ea"/>
              </a:rPr>
              <a:t>イメージ</a:t>
            </a:r>
            <a:r>
              <a:rPr lang="ja-JP" altLang="en-US" sz="1500" dirty="0">
                <a:solidFill>
                  <a:srgbClr val="021184"/>
                </a:solidFill>
                <a:latin typeface="+mn-ea"/>
                <a:ea typeface="+mn-ea"/>
              </a:rPr>
              <a:t> </a:t>
            </a:r>
            <a:r>
              <a:rPr lang="en-US" altLang="ja-JP" sz="1500" dirty="0">
                <a:solidFill>
                  <a:srgbClr val="021184"/>
                </a:solidFill>
                <a:latin typeface="+mn-ea"/>
                <a:ea typeface="+mn-ea"/>
              </a:rPr>
              <a:t>(</a:t>
            </a:r>
            <a:r>
              <a:rPr lang="en-US" altLang="ja-JP" sz="1500" b="1" dirty="0">
                <a:solidFill>
                  <a:srgbClr val="FF0000"/>
                </a:solidFill>
                <a:latin typeface="+mn-ea"/>
                <a:ea typeface="+mn-ea"/>
              </a:rPr>
              <a:t>JV</a:t>
            </a:r>
            <a:r>
              <a:rPr lang="ja-JP" altLang="en-US" sz="1500" b="1" dirty="0">
                <a:solidFill>
                  <a:srgbClr val="021184"/>
                </a:solidFill>
                <a:latin typeface="+mn-ea"/>
                <a:ea typeface="+mn-ea"/>
              </a:rPr>
              <a:t>とする</a:t>
            </a:r>
            <a:r>
              <a:rPr kumimoji="1" lang="ja-JP" altLang="en-US" sz="1500" dirty="0">
                <a:solidFill>
                  <a:srgbClr val="021184"/>
                </a:solidFill>
                <a:effectLst/>
                <a:latin typeface="+mn-ea"/>
                <a:ea typeface="+mn-ea"/>
              </a:rPr>
              <a:t>場合</a:t>
            </a:r>
            <a:r>
              <a:rPr kumimoji="1" lang="en-US" altLang="ja-JP" sz="1500" dirty="0">
                <a:solidFill>
                  <a:srgbClr val="021184"/>
                </a:solidFill>
                <a:effectLst/>
                <a:latin typeface="+mn-ea"/>
                <a:ea typeface="+mn-ea"/>
              </a:rPr>
              <a:t>)</a:t>
            </a:r>
            <a:endParaRPr kumimoji="1" lang="ja-JP" altLang="en-US" sz="1500" dirty="0">
              <a:solidFill>
                <a:srgbClr val="021184"/>
              </a:solidFill>
              <a:effectLst/>
              <a:latin typeface="+mn-ea"/>
              <a:ea typeface="+mn-ea"/>
            </a:endParaRPr>
          </a:p>
        </p:txBody>
      </p:sp>
    </p:spTree>
    <p:extLst>
      <p:ext uri="{BB962C8B-B14F-4D97-AF65-F5344CB8AC3E}">
        <p14:creationId xmlns:p14="http://schemas.microsoft.com/office/powerpoint/2010/main" val="134942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74B1-D342-6128-C7A4-E31ECD7816A2}"/>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F71B2-B9A9-3BED-0932-8E52404A4E27}"/>
              </a:ext>
            </a:extLst>
          </p:cNvPr>
          <p:cNvSpPr>
            <a:spLocks noGrp="1"/>
          </p:cNvSpPr>
          <p:nvPr>
            <p:ph type="sldNum" sz="quarter" idx="12"/>
          </p:nvPr>
        </p:nvSpPr>
        <p:spPr/>
        <p:txBody>
          <a:bodyPr/>
          <a:lstStyle/>
          <a:p>
            <a:pPr>
              <a:defRPr/>
            </a:pPr>
            <a:fld id="{37E090E1-01D6-4368-A6B7-2050244B6EC1}" type="slidenum">
              <a:rPr lang="en-US" altLang="ja-JP" smtClean="0"/>
              <a:pPr>
                <a:defRPr/>
              </a:pPr>
              <a:t>36</a:t>
            </a:fld>
            <a:endParaRPr lang="en-US" altLang="ja-JP" dirty="0"/>
          </a:p>
        </p:txBody>
      </p:sp>
      <p:sp>
        <p:nvSpPr>
          <p:cNvPr id="11" name="タイトル 1">
            <a:extLst>
              <a:ext uri="{FF2B5EF4-FFF2-40B4-BE49-F238E27FC236}">
                <a16:creationId xmlns:a16="http://schemas.microsoft.com/office/drawing/2014/main" id="{0EF99195-D0B0-7B8C-A6EA-200ADA3FE0A3}"/>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14" name="テキスト ボックス 11">
            <a:extLst>
              <a:ext uri="{FF2B5EF4-FFF2-40B4-BE49-F238E27FC236}">
                <a16:creationId xmlns:a16="http://schemas.microsoft.com/office/drawing/2014/main" id="{1E85BD8E-BECF-2B44-C373-AEAD1D5E7290}"/>
              </a:ext>
            </a:extLst>
          </p:cNvPr>
          <p:cNvSpPr txBox="1">
            <a:spLocks noChangeArrowheads="1"/>
          </p:cNvSpPr>
          <p:nvPr/>
        </p:nvSpPr>
        <p:spPr bwMode="auto">
          <a:xfrm>
            <a:off x="233518" y="930086"/>
            <a:ext cx="8676964" cy="914738"/>
          </a:xfrm>
          <a:prstGeom prst="rect">
            <a:avLst/>
          </a:prstGeom>
          <a:noFill/>
          <a:ln w="9525">
            <a:noFill/>
            <a:miter lim="800000"/>
            <a:headEnd/>
            <a:tailEnd/>
          </a:ln>
        </p:spPr>
        <p:txBody>
          <a:bodyPr wrap="square">
            <a:spAutoFit/>
          </a:bodyPr>
          <a:lstStyle/>
          <a:p>
            <a:pPr algn="l">
              <a:lnSpc>
                <a:spcPct val="150000"/>
              </a:lnSpc>
            </a:pPr>
            <a:r>
              <a:rPr lang="ja-JP" altLang="en-US" dirty="0">
                <a:latin typeface="+mn-lt"/>
                <a:ea typeface="+mn-ea"/>
              </a:rPr>
              <a:t>本市では、</a:t>
            </a:r>
            <a:r>
              <a:rPr lang="ja-JP" altLang="en-US" sz="2000" b="1" u="sng" dirty="0">
                <a:solidFill>
                  <a:srgbClr val="1E378C"/>
                </a:solidFill>
                <a:latin typeface="+mn-lt"/>
                <a:ea typeface="+mn-ea"/>
              </a:rPr>
              <a:t>管理・更新一体マネジメント方式（レベル</a:t>
            </a:r>
            <a:r>
              <a:rPr lang="en-US" altLang="ja-JP" sz="2000" b="1" u="sng" dirty="0">
                <a:solidFill>
                  <a:srgbClr val="1E378C"/>
                </a:solidFill>
                <a:latin typeface="+mn-lt"/>
                <a:ea typeface="+mn-ea"/>
              </a:rPr>
              <a:t>3.5</a:t>
            </a:r>
            <a:r>
              <a:rPr lang="ja-JP" altLang="en-US" sz="2000" b="1" u="sng" dirty="0">
                <a:solidFill>
                  <a:srgbClr val="1E378C"/>
                </a:solidFill>
                <a:latin typeface="+mn-lt"/>
                <a:ea typeface="+mn-ea"/>
              </a:rPr>
              <a:t>）</a:t>
            </a:r>
            <a:r>
              <a:rPr lang="ja-JP" altLang="en-US" dirty="0">
                <a:latin typeface="+mn-lt"/>
                <a:ea typeface="+mn-ea"/>
              </a:rPr>
              <a:t>の導入について</a:t>
            </a:r>
            <a:endParaRPr lang="en-US" altLang="ja-JP" dirty="0">
              <a:latin typeface="+mn-lt"/>
              <a:ea typeface="+mn-ea"/>
            </a:endParaRPr>
          </a:p>
          <a:p>
            <a:pPr algn="l">
              <a:lnSpc>
                <a:spcPct val="150000"/>
              </a:lnSpc>
            </a:pPr>
            <a:r>
              <a:rPr lang="ja-JP" altLang="en-US" dirty="0">
                <a:latin typeface="+mn-lt"/>
                <a:ea typeface="+mn-ea"/>
              </a:rPr>
              <a:t>検討を進めている</a:t>
            </a:r>
            <a:endParaRPr lang="en-US" altLang="ja-JP" dirty="0">
              <a:latin typeface="+mn-lt"/>
              <a:ea typeface="+mn-ea"/>
            </a:endParaRPr>
          </a:p>
        </p:txBody>
      </p:sp>
      <p:pic>
        <p:nvPicPr>
          <p:cNvPr id="8" name="図 7">
            <a:extLst>
              <a:ext uri="{FF2B5EF4-FFF2-40B4-BE49-F238E27FC236}">
                <a16:creationId xmlns:a16="http://schemas.microsoft.com/office/drawing/2014/main" id="{2188E1E3-A45A-83F5-7136-457B2FD8A08F}"/>
              </a:ext>
            </a:extLst>
          </p:cNvPr>
          <p:cNvPicPr>
            <a:picLocks noChangeAspect="1"/>
          </p:cNvPicPr>
          <p:nvPr/>
        </p:nvPicPr>
        <p:blipFill>
          <a:blip r:embed="rId3"/>
          <a:stretch>
            <a:fillRect/>
          </a:stretch>
        </p:blipFill>
        <p:spPr>
          <a:xfrm>
            <a:off x="1475656" y="1954905"/>
            <a:ext cx="5957321" cy="4400369"/>
          </a:xfrm>
          <a:prstGeom prst="rect">
            <a:avLst/>
          </a:prstGeom>
        </p:spPr>
      </p:pic>
      <p:sp>
        <p:nvSpPr>
          <p:cNvPr id="9" name="正方形/長方形 8">
            <a:extLst>
              <a:ext uri="{FF2B5EF4-FFF2-40B4-BE49-F238E27FC236}">
                <a16:creationId xmlns:a16="http://schemas.microsoft.com/office/drawing/2014/main" id="{8D12D043-8D8A-3CAA-CE90-0CA136127DA3}"/>
              </a:ext>
            </a:extLst>
          </p:cNvPr>
          <p:cNvSpPr/>
          <p:nvPr/>
        </p:nvSpPr>
        <p:spPr>
          <a:xfrm>
            <a:off x="4454316" y="2196356"/>
            <a:ext cx="3070012" cy="41589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208EAEE-B75A-40F8-4774-02DB579D53B8}"/>
              </a:ext>
            </a:extLst>
          </p:cNvPr>
          <p:cNvSpPr/>
          <p:nvPr/>
        </p:nvSpPr>
        <p:spPr>
          <a:xfrm>
            <a:off x="4107346" y="6458225"/>
            <a:ext cx="3763951" cy="27699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本市が</a:t>
            </a:r>
            <a:r>
              <a:rPr lang="ja-JP" altLang="en-US" dirty="0"/>
              <a:t>検討している</a:t>
            </a:r>
            <a:r>
              <a:rPr kumimoji="1" lang="ja-JP" altLang="en-US" dirty="0"/>
              <a:t>官民連携事業</a:t>
            </a:r>
          </a:p>
        </p:txBody>
      </p:sp>
    </p:spTree>
    <p:extLst>
      <p:ext uri="{BB962C8B-B14F-4D97-AF65-F5344CB8AC3E}">
        <p14:creationId xmlns:p14="http://schemas.microsoft.com/office/powerpoint/2010/main" val="3035787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C192A-9DCA-6C20-1A9A-57ED12901609}"/>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3C8BA27-B76F-74D8-EBFF-E4EE6C407A66}"/>
              </a:ext>
            </a:extLst>
          </p:cNvPr>
          <p:cNvSpPr>
            <a:spLocks noGrp="1"/>
          </p:cNvSpPr>
          <p:nvPr>
            <p:ph type="sldNum" sz="quarter" idx="12"/>
          </p:nvPr>
        </p:nvSpPr>
        <p:spPr/>
        <p:txBody>
          <a:bodyPr/>
          <a:lstStyle/>
          <a:p>
            <a:pPr>
              <a:defRPr/>
            </a:pPr>
            <a:fld id="{37E090E1-01D6-4368-A6B7-2050244B6EC1}" type="slidenum">
              <a:rPr lang="en-US" altLang="ja-JP" smtClean="0"/>
              <a:pPr>
                <a:defRPr/>
              </a:pPr>
              <a:t>37</a:t>
            </a:fld>
            <a:endParaRPr lang="en-US" altLang="ja-JP" dirty="0"/>
          </a:p>
        </p:txBody>
      </p:sp>
      <p:sp>
        <p:nvSpPr>
          <p:cNvPr id="14" name="テキスト ボックス 11">
            <a:extLst>
              <a:ext uri="{FF2B5EF4-FFF2-40B4-BE49-F238E27FC236}">
                <a16:creationId xmlns:a16="http://schemas.microsoft.com/office/drawing/2014/main" id="{25666E2A-DB16-F432-1884-A5458D853A13}"/>
              </a:ext>
            </a:extLst>
          </p:cNvPr>
          <p:cNvSpPr txBox="1">
            <a:spLocks noChangeArrowheads="1"/>
          </p:cNvSpPr>
          <p:nvPr/>
        </p:nvSpPr>
        <p:spPr bwMode="auto">
          <a:xfrm>
            <a:off x="287524" y="996400"/>
            <a:ext cx="8748972" cy="830997"/>
          </a:xfrm>
          <a:prstGeom prst="rect">
            <a:avLst/>
          </a:prstGeom>
          <a:noFill/>
          <a:ln w="9525">
            <a:noFill/>
            <a:miter lim="800000"/>
            <a:headEnd/>
            <a:tailEnd/>
          </a:ln>
        </p:spPr>
        <p:txBody>
          <a:bodyPr wrap="square">
            <a:spAutoFit/>
          </a:bodyPr>
          <a:lstStyle/>
          <a:p>
            <a:pPr algn="l"/>
            <a:r>
              <a:rPr lang="ja-JP" altLang="en-US" sz="1600" dirty="0">
                <a:latin typeface="+mn-lt"/>
                <a:ea typeface="+mn-ea"/>
              </a:rPr>
              <a:t>本市では、ウォーター</a:t>
            </a:r>
            <a:r>
              <a:rPr lang="en-US" altLang="ja-JP" sz="1600" dirty="0">
                <a:latin typeface="+mn-lt"/>
                <a:ea typeface="+mn-ea"/>
              </a:rPr>
              <a:t>PPP</a:t>
            </a:r>
            <a:r>
              <a:rPr lang="ja-JP" altLang="en-US" sz="1600" dirty="0">
                <a:latin typeface="+mn-lt"/>
                <a:ea typeface="+mn-ea"/>
              </a:rPr>
              <a:t>の検討を進めるにあたっては、事業量及び体制補完等の観点から、対象区域として</a:t>
            </a:r>
            <a:r>
              <a:rPr lang="ja-JP" altLang="en-US" sz="1600" u="sng" dirty="0">
                <a:latin typeface="+mn-lt"/>
                <a:ea typeface="+mn-ea"/>
              </a:rPr>
              <a:t>全処理区</a:t>
            </a:r>
            <a:r>
              <a:rPr lang="ja-JP" altLang="en-US" sz="1600" dirty="0">
                <a:latin typeface="+mn-lt"/>
                <a:ea typeface="+mn-ea"/>
              </a:rPr>
              <a:t>を想定した。なお、対象施設を含め対象地区についてはマーケットサウンディング結果を参考に検討する。</a:t>
            </a:r>
            <a:endParaRPr lang="en-US" altLang="ja-JP" sz="1600" dirty="0">
              <a:latin typeface="+mn-lt"/>
              <a:ea typeface="+mn-ea"/>
            </a:endParaRPr>
          </a:p>
        </p:txBody>
      </p:sp>
      <p:grpSp>
        <p:nvGrpSpPr>
          <p:cNvPr id="2" name="グループ化 1">
            <a:extLst>
              <a:ext uri="{FF2B5EF4-FFF2-40B4-BE49-F238E27FC236}">
                <a16:creationId xmlns:a16="http://schemas.microsoft.com/office/drawing/2014/main" id="{E4306472-496F-CDB9-1E24-2C8E639795CE}"/>
              </a:ext>
            </a:extLst>
          </p:cNvPr>
          <p:cNvGrpSpPr/>
          <p:nvPr/>
        </p:nvGrpSpPr>
        <p:grpSpPr>
          <a:xfrm>
            <a:off x="350837" y="1755624"/>
            <a:ext cx="8748464" cy="797187"/>
            <a:chOff x="-961183" y="1326196"/>
            <a:chExt cx="8748464" cy="797187"/>
          </a:xfrm>
        </p:grpSpPr>
        <p:sp>
          <p:nvSpPr>
            <p:cNvPr id="3" name="正方形/長方形 2">
              <a:extLst>
                <a:ext uri="{FF2B5EF4-FFF2-40B4-BE49-F238E27FC236}">
                  <a16:creationId xmlns:a16="http://schemas.microsoft.com/office/drawing/2014/main" id="{09C233B4-0C03-C010-D7DD-0D118F7007D7}"/>
                </a:ext>
              </a:extLst>
            </p:cNvPr>
            <p:cNvSpPr/>
            <p:nvPr/>
          </p:nvSpPr>
          <p:spPr>
            <a:xfrm>
              <a:off x="-45879" y="1421710"/>
              <a:ext cx="7833160" cy="461665"/>
            </a:xfrm>
            <a:prstGeom prst="rect">
              <a:avLst/>
            </a:prstGeom>
            <a:noFill/>
            <a:ln w="28575">
              <a:noFill/>
            </a:ln>
          </p:spPr>
          <p:txBody>
            <a:bodyPr wrap="square">
              <a:spAutoFit/>
            </a:bodyPr>
            <a:lstStyle/>
            <a:p>
              <a:r>
                <a:rPr lang="ja-JP" altLang="en-US" sz="2400" b="1" dirty="0">
                  <a:solidFill>
                    <a:srgbClr val="1E378C"/>
                  </a:solidFill>
                  <a:latin typeface="+mn-lt"/>
                  <a:ea typeface="+mn-ea"/>
                </a:rPr>
                <a:t>全処理区</a:t>
              </a:r>
              <a:endParaRPr lang="en-US" altLang="ja-JP" sz="2400" b="1" dirty="0">
                <a:solidFill>
                  <a:srgbClr val="1E378C"/>
                </a:solidFill>
                <a:latin typeface="+mn-lt"/>
                <a:ea typeface="+mn-ea"/>
              </a:endParaRPr>
            </a:p>
          </p:txBody>
        </p:sp>
        <p:sp>
          <p:nvSpPr>
            <p:cNvPr id="5" name="四角形: 角を丸くする 4">
              <a:extLst>
                <a:ext uri="{FF2B5EF4-FFF2-40B4-BE49-F238E27FC236}">
                  <a16:creationId xmlns:a16="http://schemas.microsoft.com/office/drawing/2014/main" id="{5C1F94D8-17D0-C147-A090-7939C773E33D}"/>
                </a:ext>
              </a:extLst>
            </p:cNvPr>
            <p:cNvSpPr/>
            <p:nvPr/>
          </p:nvSpPr>
          <p:spPr>
            <a:xfrm>
              <a:off x="-961183" y="1326196"/>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対象区域</a:t>
              </a:r>
            </a:p>
          </p:txBody>
        </p:sp>
      </p:grpSp>
      <p:pic>
        <p:nvPicPr>
          <p:cNvPr id="8" name="図 7">
            <a:extLst>
              <a:ext uri="{FF2B5EF4-FFF2-40B4-BE49-F238E27FC236}">
                <a16:creationId xmlns:a16="http://schemas.microsoft.com/office/drawing/2014/main" id="{D150AE8A-77D4-951A-9FB0-A4E6F264C5BF}"/>
              </a:ext>
            </a:extLst>
          </p:cNvPr>
          <p:cNvPicPr>
            <a:picLocks noChangeAspect="1"/>
          </p:cNvPicPr>
          <p:nvPr/>
        </p:nvPicPr>
        <p:blipFill>
          <a:blip r:embed="rId3"/>
          <a:stretch>
            <a:fillRect/>
          </a:stretch>
        </p:blipFill>
        <p:spPr>
          <a:xfrm>
            <a:off x="1372939" y="2410724"/>
            <a:ext cx="6704261" cy="4248472"/>
          </a:xfrm>
          <a:prstGeom prst="rect">
            <a:avLst/>
          </a:prstGeom>
        </p:spPr>
      </p:pic>
      <p:sp>
        <p:nvSpPr>
          <p:cNvPr id="9" name="テキスト ボックス 8">
            <a:extLst>
              <a:ext uri="{FF2B5EF4-FFF2-40B4-BE49-F238E27FC236}">
                <a16:creationId xmlns:a16="http://schemas.microsoft.com/office/drawing/2014/main" id="{C6B2CE23-CE5A-E438-BF5C-547F7EF2A94A}"/>
              </a:ext>
            </a:extLst>
          </p:cNvPr>
          <p:cNvSpPr txBox="1"/>
          <p:nvPr/>
        </p:nvSpPr>
        <p:spPr>
          <a:xfrm>
            <a:off x="4139952" y="6595524"/>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sp>
        <p:nvSpPr>
          <p:cNvPr id="10" name="正方形/長方形 9">
            <a:extLst>
              <a:ext uri="{FF2B5EF4-FFF2-40B4-BE49-F238E27FC236}">
                <a16:creationId xmlns:a16="http://schemas.microsoft.com/office/drawing/2014/main" id="{81879637-CCE5-ABAD-12E5-771D9291A100}"/>
              </a:ext>
            </a:extLst>
          </p:cNvPr>
          <p:cNvSpPr/>
          <p:nvPr/>
        </p:nvSpPr>
        <p:spPr>
          <a:xfrm>
            <a:off x="1475656" y="4303223"/>
            <a:ext cx="3384376" cy="2764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a:extLst>
              <a:ext uri="{FF2B5EF4-FFF2-40B4-BE49-F238E27FC236}">
                <a16:creationId xmlns:a16="http://schemas.microsoft.com/office/drawing/2014/main" id="{CA901D0C-3D47-D974-4123-1926C24F3EEF}"/>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6" name="テキスト ボックス 5">
            <a:extLst>
              <a:ext uri="{FF2B5EF4-FFF2-40B4-BE49-F238E27FC236}">
                <a16:creationId xmlns:a16="http://schemas.microsoft.com/office/drawing/2014/main" id="{A9389973-5A3E-50BA-29A6-1A39F4B9EA48}"/>
              </a:ext>
            </a:extLst>
          </p:cNvPr>
          <p:cNvSpPr txBox="1"/>
          <p:nvPr/>
        </p:nvSpPr>
        <p:spPr>
          <a:xfrm>
            <a:off x="5774064" y="742598"/>
            <a:ext cx="3262432" cy="276999"/>
          </a:xfrm>
          <a:prstGeom prst="rect">
            <a:avLst/>
          </a:prstGeom>
          <a:noFill/>
          <a:ln>
            <a:solidFill>
              <a:schemeClr val="tx1"/>
            </a:solidFill>
          </a:ln>
        </p:spPr>
        <p:txBody>
          <a:bodyPr wrap="none" rtlCol="0">
            <a:spAutoFit/>
          </a:bodyPr>
          <a:lstStyle/>
          <a:p>
            <a:r>
              <a:rPr kumimoji="1" lang="en-US" altLang="ja-JP" sz="1200" dirty="0">
                <a:effectLst/>
                <a:latin typeface="+mn-ea"/>
                <a:ea typeface="+mn-ea"/>
              </a:rPr>
              <a:t>※</a:t>
            </a:r>
            <a:r>
              <a:rPr kumimoji="1" lang="ja-JP" altLang="en-US" sz="1200" dirty="0">
                <a:effectLst/>
                <a:latin typeface="+mn-ea"/>
                <a:ea typeface="+mn-ea"/>
              </a:rPr>
              <a:t>当資料の内容は確定事項ではありません。</a:t>
            </a:r>
          </a:p>
        </p:txBody>
      </p:sp>
    </p:spTree>
    <p:extLst>
      <p:ext uri="{BB962C8B-B14F-4D97-AF65-F5344CB8AC3E}">
        <p14:creationId xmlns:p14="http://schemas.microsoft.com/office/powerpoint/2010/main" val="3775611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5F0D7-E7A9-951A-8DBA-50592E7226A3}"/>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C5DB8B9-9227-F39C-D527-DCF5F0048796}"/>
              </a:ext>
            </a:extLst>
          </p:cNvPr>
          <p:cNvSpPr>
            <a:spLocks noGrp="1"/>
          </p:cNvSpPr>
          <p:nvPr>
            <p:ph type="sldNum" sz="quarter" idx="12"/>
          </p:nvPr>
        </p:nvSpPr>
        <p:spPr/>
        <p:txBody>
          <a:bodyPr/>
          <a:lstStyle/>
          <a:p>
            <a:pPr>
              <a:defRPr/>
            </a:pPr>
            <a:fld id="{37E090E1-01D6-4368-A6B7-2050244B6EC1}" type="slidenum">
              <a:rPr lang="en-US" altLang="ja-JP" smtClean="0"/>
              <a:pPr>
                <a:defRPr/>
              </a:pPr>
              <a:t>38</a:t>
            </a:fld>
            <a:endParaRPr lang="en-US" altLang="ja-JP" dirty="0"/>
          </a:p>
        </p:txBody>
      </p:sp>
      <p:pic>
        <p:nvPicPr>
          <p:cNvPr id="8" name="図 7">
            <a:extLst>
              <a:ext uri="{FF2B5EF4-FFF2-40B4-BE49-F238E27FC236}">
                <a16:creationId xmlns:a16="http://schemas.microsoft.com/office/drawing/2014/main" id="{D5B51F76-41DC-6282-8EE9-CB60D318BF4E}"/>
              </a:ext>
            </a:extLst>
          </p:cNvPr>
          <p:cNvPicPr>
            <a:picLocks noChangeAspect="1"/>
          </p:cNvPicPr>
          <p:nvPr/>
        </p:nvPicPr>
        <p:blipFill>
          <a:blip r:embed="rId3"/>
          <a:stretch>
            <a:fillRect/>
          </a:stretch>
        </p:blipFill>
        <p:spPr>
          <a:xfrm>
            <a:off x="1372939" y="2288423"/>
            <a:ext cx="6704261" cy="4248472"/>
          </a:xfrm>
          <a:prstGeom prst="rect">
            <a:avLst/>
          </a:prstGeom>
        </p:spPr>
      </p:pic>
      <p:sp>
        <p:nvSpPr>
          <p:cNvPr id="9" name="テキスト ボックス 8">
            <a:extLst>
              <a:ext uri="{FF2B5EF4-FFF2-40B4-BE49-F238E27FC236}">
                <a16:creationId xmlns:a16="http://schemas.microsoft.com/office/drawing/2014/main" id="{D609D845-A32A-0723-B7FC-D968C26D257A}"/>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sp>
        <p:nvSpPr>
          <p:cNvPr id="10" name="正方形/長方形 9">
            <a:extLst>
              <a:ext uri="{FF2B5EF4-FFF2-40B4-BE49-F238E27FC236}">
                <a16:creationId xmlns:a16="http://schemas.microsoft.com/office/drawing/2014/main" id="{FE864821-72BC-BA63-EF7A-1E27B5139BBB}"/>
              </a:ext>
            </a:extLst>
          </p:cNvPr>
          <p:cNvSpPr/>
          <p:nvPr/>
        </p:nvSpPr>
        <p:spPr>
          <a:xfrm>
            <a:off x="1475656" y="4437112"/>
            <a:ext cx="3384376" cy="1324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D22F4AB3-64CC-F2FE-BCD1-0BDC2D426E65}"/>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
        <p:nvSpPr>
          <p:cNvPr id="7" name="テキスト ボックス 11">
            <a:extLst>
              <a:ext uri="{FF2B5EF4-FFF2-40B4-BE49-F238E27FC236}">
                <a16:creationId xmlns:a16="http://schemas.microsoft.com/office/drawing/2014/main" id="{0B8BCD1E-AE54-029C-9BF5-BB906BB3C1C5}"/>
              </a:ext>
            </a:extLst>
          </p:cNvPr>
          <p:cNvSpPr txBox="1">
            <a:spLocks noChangeArrowheads="1"/>
          </p:cNvSpPr>
          <p:nvPr/>
        </p:nvSpPr>
        <p:spPr bwMode="auto">
          <a:xfrm>
            <a:off x="0" y="692696"/>
            <a:ext cx="9144000" cy="584775"/>
          </a:xfrm>
          <a:prstGeom prst="rect">
            <a:avLst/>
          </a:prstGeom>
          <a:noFill/>
          <a:ln w="9525">
            <a:noFill/>
            <a:miter lim="800000"/>
            <a:headEnd/>
            <a:tailEnd/>
          </a:ln>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r>
              <a:rPr lang="ja-JP" altLang="en-US" sz="1600" dirty="0">
                <a:latin typeface="+mn-lt"/>
                <a:ea typeface="+mn-ea"/>
              </a:rPr>
              <a:t>「一旦、すべての施設等を念頭におく」必要があることから、管路施設に限定したケースと処理場等の施設を含めたケースについてもマーケットサウンディングを行うこととした</a:t>
            </a:r>
            <a:endParaRPr lang="en-US" altLang="ja-JP" sz="1600" dirty="0">
              <a:latin typeface="+mn-lt"/>
              <a:ea typeface="+mn-ea"/>
            </a:endParaRPr>
          </a:p>
        </p:txBody>
      </p:sp>
      <p:grpSp>
        <p:nvGrpSpPr>
          <p:cNvPr id="11" name="グループ化 10">
            <a:extLst>
              <a:ext uri="{FF2B5EF4-FFF2-40B4-BE49-F238E27FC236}">
                <a16:creationId xmlns:a16="http://schemas.microsoft.com/office/drawing/2014/main" id="{1ED96B18-D68B-81CA-82DF-145016B6B2DC}"/>
              </a:ext>
            </a:extLst>
          </p:cNvPr>
          <p:cNvGrpSpPr/>
          <p:nvPr/>
        </p:nvGrpSpPr>
        <p:grpSpPr>
          <a:xfrm>
            <a:off x="233264" y="1193483"/>
            <a:ext cx="8373728" cy="1077218"/>
            <a:chOff x="-961183" y="1016649"/>
            <a:chExt cx="8373728" cy="1077218"/>
          </a:xfrm>
        </p:grpSpPr>
        <p:sp>
          <p:nvSpPr>
            <p:cNvPr id="12" name="正方形/長方形 11">
              <a:extLst>
                <a:ext uri="{FF2B5EF4-FFF2-40B4-BE49-F238E27FC236}">
                  <a16:creationId xmlns:a16="http://schemas.microsoft.com/office/drawing/2014/main" id="{69C72B44-1EE7-F099-2973-22D67FDA09A6}"/>
                </a:ext>
              </a:extLst>
            </p:cNvPr>
            <p:cNvSpPr/>
            <p:nvPr/>
          </p:nvSpPr>
          <p:spPr>
            <a:xfrm>
              <a:off x="-241103" y="1016649"/>
              <a:ext cx="7653648" cy="1077218"/>
            </a:xfrm>
            <a:prstGeom prst="rect">
              <a:avLst/>
            </a:prstGeom>
            <a:noFill/>
            <a:ln w="28575">
              <a:noFill/>
            </a:ln>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2400" b="1" dirty="0">
                  <a:solidFill>
                    <a:srgbClr val="1E378C"/>
                  </a:solidFill>
                  <a:latin typeface="+mn-lt"/>
                  <a:ea typeface="+mn-ea"/>
                </a:rPr>
                <a:t>管路施設のみ　</a:t>
              </a:r>
              <a:endParaRPr lang="en-US" altLang="ja-JP" sz="2400" b="1" dirty="0">
                <a:solidFill>
                  <a:srgbClr val="1E378C"/>
                </a:solidFill>
                <a:latin typeface="+mn-lt"/>
                <a:ea typeface="+mn-ea"/>
              </a:endParaRPr>
            </a:p>
            <a:p>
              <a:pPr algn="ctr"/>
              <a:r>
                <a:rPr lang="ja-JP" altLang="en-US" sz="1600" dirty="0">
                  <a:latin typeface="+mn-lt"/>
                  <a:ea typeface="+mn-ea"/>
                </a:rPr>
                <a:t>または</a:t>
              </a:r>
              <a:endParaRPr lang="en-US" altLang="ja-JP" sz="1600" dirty="0">
                <a:latin typeface="+mn-lt"/>
                <a:ea typeface="+mn-ea"/>
              </a:endParaRPr>
            </a:p>
            <a:p>
              <a:pPr algn="ctr"/>
              <a:r>
                <a:rPr lang="ja-JP" altLang="en-US" sz="2400" b="1" dirty="0">
                  <a:solidFill>
                    <a:srgbClr val="1E378C"/>
                  </a:solidFill>
                  <a:latin typeface="+mn-lt"/>
                  <a:ea typeface="+mn-ea"/>
                </a:rPr>
                <a:t>管路施設　＋　処理場・ポンプ場施設</a:t>
              </a:r>
              <a:endParaRPr lang="en-US" altLang="ja-JP" sz="1600" dirty="0">
                <a:latin typeface="+mn-lt"/>
                <a:ea typeface="+mn-ea"/>
              </a:endParaRPr>
            </a:p>
          </p:txBody>
        </p:sp>
        <p:sp>
          <p:nvSpPr>
            <p:cNvPr id="13" name="四角形: 角を丸くする 12">
              <a:extLst>
                <a:ext uri="{FF2B5EF4-FFF2-40B4-BE49-F238E27FC236}">
                  <a16:creationId xmlns:a16="http://schemas.microsoft.com/office/drawing/2014/main" id="{A5C81D14-26CD-82D6-A2A7-014BB3F3CD33}"/>
                </a:ext>
              </a:extLst>
            </p:cNvPr>
            <p:cNvSpPr/>
            <p:nvPr/>
          </p:nvSpPr>
          <p:spPr>
            <a:xfrm>
              <a:off x="-961183" y="1156664"/>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ja-JP" altLang="en-US" sz="2000" b="1" dirty="0"/>
                <a:t>対象施設</a:t>
              </a:r>
            </a:p>
          </p:txBody>
        </p:sp>
      </p:grpSp>
    </p:spTree>
    <p:extLst>
      <p:ext uri="{BB962C8B-B14F-4D97-AF65-F5344CB8AC3E}">
        <p14:creationId xmlns:p14="http://schemas.microsoft.com/office/powerpoint/2010/main" val="103287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77312-914B-456D-64EF-904DAB70B99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36684FF-926D-F399-188D-034EC63C3DC1}"/>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EDEFE619-5E74-CA22-3A32-6A7813DEFCF1}"/>
              </a:ext>
            </a:extLst>
          </p:cNvPr>
          <p:cNvSpPr>
            <a:spLocks noGrp="1"/>
          </p:cNvSpPr>
          <p:nvPr>
            <p:ph type="sldNum" sz="quarter" idx="12"/>
          </p:nvPr>
        </p:nvSpPr>
        <p:spPr/>
        <p:txBody>
          <a:bodyPr/>
          <a:lstStyle/>
          <a:p>
            <a:pPr>
              <a:defRPr/>
            </a:pPr>
            <a:fld id="{37E090E1-01D6-4368-A6B7-2050244B6EC1}" type="slidenum">
              <a:rPr lang="en-US" altLang="ja-JP" smtClean="0"/>
              <a:pPr>
                <a:defRPr/>
              </a:pPr>
              <a:t>3</a:t>
            </a:fld>
            <a:endParaRPr lang="en-US" altLang="ja-JP" dirty="0"/>
          </a:p>
        </p:txBody>
      </p:sp>
      <p:sp>
        <p:nvSpPr>
          <p:cNvPr id="3" name="テキスト ボックス 2">
            <a:extLst>
              <a:ext uri="{FF2B5EF4-FFF2-40B4-BE49-F238E27FC236}">
                <a16:creationId xmlns:a16="http://schemas.microsoft.com/office/drawing/2014/main" id="{1FA8C409-C8C7-4313-5CCE-C7883FD3023F}"/>
              </a:ext>
            </a:extLst>
          </p:cNvPr>
          <p:cNvSpPr txBox="1"/>
          <p:nvPr/>
        </p:nvSpPr>
        <p:spPr>
          <a:xfrm>
            <a:off x="323528" y="1108312"/>
            <a:ext cx="3674858" cy="461665"/>
          </a:xfrm>
          <a:prstGeom prst="rect">
            <a:avLst/>
          </a:prstGeom>
          <a:noFill/>
        </p:spPr>
        <p:txBody>
          <a:bodyPr wrap="square" rtlCol="0">
            <a:spAutoFit/>
          </a:bodyPr>
          <a:lstStyle/>
          <a:p>
            <a:r>
              <a:rPr kumimoji="1" lang="ja-JP" altLang="en-US" sz="1200" dirty="0">
                <a:effectLst/>
                <a:latin typeface="+mn-ea"/>
                <a:ea typeface="+mn-ea"/>
              </a:rPr>
              <a:t>　</a:t>
            </a:r>
            <a:r>
              <a:rPr lang="ja-JP" altLang="en-US" sz="1200" dirty="0">
                <a:latin typeface="+mn-ea"/>
                <a:ea typeface="+mn-ea"/>
              </a:rPr>
              <a:t>❶</a:t>
            </a:r>
            <a:r>
              <a:rPr kumimoji="1" lang="ja-JP" altLang="en-US" sz="1200" dirty="0">
                <a:effectLst/>
                <a:latin typeface="+mn-ea"/>
                <a:ea typeface="+mn-ea"/>
              </a:rPr>
              <a:t> 水島下水処理場　</a:t>
            </a:r>
            <a:r>
              <a:rPr lang="ja-JP" altLang="en-US" sz="1200" dirty="0">
                <a:latin typeface="+mn-ea"/>
                <a:ea typeface="+mn-ea"/>
              </a:rPr>
              <a:t>　❷ 児島</a:t>
            </a:r>
            <a:r>
              <a:rPr kumimoji="1" lang="ja-JP" altLang="en-US" sz="1200" dirty="0">
                <a:effectLst/>
                <a:latin typeface="+mn-ea"/>
                <a:ea typeface="+mn-ea"/>
              </a:rPr>
              <a:t>下水処理場</a:t>
            </a:r>
            <a:endParaRPr kumimoji="1" lang="en-US" altLang="ja-JP" sz="1200" dirty="0">
              <a:effectLst/>
              <a:latin typeface="+mn-ea"/>
              <a:ea typeface="+mn-ea"/>
            </a:endParaRPr>
          </a:p>
          <a:p>
            <a:r>
              <a:rPr lang="ja-JP" altLang="en-US" sz="1200" dirty="0">
                <a:latin typeface="+mn-ea"/>
                <a:ea typeface="+mn-ea"/>
              </a:rPr>
              <a:t>　❸ 玉島</a:t>
            </a:r>
            <a:r>
              <a:rPr kumimoji="1" lang="ja-JP" altLang="en-US" sz="1200" dirty="0">
                <a:effectLst/>
                <a:latin typeface="+mn-ea"/>
                <a:ea typeface="+mn-ea"/>
              </a:rPr>
              <a:t>下水処理場　</a:t>
            </a:r>
            <a:r>
              <a:rPr lang="ja-JP" altLang="en-US" sz="1200" dirty="0">
                <a:latin typeface="+mn-ea"/>
                <a:ea typeface="+mn-ea"/>
              </a:rPr>
              <a:t>　❹ 真備浄化センター</a:t>
            </a:r>
            <a:endParaRPr kumimoji="1" lang="en-US" altLang="ja-JP" sz="1200" dirty="0">
              <a:effectLst/>
              <a:latin typeface="+mn-ea"/>
              <a:ea typeface="+mn-ea"/>
            </a:endParaRPr>
          </a:p>
        </p:txBody>
      </p:sp>
      <p:sp>
        <p:nvSpPr>
          <p:cNvPr id="7" name="テキスト ボックス 6">
            <a:extLst>
              <a:ext uri="{FF2B5EF4-FFF2-40B4-BE49-F238E27FC236}">
                <a16:creationId xmlns:a16="http://schemas.microsoft.com/office/drawing/2014/main" id="{24BEEF05-D539-57E0-5DBF-58D8106C7BC1}"/>
              </a:ext>
            </a:extLst>
          </p:cNvPr>
          <p:cNvSpPr txBox="1"/>
          <p:nvPr/>
        </p:nvSpPr>
        <p:spPr>
          <a:xfrm>
            <a:off x="208126" y="3435898"/>
            <a:ext cx="4031873" cy="2431435"/>
          </a:xfrm>
          <a:prstGeom prst="rect">
            <a:avLst/>
          </a:prstGeom>
          <a:noFill/>
        </p:spPr>
        <p:txBody>
          <a:bodyPr wrap="none" rtlCol="0">
            <a:spAutoFit/>
          </a:bodyPr>
          <a:lstStyle/>
          <a:p>
            <a:r>
              <a:rPr lang="ja-JP" altLang="en-US" sz="1100" dirty="0">
                <a:latin typeface="+mn-ea"/>
                <a:ea typeface="+mn-ea"/>
              </a:rPr>
              <a:t> </a:t>
            </a:r>
            <a:r>
              <a:rPr lang="ja-JP" altLang="en-US" sz="1100" u="sng" dirty="0">
                <a:latin typeface="+mn-ea"/>
                <a:ea typeface="+mn-ea"/>
              </a:rPr>
              <a:t>水島処理区</a:t>
            </a:r>
            <a:endParaRPr lang="en-US" altLang="ja-JP" sz="1100" u="sng" dirty="0">
              <a:latin typeface="+mn-ea"/>
              <a:ea typeface="+mn-ea"/>
            </a:endParaRPr>
          </a:p>
          <a:p>
            <a:r>
              <a:rPr kumimoji="1" lang="ja-JP" altLang="en-US" sz="1200" dirty="0">
                <a:effectLst/>
                <a:latin typeface="+mn-ea"/>
                <a:ea typeface="+mn-ea"/>
              </a:rPr>
              <a:t>　⑪</a:t>
            </a:r>
            <a:r>
              <a:rPr lang="ja-JP" altLang="en-US" sz="1200" dirty="0">
                <a:latin typeface="+mn-ea"/>
                <a:ea typeface="+mn-ea"/>
              </a:rPr>
              <a:t>塩生ポンプ場　　　　⑫松江ポンプ場</a:t>
            </a:r>
            <a:endParaRPr lang="en-US" altLang="ja-JP" sz="1200" dirty="0">
              <a:latin typeface="+mn-ea"/>
              <a:ea typeface="+mn-ea"/>
            </a:endParaRPr>
          </a:p>
          <a:p>
            <a:r>
              <a:rPr lang="ja-JP" altLang="en-US" sz="1200" dirty="0">
                <a:latin typeface="+mn-ea"/>
                <a:ea typeface="+mn-ea"/>
              </a:rPr>
              <a:t>　⑬水島東ポンプ場　　　⑭鶴の浦ポンプ場</a:t>
            </a:r>
            <a:endParaRPr lang="en-US" altLang="ja-JP" sz="1200" dirty="0">
              <a:latin typeface="+mn-ea"/>
              <a:ea typeface="+mn-ea"/>
            </a:endParaRPr>
          </a:p>
          <a:p>
            <a:r>
              <a:rPr lang="ja-JP" altLang="en-US" sz="1100" dirty="0">
                <a:latin typeface="+mn-ea"/>
                <a:ea typeface="+mn-ea"/>
              </a:rPr>
              <a:t> </a:t>
            </a:r>
            <a:r>
              <a:rPr lang="ja-JP" altLang="en-US" sz="1100" u="sng" dirty="0">
                <a:latin typeface="+mn-ea"/>
                <a:ea typeface="+mn-ea"/>
              </a:rPr>
              <a:t>児島処理区</a:t>
            </a:r>
            <a:endParaRPr lang="en-US" altLang="ja-JP" sz="1100" u="sng" dirty="0">
              <a:latin typeface="+mn-ea"/>
              <a:ea typeface="+mn-ea"/>
            </a:endParaRPr>
          </a:p>
          <a:p>
            <a:r>
              <a:rPr kumimoji="1" lang="ja-JP" altLang="en-US" sz="1200" dirty="0">
                <a:effectLst/>
                <a:latin typeface="+mn-ea"/>
                <a:ea typeface="+mn-ea"/>
              </a:rPr>
              <a:t>　⑮</a:t>
            </a:r>
            <a:r>
              <a:rPr lang="ja-JP" altLang="en-US" sz="1200" dirty="0">
                <a:latin typeface="+mn-ea"/>
                <a:ea typeface="+mn-ea"/>
              </a:rPr>
              <a:t>下の町ポンプ場</a:t>
            </a:r>
            <a:r>
              <a:rPr lang="en-US" altLang="ja-JP" sz="1200" dirty="0">
                <a:latin typeface="+mn-ea"/>
                <a:ea typeface="+mn-ea"/>
              </a:rPr>
              <a:t>(</a:t>
            </a:r>
            <a:r>
              <a:rPr lang="ja-JP" altLang="en-US" sz="1200" dirty="0">
                <a:latin typeface="+mn-ea"/>
                <a:ea typeface="+mn-ea"/>
              </a:rPr>
              <a:t>汚水・雨水</a:t>
            </a:r>
            <a:r>
              <a:rPr lang="en-US" altLang="ja-JP" sz="1200" dirty="0">
                <a:latin typeface="+mn-ea"/>
                <a:ea typeface="+mn-ea"/>
              </a:rPr>
              <a:t>)</a:t>
            </a:r>
            <a:r>
              <a:rPr lang="ja-JP" altLang="en-US" sz="1200" dirty="0">
                <a:latin typeface="+mn-ea"/>
                <a:ea typeface="+mn-ea"/>
              </a:rPr>
              <a:t> ⑯下津井ポンプ場</a:t>
            </a:r>
            <a:endParaRPr lang="en-US" altLang="ja-JP" sz="1200" dirty="0">
              <a:latin typeface="+mn-ea"/>
              <a:ea typeface="+mn-ea"/>
            </a:endParaRPr>
          </a:p>
          <a:p>
            <a:r>
              <a:rPr lang="ja-JP" altLang="en-US" sz="1200" dirty="0">
                <a:latin typeface="+mn-ea"/>
                <a:ea typeface="+mn-ea"/>
              </a:rPr>
              <a:t>　⑰田の口ポンプ場</a:t>
            </a:r>
            <a:r>
              <a:rPr lang="en-US" altLang="ja-JP" sz="1200" dirty="0">
                <a:latin typeface="+mn-ea"/>
                <a:ea typeface="+mn-ea"/>
              </a:rPr>
              <a:t>(</a:t>
            </a:r>
            <a:r>
              <a:rPr lang="ja-JP" altLang="en-US" sz="1200" dirty="0">
                <a:latin typeface="+mn-ea"/>
                <a:ea typeface="+mn-ea"/>
              </a:rPr>
              <a:t>汚水・雨水</a:t>
            </a:r>
            <a:r>
              <a:rPr lang="en-US" altLang="ja-JP" sz="1200" dirty="0">
                <a:latin typeface="+mn-ea"/>
                <a:ea typeface="+mn-ea"/>
              </a:rPr>
              <a:t>) </a:t>
            </a:r>
            <a:r>
              <a:rPr lang="ja-JP" altLang="en-US" sz="1200" dirty="0">
                <a:latin typeface="+mn-ea"/>
                <a:ea typeface="+mn-ea"/>
              </a:rPr>
              <a:t>⑱阿津第</a:t>
            </a:r>
            <a:r>
              <a:rPr lang="en-US" altLang="ja-JP" sz="1200" dirty="0">
                <a:latin typeface="+mn-ea"/>
                <a:ea typeface="+mn-ea"/>
              </a:rPr>
              <a:t>2</a:t>
            </a:r>
            <a:r>
              <a:rPr lang="ja-JP" altLang="en-US" sz="1200" dirty="0">
                <a:latin typeface="+mn-ea"/>
                <a:ea typeface="+mn-ea"/>
              </a:rPr>
              <a:t>ポンプ場</a:t>
            </a:r>
            <a:endParaRPr lang="en-US" altLang="ja-JP" sz="1200" dirty="0">
              <a:latin typeface="+mn-ea"/>
              <a:ea typeface="+mn-ea"/>
            </a:endParaRPr>
          </a:p>
          <a:p>
            <a:r>
              <a:rPr lang="ja-JP" altLang="en-US" sz="1200" dirty="0">
                <a:latin typeface="+mn-ea"/>
                <a:ea typeface="+mn-ea"/>
              </a:rPr>
              <a:t>　⑲阿津雨水ポンプ場</a:t>
            </a:r>
            <a:r>
              <a:rPr lang="en-US" altLang="ja-JP" sz="1200" dirty="0">
                <a:latin typeface="+mn-ea"/>
                <a:ea typeface="+mn-ea"/>
              </a:rPr>
              <a:t>(</a:t>
            </a:r>
            <a:r>
              <a:rPr lang="ja-JP" altLang="en-US" sz="1200" dirty="0">
                <a:latin typeface="+mn-ea"/>
                <a:ea typeface="+mn-ea"/>
              </a:rPr>
              <a:t>雨水</a:t>
            </a:r>
            <a:r>
              <a:rPr lang="en-US" altLang="ja-JP" sz="1200" dirty="0">
                <a:latin typeface="+mn-ea"/>
                <a:ea typeface="+mn-ea"/>
              </a:rPr>
              <a:t>)</a:t>
            </a:r>
          </a:p>
          <a:p>
            <a:r>
              <a:rPr lang="ja-JP" altLang="en-US" sz="1100" dirty="0">
                <a:latin typeface="+mn-ea"/>
                <a:ea typeface="+mn-ea"/>
              </a:rPr>
              <a:t> </a:t>
            </a:r>
            <a:r>
              <a:rPr lang="ja-JP" altLang="en-US" sz="1100" u="sng" dirty="0">
                <a:latin typeface="+mn-ea"/>
                <a:ea typeface="+mn-ea"/>
              </a:rPr>
              <a:t>玉島処理区</a:t>
            </a:r>
            <a:endParaRPr lang="en-US" altLang="ja-JP" sz="1100" u="sng" dirty="0">
              <a:latin typeface="+mn-ea"/>
              <a:ea typeface="+mn-ea"/>
            </a:endParaRPr>
          </a:p>
          <a:p>
            <a:r>
              <a:rPr lang="ja-JP" altLang="en-US" sz="1200" dirty="0">
                <a:latin typeface="+mn-ea"/>
                <a:ea typeface="+mn-ea"/>
              </a:rPr>
              <a:t>　⑳柏島ポンプ場　  　　㉑玉島北第</a:t>
            </a:r>
            <a:r>
              <a:rPr lang="en-US" altLang="ja-JP" sz="1200" dirty="0">
                <a:latin typeface="+mn-ea"/>
                <a:ea typeface="+mn-ea"/>
              </a:rPr>
              <a:t>1</a:t>
            </a:r>
            <a:r>
              <a:rPr lang="ja-JP" altLang="en-US" sz="1200" dirty="0">
                <a:latin typeface="+mn-ea"/>
                <a:ea typeface="+mn-ea"/>
              </a:rPr>
              <a:t>ポンプ場</a:t>
            </a:r>
            <a:endParaRPr lang="en-US" altLang="ja-JP" sz="1200" dirty="0">
              <a:latin typeface="+mn-ea"/>
              <a:ea typeface="+mn-ea"/>
            </a:endParaRPr>
          </a:p>
          <a:p>
            <a:r>
              <a:rPr lang="ja-JP" altLang="en-US" sz="1200" dirty="0">
                <a:latin typeface="+mn-ea"/>
                <a:ea typeface="+mn-ea"/>
              </a:rPr>
              <a:t>　㉒玉島北第</a:t>
            </a:r>
            <a:r>
              <a:rPr lang="en-US" altLang="ja-JP" sz="1200" dirty="0">
                <a:latin typeface="+mn-ea"/>
                <a:ea typeface="+mn-ea"/>
              </a:rPr>
              <a:t>2</a:t>
            </a:r>
            <a:r>
              <a:rPr lang="ja-JP" altLang="en-US" sz="1200" dirty="0">
                <a:latin typeface="+mn-ea"/>
                <a:ea typeface="+mn-ea"/>
              </a:rPr>
              <a:t>ポンプ場 　㉓玉島北第</a:t>
            </a:r>
            <a:r>
              <a:rPr lang="en-US" altLang="ja-JP" sz="1200" dirty="0">
                <a:latin typeface="+mn-ea"/>
                <a:ea typeface="+mn-ea"/>
              </a:rPr>
              <a:t>3</a:t>
            </a:r>
            <a:r>
              <a:rPr lang="ja-JP" altLang="en-US" sz="1200" dirty="0">
                <a:latin typeface="+mn-ea"/>
                <a:ea typeface="+mn-ea"/>
              </a:rPr>
              <a:t>ポンプ場</a:t>
            </a:r>
            <a:endParaRPr lang="en-US" altLang="ja-JP" sz="1200" dirty="0">
              <a:latin typeface="+mn-ea"/>
              <a:ea typeface="+mn-ea"/>
            </a:endParaRPr>
          </a:p>
          <a:p>
            <a:r>
              <a:rPr lang="ja-JP" altLang="en-US" sz="1200" dirty="0">
                <a:latin typeface="+mn-ea"/>
                <a:ea typeface="+mn-ea"/>
              </a:rPr>
              <a:t>　㉔阿賀崎第</a:t>
            </a:r>
            <a:r>
              <a:rPr lang="en-US" altLang="ja-JP" sz="1200" dirty="0">
                <a:latin typeface="+mn-ea"/>
                <a:ea typeface="+mn-ea"/>
              </a:rPr>
              <a:t>1</a:t>
            </a:r>
            <a:r>
              <a:rPr lang="ja-JP" altLang="en-US" sz="1200" dirty="0">
                <a:latin typeface="+mn-ea"/>
                <a:ea typeface="+mn-ea"/>
              </a:rPr>
              <a:t>ポンプ場　 ㉕西乙島第</a:t>
            </a:r>
            <a:r>
              <a:rPr lang="en-US" altLang="ja-JP" sz="1200" dirty="0">
                <a:latin typeface="+mn-ea"/>
                <a:ea typeface="+mn-ea"/>
              </a:rPr>
              <a:t>1</a:t>
            </a:r>
            <a:r>
              <a:rPr lang="ja-JP" altLang="en-US" sz="1200" dirty="0">
                <a:latin typeface="+mn-ea"/>
                <a:ea typeface="+mn-ea"/>
              </a:rPr>
              <a:t>ポンプ場</a:t>
            </a:r>
            <a:endParaRPr lang="en-US" altLang="ja-JP" sz="1200" dirty="0">
              <a:latin typeface="+mn-ea"/>
              <a:ea typeface="+mn-ea"/>
            </a:endParaRPr>
          </a:p>
          <a:p>
            <a:r>
              <a:rPr lang="ja-JP" altLang="en-US" sz="1100" u="sng" dirty="0">
                <a:latin typeface="+mn-ea"/>
                <a:ea typeface="+mn-ea"/>
              </a:rPr>
              <a:t>船穂処理区</a:t>
            </a:r>
            <a:endParaRPr lang="en-US" altLang="ja-JP" sz="1100" u="sng" dirty="0">
              <a:latin typeface="+mn-ea"/>
              <a:ea typeface="+mn-ea"/>
            </a:endParaRPr>
          </a:p>
          <a:p>
            <a:r>
              <a:rPr lang="ja-JP" altLang="en-US" sz="1200" dirty="0">
                <a:latin typeface="+mn-ea"/>
                <a:ea typeface="+mn-ea"/>
              </a:rPr>
              <a:t>　㉖船穂中新田ポンプ場　㉗船穂雨水ポンプ場</a:t>
            </a:r>
            <a:r>
              <a:rPr lang="en-US" altLang="ja-JP" sz="1200" dirty="0">
                <a:latin typeface="+mn-ea"/>
                <a:ea typeface="+mn-ea"/>
              </a:rPr>
              <a:t>(</a:t>
            </a:r>
            <a:r>
              <a:rPr lang="ja-JP" altLang="en-US" sz="1200" dirty="0">
                <a:latin typeface="+mn-ea"/>
                <a:ea typeface="+mn-ea"/>
              </a:rPr>
              <a:t>雨水</a:t>
            </a:r>
            <a:r>
              <a:rPr lang="en-US" altLang="ja-JP" sz="1200" dirty="0">
                <a:latin typeface="+mn-ea"/>
                <a:ea typeface="+mn-ea"/>
              </a:rPr>
              <a:t>)</a:t>
            </a:r>
          </a:p>
        </p:txBody>
      </p:sp>
      <p:sp>
        <p:nvSpPr>
          <p:cNvPr id="19" name="四角形: 角を丸くする 18">
            <a:extLst>
              <a:ext uri="{FF2B5EF4-FFF2-40B4-BE49-F238E27FC236}">
                <a16:creationId xmlns:a16="http://schemas.microsoft.com/office/drawing/2014/main" id="{D934CB5C-C77F-1075-7D1F-27034FEB33EF}"/>
              </a:ext>
            </a:extLst>
          </p:cNvPr>
          <p:cNvSpPr/>
          <p:nvPr/>
        </p:nvSpPr>
        <p:spPr>
          <a:xfrm>
            <a:off x="243713" y="864044"/>
            <a:ext cx="3896240" cy="727221"/>
          </a:xfrm>
          <a:prstGeom prst="roundRect">
            <a:avLst>
              <a:gd name="adj" fmla="val 4563"/>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63"/>
          </a:p>
        </p:txBody>
      </p:sp>
      <p:sp>
        <p:nvSpPr>
          <p:cNvPr id="28" name="テキスト ボックス 27">
            <a:extLst>
              <a:ext uri="{FF2B5EF4-FFF2-40B4-BE49-F238E27FC236}">
                <a16:creationId xmlns:a16="http://schemas.microsoft.com/office/drawing/2014/main" id="{86A67417-44E6-B4A0-6AFB-040D106502A1}"/>
              </a:ext>
            </a:extLst>
          </p:cNvPr>
          <p:cNvSpPr txBox="1"/>
          <p:nvPr/>
        </p:nvSpPr>
        <p:spPr>
          <a:xfrm>
            <a:off x="368055" y="2113632"/>
            <a:ext cx="3766948" cy="1200329"/>
          </a:xfrm>
          <a:prstGeom prst="rect">
            <a:avLst/>
          </a:prstGeom>
          <a:noFill/>
        </p:spPr>
        <p:txBody>
          <a:bodyPr wrap="square" rtlCol="0">
            <a:spAutoFit/>
          </a:bodyPr>
          <a:lstStyle/>
          <a:p>
            <a:r>
              <a:rPr lang="ja-JP" altLang="en-US" sz="1100" u="sng" dirty="0">
                <a:latin typeface="+mn-ea"/>
                <a:ea typeface="+mn-ea"/>
              </a:rPr>
              <a:t>倉敷処理分区</a:t>
            </a:r>
            <a:endParaRPr lang="en-US" altLang="ja-JP" sz="1100" u="sng" dirty="0">
              <a:latin typeface="+mn-ea"/>
              <a:ea typeface="+mn-ea"/>
            </a:endParaRPr>
          </a:p>
          <a:p>
            <a:r>
              <a:rPr lang="ja-JP" altLang="en-US" sz="1200" dirty="0">
                <a:latin typeface="+mn-ea"/>
                <a:ea typeface="+mn-ea"/>
              </a:rPr>
              <a:t>① 倉敷中第</a:t>
            </a:r>
            <a:r>
              <a:rPr lang="en-US" altLang="ja-JP" sz="1200" dirty="0">
                <a:latin typeface="+mn-ea"/>
                <a:ea typeface="+mn-ea"/>
              </a:rPr>
              <a:t>1</a:t>
            </a:r>
            <a:r>
              <a:rPr lang="ja-JP" altLang="en-US" sz="1200" dirty="0">
                <a:latin typeface="+mn-ea"/>
                <a:ea typeface="+mn-ea"/>
              </a:rPr>
              <a:t>ポンプ場　　② 倉敷中第</a:t>
            </a:r>
            <a:r>
              <a:rPr lang="en-US" altLang="ja-JP" sz="1200" dirty="0">
                <a:latin typeface="+mn-ea"/>
                <a:ea typeface="+mn-ea"/>
              </a:rPr>
              <a:t>2</a:t>
            </a:r>
            <a:r>
              <a:rPr lang="ja-JP" altLang="en-US" sz="1200" dirty="0">
                <a:latin typeface="+mn-ea"/>
                <a:ea typeface="+mn-ea"/>
              </a:rPr>
              <a:t>ポンプ場</a:t>
            </a:r>
            <a:endParaRPr lang="en-US" altLang="ja-JP" sz="1200" dirty="0">
              <a:latin typeface="+mn-ea"/>
              <a:ea typeface="+mn-ea"/>
            </a:endParaRPr>
          </a:p>
          <a:p>
            <a:r>
              <a:rPr kumimoji="1" lang="ja-JP" altLang="en-US" sz="1200" dirty="0">
                <a:effectLst/>
                <a:latin typeface="+mn-ea"/>
                <a:ea typeface="+mn-ea"/>
              </a:rPr>
              <a:t>③ </a:t>
            </a:r>
            <a:r>
              <a:rPr lang="ja-JP" altLang="en-US" sz="1200" dirty="0">
                <a:latin typeface="+mn-ea"/>
                <a:ea typeface="+mn-ea"/>
              </a:rPr>
              <a:t>倉敷中第</a:t>
            </a:r>
            <a:r>
              <a:rPr lang="en-US" altLang="ja-JP" sz="1200" dirty="0">
                <a:latin typeface="+mn-ea"/>
                <a:ea typeface="+mn-ea"/>
              </a:rPr>
              <a:t>3</a:t>
            </a:r>
            <a:r>
              <a:rPr lang="ja-JP" altLang="en-US" sz="1200" dirty="0">
                <a:latin typeface="+mn-ea"/>
                <a:ea typeface="+mn-ea"/>
              </a:rPr>
              <a:t>ポンプ場　　④ 倉敷中第</a:t>
            </a:r>
            <a:r>
              <a:rPr lang="en-US" altLang="ja-JP" sz="1200" dirty="0">
                <a:latin typeface="+mn-ea"/>
                <a:ea typeface="+mn-ea"/>
              </a:rPr>
              <a:t>6</a:t>
            </a:r>
            <a:r>
              <a:rPr lang="ja-JP" altLang="en-US" sz="1200" dirty="0">
                <a:latin typeface="+mn-ea"/>
                <a:ea typeface="+mn-ea"/>
              </a:rPr>
              <a:t>ポンプ場</a:t>
            </a:r>
            <a:endParaRPr lang="en-US" altLang="ja-JP" sz="1200" dirty="0">
              <a:latin typeface="+mn-ea"/>
              <a:ea typeface="+mn-ea"/>
            </a:endParaRPr>
          </a:p>
          <a:p>
            <a:r>
              <a:rPr lang="ja-JP" altLang="en-US" sz="1200" dirty="0">
                <a:latin typeface="+mn-ea"/>
                <a:ea typeface="+mn-ea"/>
              </a:rPr>
              <a:t>⑤ 倉敷北第</a:t>
            </a:r>
            <a:r>
              <a:rPr lang="en-US" altLang="ja-JP" sz="1200" dirty="0">
                <a:latin typeface="+mn-ea"/>
                <a:ea typeface="+mn-ea"/>
              </a:rPr>
              <a:t>3</a:t>
            </a:r>
            <a:r>
              <a:rPr lang="ja-JP" altLang="en-US" sz="1200" dirty="0">
                <a:latin typeface="+mn-ea"/>
                <a:ea typeface="+mn-ea"/>
              </a:rPr>
              <a:t>ポンプ場　　⑥</a:t>
            </a:r>
            <a:r>
              <a:rPr kumimoji="1" lang="ja-JP" altLang="en-US" sz="1200" dirty="0">
                <a:effectLst/>
                <a:latin typeface="+mn-ea"/>
                <a:ea typeface="+mn-ea"/>
              </a:rPr>
              <a:t> </a:t>
            </a:r>
            <a:r>
              <a:rPr lang="ja-JP" altLang="en-US" sz="1200" dirty="0">
                <a:latin typeface="+mn-ea"/>
                <a:ea typeface="+mn-ea"/>
              </a:rPr>
              <a:t>倉敷東第</a:t>
            </a:r>
            <a:r>
              <a:rPr lang="en-US" altLang="ja-JP" sz="1200" dirty="0">
                <a:latin typeface="+mn-ea"/>
                <a:ea typeface="+mn-ea"/>
              </a:rPr>
              <a:t>2</a:t>
            </a:r>
            <a:r>
              <a:rPr lang="ja-JP" altLang="en-US" sz="1200" dirty="0">
                <a:latin typeface="+mn-ea"/>
                <a:ea typeface="+mn-ea"/>
              </a:rPr>
              <a:t>ポンプ場</a:t>
            </a:r>
            <a:endParaRPr lang="en-US" altLang="ja-JP" sz="1200" dirty="0">
              <a:latin typeface="+mn-ea"/>
              <a:ea typeface="+mn-ea"/>
            </a:endParaRPr>
          </a:p>
          <a:p>
            <a:r>
              <a:rPr lang="ja-JP" altLang="en-US" sz="1200" dirty="0">
                <a:latin typeface="+mn-ea"/>
                <a:ea typeface="+mn-ea"/>
              </a:rPr>
              <a:t>⑦</a:t>
            </a:r>
            <a:r>
              <a:rPr kumimoji="1" lang="ja-JP" altLang="en-US" sz="1200" dirty="0">
                <a:effectLst/>
                <a:latin typeface="+mn-ea"/>
                <a:ea typeface="+mn-ea"/>
              </a:rPr>
              <a:t> </a:t>
            </a:r>
            <a:r>
              <a:rPr lang="ja-JP" altLang="en-US" sz="1200" dirty="0">
                <a:latin typeface="+mn-ea"/>
                <a:ea typeface="+mn-ea"/>
              </a:rPr>
              <a:t>倉敷東第</a:t>
            </a:r>
            <a:r>
              <a:rPr lang="en-US" altLang="ja-JP" sz="1200" dirty="0">
                <a:latin typeface="+mn-ea"/>
                <a:ea typeface="+mn-ea"/>
              </a:rPr>
              <a:t>4</a:t>
            </a:r>
            <a:r>
              <a:rPr lang="ja-JP" altLang="en-US" sz="1200" dirty="0">
                <a:latin typeface="+mn-ea"/>
                <a:ea typeface="+mn-ea"/>
              </a:rPr>
              <a:t>ポンプ場　　⑧</a:t>
            </a:r>
            <a:r>
              <a:rPr kumimoji="1" lang="ja-JP" altLang="en-US" sz="1200" dirty="0">
                <a:effectLst/>
                <a:latin typeface="+mn-ea"/>
                <a:ea typeface="+mn-ea"/>
              </a:rPr>
              <a:t> 吉岡川</a:t>
            </a:r>
            <a:r>
              <a:rPr lang="ja-JP" altLang="en-US" sz="1200" dirty="0">
                <a:latin typeface="+mn-ea"/>
                <a:ea typeface="+mn-ea"/>
              </a:rPr>
              <a:t>第</a:t>
            </a:r>
            <a:r>
              <a:rPr lang="en-US" altLang="ja-JP" sz="1200" dirty="0">
                <a:latin typeface="+mn-ea"/>
                <a:ea typeface="+mn-ea"/>
              </a:rPr>
              <a:t>2</a:t>
            </a:r>
            <a:r>
              <a:rPr lang="ja-JP" altLang="en-US" sz="1200" dirty="0">
                <a:latin typeface="+mn-ea"/>
                <a:ea typeface="+mn-ea"/>
              </a:rPr>
              <a:t>ポンプ場　　</a:t>
            </a:r>
            <a:endParaRPr lang="en-US" altLang="ja-JP" sz="1200" dirty="0">
              <a:latin typeface="+mn-ea"/>
              <a:ea typeface="+mn-ea"/>
            </a:endParaRPr>
          </a:p>
          <a:p>
            <a:r>
              <a:rPr lang="ja-JP" altLang="en-US" sz="1200" dirty="0">
                <a:latin typeface="+mn-ea"/>
                <a:ea typeface="+mn-ea"/>
              </a:rPr>
              <a:t>⑨ </a:t>
            </a:r>
            <a:r>
              <a:rPr kumimoji="1" lang="ja-JP" altLang="en-US" sz="1200" dirty="0">
                <a:effectLst/>
                <a:latin typeface="+mn-ea"/>
                <a:ea typeface="+mn-ea"/>
              </a:rPr>
              <a:t>吉岡川雨水</a:t>
            </a:r>
            <a:r>
              <a:rPr lang="ja-JP" altLang="en-US" sz="1200" dirty="0">
                <a:latin typeface="+mn-ea"/>
                <a:ea typeface="+mn-ea"/>
              </a:rPr>
              <a:t>ポンプ場　 ⑩</a:t>
            </a:r>
            <a:r>
              <a:rPr kumimoji="1" lang="ja-JP" altLang="en-US" sz="1200" dirty="0">
                <a:effectLst/>
                <a:latin typeface="+mn-ea"/>
                <a:ea typeface="+mn-ea"/>
              </a:rPr>
              <a:t> 倉敷雨水貯留センター</a:t>
            </a:r>
            <a:r>
              <a:rPr lang="ja-JP" altLang="en-US" sz="1200" dirty="0">
                <a:latin typeface="+mn-ea"/>
                <a:ea typeface="+mn-ea"/>
              </a:rPr>
              <a:t>　</a:t>
            </a:r>
          </a:p>
        </p:txBody>
      </p:sp>
      <p:sp>
        <p:nvSpPr>
          <p:cNvPr id="18" name="四角形: 上の 2 つの角を丸める 17">
            <a:extLst>
              <a:ext uri="{FF2B5EF4-FFF2-40B4-BE49-F238E27FC236}">
                <a16:creationId xmlns:a16="http://schemas.microsoft.com/office/drawing/2014/main" id="{A545182C-84B8-C1BC-76A0-05FE95D1C424}"/>
              </a:ext>
            </a:extLst>
          </p:cNvPr>
          <p:cNvSpPr/>
          <p:nvPr/>
        </p:nvSpPr>
        <p:spPr>
          <a:xfrm>
            <a:off x="243713" y="804460"/>
            <a:ext cx="3909600" cy="268487"/>
          </a:xfrm>
          <a:prstGeom prst="round2SameRect">
            <a:avLst>
              <a:gd name="adj1" fmla="val 40358"/>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algn="ctr">
              <a:spcAft>
                <a:spcPts val="600"/>
              </a:spcAft>
            </a:pPr>
            <a:r>
              <a:rPr lang="ja-JP" altLang="en-US" sz="1400" dirty="0"/>
              <a:t>処理場</a:t>
            </a:r>
            <a:endParaRPr kumimoji="1" lang="ja-JP" altLang="en-US" sz="1400" dirty="0"/>
          </a:p>
        </p:txBody>
      </p:sp>
      <p:sp>
        <p:nvSpPr>
          <p:cNvPr id="43" name="正方形/長方形 42">
            <a:extLst>
              <a:ext uri="{FF2B5EF4-FFF2-40B4-BE49-F238E27FC236}">
                <a16:creationId xmlns:a16="http://schemas.microsoft.com/office/drawing/2014/main" id="{E2751FA0-B093-6FBB-9457-83352300200E}"/>
              </a:ext>
            </a:extLst>
          </p:cNvPr>
          <p:cNvSpPr/>
          <p:nvPr/>
        </p:nvSpPr>
        <p:spPr>
          <a:xfrm>
            <a:off x="323528" y="1943671"/>
            <a:ext cx="1210756" cy="21315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bg1"/>
                </a:solidFill>
              </a:rPr>
              <a:t>児島湖流域関連</a:t>
            </a:r>
            <a:endParaRPr kumimoji="1" lang="en-US" altLang="ja-JP" sz="1100" dirty="0">
              <a:solidFill>
                <a:schemeClr val="bg1"/>
              </a:solidFill>
            </a:endParaRPr>
          </a:p>
        </p:txBody>
      </p:sp>
      <p:sp>
        <p:nvSpPr>
          <p:cNvPr id="45" name="正方形/長方形 44">
            <a:extLst>
              <a:ext uri="{FF2B5EF4-FFF2-40B4-BE49-F238E27FC236}">
                <a16:creationId xmlns:a16="http://schemas.microsoft.com/office/drawing/2014/main" id="{25586088-EDAF-D571-7D24-2E4972A7DD1D}"/>
              </a:ext>
            </a:extLst>
          </p:cNvPr>
          <p:cNvSpPr/>
          <p:nvPr/>
        </p:nvSpPr>
        <p:spPr>
          <a:xfrm>
            <a:off x="323528" y="3265803"/>
            <a:ext cx="1210756" cy="21315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bg1"/>
                </a:solidFill>
              </a:rPr>
              <a:t>公共下水道</a:t>
            </a:r>
            <a:endParaRPr kumimoji="1" lang="en-US" altLang="ja-JP" sz="1100" dirty="0">
              <a:solidFill>
                <a:schemeClr val="bg1"/>
              </a:solidFill>
            </a:endParaRPr>
          </a:p>
        </p:txBody>
      </p:sp>
      <p:sp>
        <p:nvSpPr>
          <p:cNvPr id="46" name="四角形: 角を丸くする 45">
            <a:extLst>
              <a:ext uri="{FF2B5EF4-FFF2-40B4-BE49-F238E27FC236}">
                <a16:creationId xmlns:a16="http://schemas.microsoft.com/office/drawing/2014/main" id="{8425DBB2-BCBC-F32A-52E0-5082C578BE08}"/>
              </a:ext>
            </a:extLst>
          </p:cNvPr>
          <p:cNvSpPr/>
          <p:nvPr/>
        </p:nvSpPr>
        <p:spPr>
          <a:xfrm>
            <a:off x="243210" y="1682431"/>
            <a:ext cx="3895200" cy="4175377"/>
          </a:xfrm>
          <a:prstGeom prst="roundRect">
            <a:avLst>
              <a:gd name="adj" fmla="val 4563"/>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63"/>
          </a:p>
        </p:txBody>
      </p:sp>
      <p:sp>
        <p:nvSpPr>
          <p:cNvPr id="44" name="四角形: 上の 2 つの角を丸める 43">
            <a:extLst>
              <a:ext uri="{FF2B5EF4-FFF2-40B4-BE49-F238E27FC236}">
                <a16:creationId xmlns:a16="http://schemas.microsoft.com/office/drawing/2014/main" id="{469A6B31-6FA5-B595-421A-5FBCBA0A8925}"/>
              </a:ext>
            </a:extLst>
          </p:cNvPr>
          <p:cNvSpPr/>
          <p:nvPr/>
        </p:nvSpPr>
        <p:spPr>
          <a:xfrm>
            <a:off x="246040" y="1632471"/>
            <a:ext cx="3902400" cy="268487"/>
          </a:xfrm>
          <a:prstGeom prst="round2SameRect">
            <a:avLst>
              <a:gd name="adj1" fmla="val 40358"/>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algn="ctr">
              <a:spcAft>
                <a:spcPts val="600"/>
              </a:spcAft>
            </a:pPr>
            <a:r>
              <a:rPr lang="ja-JP" altLang="en-US" sz="1400" dirty="0"/>
              <a:t>ポンプ場</a:t>
            </a:r>
            <a:endParaRPr kumimoji="1" lang="ja-JP" altLang="en-US" sz="1400" dirty="0"/>
          </a:p>
        </p:txBody>
      </p:sp>
      <p:sp>
        <p:nvSpPr>
          <p:cNvPr id="54" name="テキスト ボックス 53">
            <a:extLst>
              <a:ext uri="{FF2B5EF4-FFF2-40B4-BE49-F238E27FC236}">
                <a16:creationId xmlns:a16="http://schemas.microsoft.com/office/drawing/2014/main" id="{E14D5106-3CA2-E5A9-AA94-E154DC90FBB7}"/>
              </a:ext>
            </a:extLst>
          </p:cNvPr>
          <p:cNvSpPr txBox="1"/>
          <p:nvPr/>
        </p:nvSpPr>
        <p:spPr>
          <a:xfrm>
            <a:off x="332015" y="6159678"/>
            <a:ext cx="3674858" cy="646331"/>
          </a:xfrm>
          <a:prstGeom prst="rect">
            <a:avLst/>
          </a:prstGeom>
          <a:noFill/>
        </p:spPr>
        <p:txBody>
          <a:bodyPr wrap="square" rtlCol="0">
            <a:spAutoFit/>
          </a:bodyPr>
          <a:lstStyle/>
          <a:p>
            <a:r>
              <a:rPr lang="ja-JP" altLang="en-US" sz="1200" dirty="0">
                <a:latin typeface="+mn-ea"/>
                <a:ea typeface="+mn-ea"/>
              </a:rPr>
              <a:t>水島下水処理場　　　　　児島下水処理場</a:t>
            </a:r>
            <a:endParaRPr lang="en-US" altLang="ja-JP" sz="1200" dirty="0">
              <a:latin typeface="+mn-ea"/>
              <a:ea typeface="+mn-ea"/>
            </a:endParaRPr>
          </a:p>
          <a:p>
            <a:r>
              <a:rPr lang="ja-JP" altLang="en-US" sz="1200" dirty="0">
                <a:latin typeface="+mn-ea"/>
                <a:ea typeface="+mn-ea"/>
              </a:rPr>
              <a:t>下の町ポンプ場　　　　　倉敷雨水貯留センター　　</a:t>
            </a:r>
            <a:endParaRPr lang="en-US" altLang="ja-JP" sz="1200" dirty="0">
              <a:latin typeface="+mn-ea"/>
              <a:ea typeface="+mn-ea"/>
            </a:endParaRPr>
          </a:p>
          <a:p>
            <a:r>
              <a:rPr lang="ja-JP" altLang="ja-JP" sz="1200" dirty="0">
                <a:latin typeface="+mn-ea"/>
                <a:ea typeface="+mn-ea"/>
              </a:rPr>
              <a:t>倉敷駅東雨水貯留施設</a:t>
            </a:r>
            <a:r>
              <a:rPr lang="ja-JP" altLang="en-US" sz="1200" dirty="0">
                <a:latin typeface="+mn-ea"/>
                <a:ea typeface="+mn-ea"/>
              </a:rPr>
              <a:t>　　船倉雨水貯留管</a:t>
            </a:r>
          </a:p>
        </p:txBody>
      </p:sp>
      <p:sp>
        <p:nvSpPr>
          <p:cNvPr id="55" name="四角形: 角を丸くする 54">
            <a:extLst>
              <a:ext uri="{FF2B5EF4-FFF2-40B4-BE49-F238E27FC236}">
                <a16:creationId xmlns:a16="http://schemas.microsoft.com/office/drawing/2014/main" id="{3EEF9435-ECE6-DD1B-943B-83BA2479DC63}"/>
              </a:ext>
            </a:extLst>
          </p:cNvPr>
          <p:cNvSpPr/>
          <p:nvPr/>
        </p:nvSpPr>
        <p:spPr>
          <a:xfrm>
            <a:off x="252200" y="5945227"/>
            <a:ext cx="3896240" cy="846489"/>
          </a:xfrm>
          <a:prstGeom prst="roundRect">
            <a:avLst>
              <a:gd name="adj" fmla="val 4563"/>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63"/>
          </a:p>
        </p:txBody>
      </p:sp>
      <p:sp>
        <p:nvSpPr>
          <p:cNvPr id="56" name="四角形: 上の 2 つの角を丸める 55">
            <a:extLst>
              <a:ext uri="{FF2B5EF4-FFF2-40B4-BE49-F238E27FC236}">
                <a16:creationId xmlns:a16="http://schemas.microsoft.com/office/drawing/2014/main" id="{549819C6-1A8E-971E-2FAF-8A98D4FB7F50}"/>
              </a:ext>
            </a:extLst>
          </p:cNvPr>
          <p:cNvSpPr/>
          <p:nvPr/>
        </p:nvSpPr>
        <p:spPr>
          <a:xfrm>
            <a:off x="252200" y="5885643"/>
            <a:ext cx="3909600" cy="268487"/>
          </a:xfrm>
          <a:prstGeom prst="round2SameRect">
            <a:avLst>
              <a:gd name="adj1" fmla="val 40358"/>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algn="ctr">
              <a:spcAft>
                <a:spcPts val="600"/>
              </a:spcAft>
            </a:pPr>
            <a:r>
              <a:rPr kumimoji="1" lang="ja-JP" altLang="en-US" sz="1400" dirty="0"/>
              <a:t>貯留施設・合流改善施設</a:t>
            </a:r>
          </a:p>
        </p:txBody>
      </p:sp>
      <p:grpSp>
        <p:nvGrpSpPr>
          <p:cNvPr id="93" name="グループ化 92">
            <a:extLst>
              <a:ext uri="{FF2B5EF4-FFF2-40B4-BE49-F238E27FC236}">
                <a16:creationId xmlns:a16="http://schemas.microsoft.com/office/drawing/2014/main" id="{537ABA10-40F8-E603-3EB4-60D56AF65B3B}"/>
              </a:ext>
            </a:extLst>
          </p:cNvPr>
          <p:cNvGrpSpPr/>
          <p:nvPr/>
        </p:nvGrpSpPr>
        <p:grpSpPr>
          <a:xfrm>
            <a:off x="4508821" y="391176"/>
            <a:ext cx="4446310" cy="6400540"/>
            <a:chOff x="9355762" y="172642"/>
            <a:chExt cx="4446310" cy="6400540"/>
          </a:xfrm>
        </p:grpSpPr>
        <p:pic>
          <p:nvPicPr>
            <p:cNvPr id="42" name="図 41" descr="マップ&#10;&#10;AI 生成コンテンツは誤りを含む可能性があります。">
              <a:extLst>
                <a:ext uri="{FF2B5EF4-FFF2-40B4-BE49-F238E27FC236}">
                  <a16:creationId xmlns:a16="http://schemas.microsoft.com/office/drawing/2014/main" id="{2AE9D60D-CAFE-4096-F7FE-A029EF4BB0BF}"/>
                </a:ext>
              </a:extLst>
            </p:cNvPr>
            <p:cNvPicPr>
              <a:picLocks noChangeAspect="1"/>
            </p:cNvPicPr>
            <p:nvPr/>
          </p:nvPicPr>
          <p:blipFill>
            <a:blip r:embed="rId2" cstate="print">
              <a:extLst>
                <a:ext uri="{28A0092B-C50C-407E-A947-70E740481C1C}">
                  <a14:useLocalDpi xmlns:a14="http://schemas.microsoft.com/office/drawing/2010/main" val="0"/>
                </a:ext>
              </a:extLst>
            </a:blip>
            <a:srcRect l="10106" t="6492" r="9036" b="11222"/>
            <a:stretch>
              <a:fillRect/>
            </a:stretch>
          </p:blipFill>
          <p:spPr>
            <a:xfrm>
              <a:off x="9355762" y="172642"/>
              <a:ext cx="4446310" cy="6400540"/>
            </a:xfrm>
            <a:prstGeom prst="rect">
              <a:avLst/>
            </a:prstGeom>
          </p:spPr>
        </p:pic>
        <p:sp>
          <p:nvSpPr>
            <p:cNvPr id="66" name="テキスト ボックス 65">
              <a:extLst>
                <a:ext uri="{FF2B5EF4-FFF2-40B4-BE49-F238E27FC236}">
                  <a16:creationId xmlns:a16="http://schemas.microsoft.com/office/drawing/2014/main" id="{775CB1A5-0D7D-51EB-B456-97660C251CB2}"/>
                </a:ext>
              </a:extLst>
            </p:cNvPr>
            <p:cNvSpPr txBox="1"/>
            <p:nvPr/>
          </p:nvSpPr>
          <p:spPr>
            <a:xfrm>
              <a:off x="10994429" y="3365254"/>
              <a:ext cx="338554" cy="276999"/>
            </a:xfrm>
            <a:prstGeom prst="rect">
              <a:avLst/>
            </a:prstGeom>
            <a:noFill/>
          </p:spPr>
          <p:txBody>
            <a:bodyPr wrap="none" rtlCol="0">
              <a:spAutoFit/>
            </a:bodyPr>
            <a:lstStyle/>
            <a:p>
              <a:r>
                <a:rPr lang="ja-JP" altLang="en-US" sz="1200" dirty="0">
                  <a:latin typeface="+mn-ea"/>
                  <a:ea typeface="+mn-ea"/>
                </a:rPr>
                <a:t>❶</a:t>
              </a:r>
              <a:endParaRPr kumimoji="1" lang="en-US" altLang="ja-JP" sz="1200" dirty="0">
                <a:effectLst/>
                <a:latin typeface="+mn-ea"/>
                <a:ea typeface="+mn-ea"/>
              </a:endParaRPr>
            </a:p>
          </p:txBody>
        </p:sp>
        <p:sp>
          <p:nvSpPr>
            <p:cNvPr id="67" name="テキスト ボックス 66">
              <a:extLst>
                <a:ext uri="{FF2B5EF4-FFF2-40B4-BE49-F238E27FC236}">
                  <a16:creationId xmlns:a16="http://schemas.microsoft.com/office/drawing/2014/main" id="{377CC91A-A97D-F83F-DB89-A30B6605B4AC}"/>
                </a:ext>
              </a:extLst>
            </p:cNvPr>
            <p:cNvSpPr txBox="1"/>
            <p:nvPr/>
          </p:nvSpPr>
          <p:spPr>
            <a:xfrm>
              <a:off x="12374124" y="4557645"/>
              <a:ext cx="338554" cy="276999"/>
            </a:xfrm>
            <a:prstGeom prst="rect">
              <a:avLst/>
            </a:prstGeom>
            <a:noFill/>
          </p:spPr>
          <p:txBody>
            <a:bodyPr wrap="none" rtlCol="0">
              <a:spAutoFit/>
            </a:bodyPr>
            <a:lstStyle/>
            <a:p>
              <a:r>
                <a:rPr kumimoji="1" lang="ja-JP" altLang="en-US" sz="1200" dirty="0">
                  <a:effectLst/>
                  <a:latin typeface="+mn-ea"/>
                  <a:ea typeface="+mn-ea"/>
                </a:rPr>
                <a:t>❷</a:t>
              </a:r>
              <a:endParaRPr kumimoji="1" lang="en-US" altLang="ja-JP" sz="1200" dirty="0">
                <a:effectLst/>
                <a:latin typeface="+mn-ea"/>
                <a:ea typeface="+mn-ea"/>
              </a:endParaRPr>
            </a:p>
          </p:txBody>
        </p:sp>
        <p:sp>
          <p:nvSpPr>
            <p:cNvPr id="68" name="テキスト ボックス 67">
              <a:extLst>
                <a:ext uri="{FF2B5EF4-FFF2-40B4-BE49-F238E27FC236}">
                  <a16:creationId xmlns:a16="http://schemas.microsoft.com/office/drawing/2014/main" id="{CC5BECFF-370C-FD79-F534-A590ECDF33A3}"/>
                </a:ext>
              </a:extLst>
            </p:cNvPr>
            <p:cNvSpPr txBox="1"/>
            <p:nvPr/>
          </p:nvSpPr>
          <p:spPr>
            <a:xfrm>
              <a:off x="10437745" y="3668186"/>
              <a:ext cx="338554" cy="276999"/>
            </a:xfrm>
            <a:prstGeom prst="rect">
              <a:avLst/>
            </a:prstGeom>
            <a:noFill/>
          </p:spPr>
          <p:txBody>
            <a:bodyPr wrap="none" rtlCol="0">
              <a:spAutoFit/>
            </a:bodyPr>
            <a:lstStyle/>
            <a:p>
              <a:r>
                <a:rPr kumimoji="1" lang="ja-JP" altLang="en-US" sz="1200" dirty="0">
                  <a:effectLst/>
                  <a:latin typeface="+mn-ea"/>
                  <a:ea typeface="+mn-ea"/>
                </a:rPr>
                <a:t>❸</a:t>
              </a:r>
              <a:endParaRPr kumimoji="1" lang="en-US" altLang="ja-JP" sz="1200" dirty="0">
                <a:effectLst/>
                <a:latin typeface="+mn-ea"/>
                <a:ea typeface="+mn-ea"/>
              </a:endParaRPr>
            </a:p>
          </p:txBody>
        </p:sp>
        <p:sp>
          <p:nvSpPr>
            <p:cNvPr id="69" name="テキスト ボックス 68">
              <a:extLst>
                <a:ext uri="{FF2B5EF4-FFF2-40B4-BE49-F238E27FC236}">
                  <a16:creationId xmlns:a16="http://schemas.microsoft.com/office/drawing/2014/main" id="{A3C5DB3C-68BA-B35D-D99B-443BC40709D0}"/>
                </a:ext>
              </a:extLst>
            </p:cNvPr>
            <p:cNvSpPr txBox="1"/>
            <p:nvPr/>
          </p:nvSpPr>
          <p:spPr>
            <a:xfrm>
              <a:off x="10776299" y="1630449"/>
              <a:ext cx="338554" cy="276999"/>
            </a:xfrm>
            <a:prstGeom prst="rect">
              <a:avLst/>
            </a:prstGeom>
            <a:noFill/>
          </p:spPr>
          <p:txBody>
            <a:bodyPr wrap="none" rtlCol="0">
              <a:spAutoFit/>
            </a:bodyPr>
            <a:lstStyle/>
            <a:p>
              <a:r>
                <a:rPr lang="ja-JP" altLang="en-US" sz="1200" dirty="0">
                  <a:latin typeface="+mn-ea"/>
                  <a:ea typeface="+mn-ea"/>
                </a:rPr>
                <a:t>❹</a:t>
              </a:r>
              <a:endParaRPr kumimoji="1" lang="en-US" altLang="ja-JP" sz="1200" dirty="0">
                <a:effectLst/>
                <a:latin typeface="+mn-ea"/>
                <a:ea typeface="+mn-ea"/>
              </a:endParaRPr>
            </a:p>
          </p:txBody>
        </p:sp>
        <p:sp>
          <p:nvSpPr>
            <p:cNvPr id="70" name="テキスト ボックス 69">
              <a:extLst>
                <a:ext uri="{FF2B5EF4-FFF2-40B4-BE49-F238E27FC236}">
                  <a16:creationId xmlns:a16="http://schemas.microsoft.com/office/drawing/2014/main" id="{230767F1-2FDB-DDB7-F645-1F254B78DB5F}"/>
                </a:ext>
              </a:extLst>
            </p:cNvPr>
            <p:cNvSpPr txBox="1"/>
            <p:nvPr/>
          </p:nvSpPr>
          <p:spPr>
            <a:xfrm>
              <a:off x="12056709" y="1817595"/>
              <a:ext cx="338554" cy="276999"/>
            </a:xfrm>
            <a:prstGeom prst="rect">
              <a:avLst/>
            </a:prstGeom>
            <a:noFill/>
          </p:spPr>
          <p:txBody>
            <a:bodyPr wrap="none" rtlCol="0">
              <a:spAutoFit/>
            </a:bodyPr>
            <a:lstStyle/>
            <a:p>
              <a:r>
                <a:rPr kumimoji="1" lang="ja-JP" altLang="en-US" sz="1200" dirty="0">
                  <a:effectLst/>
                  <a:latin typeface="+mn-ea"/>
                  <a:ea typeface="+mn-ea"/>
                </a:rPr>
                <a:t>⑤</a:t>
              </a:r>
              <a:endParaRPr kumimoji="1" lang="en-US" altLang="ja-JP" sz="1200" dirty="0">
                <a:effectLst/>
                <a:latin typeface="+mn-ea"/>
                <a:ea typeface="+mn-ea"/>
              </a:endParaRPr>
            </a:p>
          </p:txBody>
        </p:sp>
        <p:sp>
          <p:nvSpPr>
            <p:cNvPr id="71" name="テキスト ボックス 70">
              <a:extLst>
                <a:ext uri="{FF2B5EF4-FFF2-40B4-BE49-F238E27FC236}">
                  <a16:creationId xmlns:a16="http://schemas.microsoft.com/office/drawing/2014/main" id="{E162DC99-9DC2-3BB7-1BC5-B4C6707EB736}"/>
                </a:ext>
              </a:extLst>
            </p:cNvPr>
            <p:cNvSpPr txBox="1"/>
            <p:nvPr/>
          </p:nvSpPr>
          <p:spPr>
            <a:xfrm>
              <a:off x="11654822" y="1938361"/>
              <a:ext cx="338554" cy="276999"/>
            </a:xfrm>
            <a:prstGeom prst="rect">
              <a:avLst/>
            </a:prstGeom>
            <a:noFill/>
          </p:spPr>
          <p:txBody>
            <a:bodyPr wrap="none" rtlCol="0">
              <a:spAutoFit/>
            </a:bodyPr>
            <a:lstStyle/>
            <a:p>
              <a:r>
                <a:rPr lang="ja-JP" altLang="en-US" sz="1200" dirty="0">
                  <a:latin typeface="+mn-ea"/>
                  <a:ea typeface="+mn-ea"/>
                </a:rPr>
                <a:t>③</a:t>
              </a:r>
              <a:endParaRPr kumimoji="1" lang="en-US" altLang="ja-JP" sz="1200" dirty="0">
                <a:effectLst/>
                <a:latin typeface="+mn-ea"/>
                <a:ea typeface="+mn-ea"/>
              </a:endParaRPr>
            </a:p>
          </p:txBody>
        </p:sp>
        <p:sp>
          <p:nvSpPr>
            <p:cNvPr id="72" name="テキスト ボックス 71">
              <a:extLst>
                <a:ext uri="{FF2B5EF4-FFF2-40B4-BE49-F238E27FC236}">
                  <a16:creationId xmlns:a16="http://schemas.microsoft.com/office/drawing/2014/main" id="{6C21C77B-7D4F-A587-704C-E2A3CE585FBE}"/>
                </a:ext>
              </a:extLst>
            </p:cNvPr>
            <p:cNvSpPr txBox="1"/>
            <p:nvPr/>
          </p:nvSpPr>
          <p:spPr>
            <a:xfrm>
              <a:off x="12335651" y="2490445"/>
              <a:ext cx="338554" cy="276999"/>
            </a:xfrm>
            <a:prstGeom prst="rect">
              <a:avLst/>
            </a:prstGeom>
            <a:noFill/>
          </p:spPr>
          <p:txBody>
            <a:bodyPr wrap="none" rtlCol="0">
              <a:spAutoFit/>
            </a:bodyPr>
            <a:lstStyle/>
            <a:p>
              <a:r>
                <a:rPr lang="ja-JP" altLang="en-US" sz="1200" dirty="0">
                  <a:latin typeface="+mn-ea"/>
                  <a:ea typeface="+mn-ea"/>
                </a:rPr>
                <a:t>⑥</a:t>
              </a:r>
              <a:endParaRPr kumimoji="1" lang="en-US" altLang="ja-JP" sz="1200" dirty="0">
                <a:effectLst/>
                <a:latin typeface="+mn-ea"/>
                <a:ea typeface="+mn-ea"/>
              </a:endParaRPr>
            </a:p>
          </p:txBody>
        </p:sp>
        <p:sp>
          <p:nvSpPr>
            <p:cNvPr id="73" name="テキスト ボックス 72">
              <a:extLst>
                <a:ext uri="{FF2B5EF4-FFF2-40B4-BE49-F238E27FC236}">
                  <a16:creationId xmlns:a16="http://schemas.microsoft.com/office/drawing/2014/main" id="{D12F240D-850C-2442-E474-A036815ADB09}"/>
                </a:ext>
              </a:extLst>
            </p:cNvPr>
            <p:cNvSpPr txBox="1"/>
            <p:nvPr/>
          </p:nvSpPr>
          <p:spPr>
            <a:xfrm>
              <a:off x="12466295" y="2852904"/>
              <a:ext cx="338554" cy="276999"/>
            </a:xfrm>
            <a:prstGeom prst="rect">
              <a:avLst/>
            </a:prstGeom>
            <a:noFill/>
          </p:spPr>
          <p:txBody>
            <a:bodyPr wrap="none" rtlCol="0">
              <a:spAutoFit/>
            </a:bodyPr>
            <a:lstStyle/>
            <a:p>
              <a:r>
                <a:rPr kumimoji="1" lang="ja-JP" altLang="en-US" sz="1200" dirty="0">
                  <a:effectLst/>
                  <a:latin typeface="+mn-ea"/>
                  <a:ea typeface="+mn-ea"/>
                </a:rPr>
                <a:t>⑦</a:t>
              </a:r>
              <a:endParaRPr kumimoji="1" lang="en-US" altLang="ja-JP" sz="1200" dirty="0">
                <a:effectLst/>
                <a:latin typeface="+mn-ea"/>
                <a:ea typeface="+mn-ea"/>
              </a:endParaRPr>
            </a:p>
          </p:txBody>
        </p:sp>
        <p:sp>
          <p:nvSpPr>
            <p:cNvPr id="74" name="テキスト ボックス 73">
              <a:extLst>
                <a:ext uri="{FF2B5EF4-FFF2-40B4-BE49-F238E27FC236}">
                  <a16:creationId xmlns:a16="http://schemas.microsoft.com/office/drawing/2014/main" id="{84911A02-B877-A13B-4BA2-3CD44D327CF1}"/>
                </a:ext>
              </a:extLst>
            </p:cNvPr>
            <p:cNvSpPr txBox="1"/>
            <p:nvPr/>
          </p:nvSpPr>
          <p:spPr>
            <a:xfrm>
              <a:off x="11908068" y="2708216"/>
              <a:ext cx="338554" cy="276999"/>
            </a:xfrm>
            <a:prstGeom prst="rect">
              <a:avLst/>
            </a:prstGeom>
            <a:noFill/>
          </p:spPr>
          <p:txBody>
            <a:bodyPr wrap="none" rtlCol="0">
              <a:spAutoFit/>
            </a:bodyPr>
            <a:lstStyle/>
            <a:p>
              <a:r>
                <a:rPr lang="ja-JP" altLang="en-US" sz="1200" dirty="0">
                  <a:latin typeface="+mn-ea"/>
                  <a:ea typeface="+mn-ea"/>
                </a:rPr>
                <a:t>⑧</a:t>
              </a:r>
              <a:endParaRPr kumimoji="1" lang="en-US" altLang="ja-JP" sz="1200" dirty="0">
                <a:effectLst/>
                <a:latin typeface="+mn-ea"/>
                <a:ea typeface="+mn-ea"/>
              </a:endParaRPr>
            </a:p>
          </p:txBody>
        </p:sp>
        <p:sp>
          <p:nvSpPr>
            <p:cNvPr id="75" name="テキスト ボックス 74">
              <a:extLst>
                <a:ext uri="{FF2B5EF4-FFF2-40B4-BE49-F238E27FC236}">
                  <a16:creationId xmlns:a16="http://schemas.microsoft.com/office/drawing/2014/main" id="{5CB8C99D-24F4-17A4-6B70-3B7709B6D0BF}"/>
                </a:ext>
              </a:extLst>
            </p:cNvPr>
            <p:cNvSpPr txBox="1"/>
            <p:nvPr/>
          </p:nvSpPr>
          <p:spPr>
            <a:xfrm>
              <a:off x="11771212" y="2368534"/>
              <a:ext cx="492443" cy="276999"/>
            </a:xfrm>
            <a:prstGeom prst="rect">
              <a:avLst/>
            </a:prstGeom>
            <a:noFill/>
          </p:spPr>
          <p:txBody>
            <a:bodyPr wrap="none" rtlCol="0">
              <a:spAutoFit/>
            </a:bodyPr>
            <a:lstStyle/>
            <a:p>
              <a:r>
                <a:rPr kumimoji="1" lang="ja-JP" altLang="en-US" sz="1200" dirty="0">
                  <a:effectLst/>
                  <a:latin typeface="+mn-ea"/>
                  <a:ea typeface="+mn-ea"/>
                </a:rPr>
                <a:t>①⑩</a:t>
              </a:r>
              <a:endParaRPr kumimoji="1" lang="en-US" altLang="ja-JP" sz="1200" dirty="0">
                <a:effectLst/>
                <a:latin typeface="+mn-ea"/>
                <a:ea typeface="+mn-ea"/>
              </a:endParaRPr>
            </a:p>
          </p:txBody>
        </p:sp>
        <p:sp>
          <p:nvSpPr>
            <p:cNvPr id="76" name="テキスト ボックス 75">
              <a:extLst>
                <a:ext uri="{FF2B5EF4-FFF2-40B4-BE49-F238E27FC236}">
                  <a16:creationId xmlns:a16="http://schemas.microsoft.com/office/drawing/2014/main" id="{514A1FC1-A91F-A92B-7442-5E2ACA253C02}"/>
                </a:ext>
              </a:extLst>
            </p:cNvPr>
            <p:cNvSpPr txBox="1"/>
            <p:nvPr/>
          </p:nvSpPr>
          <p:spPr>
            <a:xfrm>
              <a:off x="11723097" y="2218565"/>
              <a:ext cx="338554" cy="276999"/>
            </a:xfrm>
            <a:prstGeom prst="rect">
              <a:avLst/>
            </a:prstGeom>
            <a:noFill/>
          </p:spPr>
          <p:txBody>
            <a:bodyPr wrap="none" rtlCol="0">
              <a:spAutoFit/>
            </a:bodyPr>
            <a:lstStyle/>
            <a:p>
              <a:r>
                <a:rPr lang="ja-JP" altLang="en-US" sz="1200" dirty="0">
                  <a:latin typeface="+mn-ea"/>
                  <a:ea typeface="+mn-ea"/>
                </a:rPr>
                <a:t>②</a:t>
              </a:r>
              <a:endParaRPr kumimoji="1" lang="en-US" altLang="ja-JP" sz="1200" dirty="0">
                <a:effectLst/>
                <a:latin typeface="+mn-ea"/>
                <a:ea typeface="+mn-ea"/>
              </a:endParaRPr>
            </a:p>
          </p:txBody>
        </p:sp>
        <p:sp>
          <p:nvSpPr>
            <p:cNvPr id="77" name="テキスト ボックス 76">
              <a:extLst>
                <a:ext uri="{FF2B5EF4-FFF2-40B4-BE49-F238E27FC236}">
                  <a16:creationId xmlns:a16="http://schemas.microsoft.com/office/drawing/2014/main" id="{57DA52B1-A272-9C2F-EA86-6402C4F739E2}"/>
                </a:ext>
              </a:extLst>
            </p:cNvPr>
            <p:cNvSpPr txBox="1"/>
            <p:nvPr/>
          </p:nvSpPr>
          <p:spPr>
            <a:xfrm>
              <a:off x="10888550" y="3037577"/>
              <a:ext cx="338554" cy="276999"/>
            </a:xfrm>
            <a:prstGeom prst="rect">
              <a:avLst/>
            </a:prstGeom>
            <a:noFill/>
          </p:spPr>
          <p:txBody>
            <a:bodyPr wrap="none" rtlCol="0">
              <a:spAutoFit/>
            </a:bodyPr>
            <a:lstStyle/>
            <a:p>
              <a:r>
                <a:rPr kumimoji="1" lang="ja-JP" altLang="en-US" sz="1200" dirty="0">
                  <a:effectLst/>
                  <a:latin typeface="+mn-ea"/>
                  <a:ea typeface="+mn-ea"/>
                </a:rPr>
                <a:t>⑭</a:t>
              </a:r>
              <a:endParaRPr kumimoji="1" lang="en-US" altLang="ja-JP" sz="1200" dirty="0">
                <a:effectLst/>
                <a:latin typeface="+mn-ea"/>
                <a:ea typeface="+mn-ea"/>
              </a:endParaRPr>
            </a:p>
          </p:txBody>
        </p:sp>
        <p:sp>
          <p:nvSpPr>
            <p:cNvPr id="78" name="テキスト ボックス 77">
              <a:extLst>
                <a:ext uri="{FF2B5EF4-FFF2-40B4-BE49-F238E27FC236}">
                  <a16:creationId xmlns:a16="http://schemas.microsoft.com/office/drawing/2014/main" id="{66EAAF7F-73BC-31B4-8DF6-2A0D2F5E5D2C}"/>
                </a:ext>
              </a:extLst>
            </p:cNvPr>
            <p:cNvSpPr txBox="1"/>
            <p:nvPr/>
          </p:nvSpPr>
          <p:spPr>
            <a:xfrm>
              <a:off x="11330154" y="3344736"/>
              <a:ext cx="338554" cy="276999"/>
            </a:xfrm>
            <a:prstGeom prst="rect">
              <a:avLst/>
            </a:prstGeom>
            <a:noFill/>
          </p:spPr>
          <p:txBody>
            <a:bodyPr wrap="none" rtlCol="0">
              <a:spAutoFit/>
            </a:bodyPr>
            <a:lstStyle/>
            <a:p>
              <a:r>
                <a:rPr lang="ja-JP" altLang="en-US" sz="1200" dirty="0">
                  <a:latin typeface="+mn-ea"/>
                  <a:ea typeface="+mn-ea"/>
                </a:rPr>
                <a:t>⑬</a:t>
              </a:r>
              <a:endParaRPr kumimoji="1" lang="en-US" altLang="ja-JP" sz="1200" dirty="0">
                <a:effectLst/>
                <a:latin typeface="+mn-ea"/>
                <a:ea typeface="+mn-ea"/>
              </a:endParaRPr>
            </a:p>
          </p:txBody>
        </p:sp>
        <p:sp>
          <p:nvSpPr>
            <p:cNvPr id="79" name="テキスト ボックス 78">
              <a:extLst>
                <a:ext uri="{FF2B5EF4-FFF2-40B4-BE49-F238E27FC236}">
                  <a16:creationId xmlns:a16="http://schemas.microsoft.com/office/drawing/2014/main" id="{0ABB72A9-8C32-25CF-8BF3-05CDD380B030}"/>
                </a:ext>
              </a:extLst>
            </p:cNvPr>
            <p:cNvSpPr txBox="1"/>
            <p:nvPr/>
          </p:nvSpPr>
          <p:spPr>
            <a:xfrm>
              <a:off x="11503012" y="3575067"/>
              <a:ext cx="338554" cy="276999"/>
            </a:xfrm>
            <a:prstGeom prst="rect">
              <a:avLst/>
            </a:prstGeom>
            <a:noFill/>
          </p:spPr>
          <p:txBody>
            <a:bodyPr wrap="none" rtlCol="0">
              <a:spAutoFit/>
            </a:bodyPr>
            <a:lstStyle/>
            <a:p>
              <a:r>
                <a:rPr kumimoji="1" lang="ja-JP" altLang="en-US" sz="1200" dirty="0">
                  <a:effectLst/>
                  <a:latin typeface="+mn-ea"/>
                  <a:ea typeface="+mn-ea"/>
                </a:rPr>
                <a:t>⑫</a:t>
              </a:r>
              <a:endParaRPr kumimoji="1" lang="en-US" altLang="ja-JP" sz="1200" dirty="0">
                <a:effectLst/>
                <a:latin typeface="+mn-ea"/>
                <a:ea typeface="+mn-ea"/>
              </a:endParaRPr>
            </a:p>
          </p:txBody>
        </p:sp>
        <p:sp>
          <p:nvSpPr>
            <p:cNvPr id="80" name="テキスト ボックス 79">
              <a:extLst>
                <a:ext uri="{FF2B5EF4-FFF2-40B4-BE49-F238E27FC236}">
                  <a16:creationId xmlns:a16="http://schemas.microsoft.com/office/drawing/2014/main" id="{3E63EFDD-E64C-665E-E62A-88CCD9B3378A}"/>
                </a:ext>
              </a:extLst>
            </p:cNvPr>
            <p:cNvSpPr txBox="1"/>
            <p:nvPr/>
          </p:nvSpPr>
          <p:spPr>
            <a:xfrm>
              <a:off x="11718155" y="4347662"/>
              <a:ext cx="338554" cy="276999"/>
            </a:xfrm>
            <a:prstGeom prst="rect">
              <a:avLst/>
            </a:prstGeom>
            <a:noFill/>
          </p:spPr>
          <p:txBody>
            <a:bodyPr wrap="square" rtlCol="0">
              <a:spAutoFit/>
            </a:bodyPr>
            <a:lstStyle/>
            <a:p>
              <a:r>
                <a:rPr lang="ja-JP" altLang="en-US" sz="1200" dirty="0">
                  <a:latin typeface="+mn-ea"/>
                  <a:ea typeface="+mn-ea"/>
                </a:rPr>
                <a:t>⑪</a:t>
              </a:r>
              <a:endParaRPr kumimoji="1" lang="en-US" altLang="ja-JP" sz="1200" dirty="0">
                <a:effectLst/>
                <a:latin typeface="+mn-ea"/>
                <a:ea typeface="+mn-ea"/>
              </a:endParaRPr>
            </a:p>
          </p:txBody>
        </p:sp>
        <p:sp>
          <p:nvSpPr>
            <p:cNvPr id="81" name="テキスト ボックス 80">
              <a:extLst>
                <a:ext uri="{FF2B5EF4-FFF2-40B4-BE49-F238E27FC236}">
                  <a16:creationId xmlns:a16="http://schemas.microsoft.com/office/drawing/2014/main" id="{C906A119-CDEB-A446-8E15-7AA03061EB3B}"/>
                </a:ext>
              </a:extLst>
            </p:cNvPr>
            <p:cNvSpPr txBox="1"/>
            <p:nvPr/>
          </p:nvSpPr>
          <p:spPr>
            <a:xfrm>
              <a:off x="12187855" y="5054970"/>
              <a:ext cx="338554" cy="276999"/>
            </a:xfrm>
            <a:prstGeom prst="rect">
              <a:avLst/>
            </a:prstGeom>
            <a:noFill/>
          </p:spPr>
          <p:txBody>
            <a:bodyPr wrap="square" rtlCol="0">
              <a:spAutoFit/>
            </a:bodyPr>
            <a:lstStyle/>
            <a:p>
              <a:r>
                <a:rPr kumimoji="1" lang="ja-JP" altLang="en-US" sz="1200" dirty="0">
                  <a:effectLst/>
                  <a:latin typeface="+mn-ea"/>
                  <a:ea typeface="+mn-ea"/>
                </a:rPr>
                <a:t>⑯</a:t>
              </a:r>
              <a:endParaRPr kumimoji="1" lang="en-US" altLang="ja-JP" sz="1200" dirty="0">
                <a:effectLst/>
                <a:latin typeface="+mn-ea"/>
                <a:ea typeface="+mn-ea"/>
              </a:endParaRPr>
            </a:p>
          </p:txBody>
        </p:sp>
        <p:sp>
          <p:nvSpPr>
            <p:cNvPr id="82" name="テキスト ボックス 81">
              <a:extLst>
                <a:ext uri="{FF2B5EF4-FFF2-40B4-BE49-F238E27FC236}">
                  <a16:creationId xmlns:a16="http://schemas.microsoft.com/office/drawing/2014/main" id="{6E00B9AA-ADD3-7C43-8D91-9B8C94A2BC2A}"/>
                </a:ext>
              </a:extLst>
            </p:cNvPr>
            <p:cNvSpPr txBox="1"/>
            <p:nvPr/>
          </p:nvSpPr>
          <p:spPr>
            <a:xfrm>
              <a:off x="12374124" y="4840089"/>
              <a:ext cx="338554" cy="276999"/>
            </a:xfrm>
            <a:prstGeom prst="rect">
              <a:avLst/>
            </a:prstGeom>
            <a:noFill/>
          </p:spPr>
          <p:txBody>
            <a:bodyPr wrap="square" rtlCol="0">
              <a:spAutoFit/>
            </a:bodyPr>
            <a:lstStyle/>
            <a:p>
              <a:r>
                <a:rPr lang="ja-JP" altLang="en-US" sz="1200" dirty="0">
                  <a:latin typeface="+mn-ea"/>
                  <a:ea typeface="+mn-ea"/>
                </a:rPr>
                <a:t>⑱</a:t>
              </a:r>
              <a:endParaRPr kumimoji="1" lang="en-US" altLang="ja-JP" sz="1200" dirty="0">
                <a:effectLst/>
                <a:latin typeface="+mn-ea"/>
                <a:ea typeface="+mn-ea"/>
              </a:endParaRPr>
            </a:p>
          </p:txBody>
        </p:sp>
        <p:sp>
          <p:nvSpPr>
            <p:cNvPr id="83" name="テキスト ボックス 82">
              <a:extLst>
                <a:ext uri="{FF2B5EF4-FFF2-40B4-BE49-F238E27FC236}">
                  <a16:creationId xmlns:a16="http://schemas.microsoft.com/office/drawing/2014/main" id="{4B22F9DC-BE96-75D3-9224-10C6BCFAAFD2}"/>
                </a:ext>
              </a:extLst>
            </p:cNvPr>
            <p:cNvSpPr txBox="1"/>
            <p:nvPr/>
          </p:nvSpPr>
          <p:spPr>
            <a:xfrm>
              <a:off x="12585886" y="4456727"/>
              <a:ext cx="338554" cy="276999"/>
            </a:xfrm>
            <a:prstGeom prst="rect">
              <a:avLst/>
            </a:prstGeom>
            <a:noFill/>
          </p:spPr>
          <p:txBody>
            <a:bodyPr wrap="square" rtlCol="0">
              <a:spAutoFit/>
            </a:bodyPr>
            <a:lstStyle/>
            <a:p>
              <a:r>
                <a:rPr kumimoji="1" lang="ja-JP" altLang="en-US" sz="1200" dirty="0">
                  <a:effectLst/>
                  <a:latin typeface="+mn-ea"/>
                  <a:ea typeface="+mn-ea"/>
                </a:rPr>
                <a:t>⑮</a:t>
              </a:r>
              <a:endParaRPr kumimoji="1" lang="en-US" altLang="ja-JP" sz="1200" dirty="0">
                <a:effectLst/>
                <a:latin typeface="+mn-ea"/>
                <a:ea typeface="+mn-ea"/>
              </a:endParaRPr>
            </a:p>
          </p:txBody>
        </p:sp>
        <p:sp>
          <p:nvSpPr>
            <p:cNvPr id="84" name="テキスト ボックス 83">
              <a:extLst>
                <a:ext uri="{FF2B5EF4-FFF2-40B4-BE49-F238E27FC236}">
                  <a16:creationId xmlns:a16="http://schemas.microsoft.com/office/drawing/2014/main" id="{763E8AB0-A2F1-C09F-80AB-C7711ADA4878}"/>
                </a:ext>
              </a:extLst>
            </p:cNvPr>
            <p:cNvSpPr txBox="1"/>
            <p:nvPr/>
          </p:nvSpPr>
          <p:spPr>
            <a:xfrm>
              <a:off x="13008955" y="4491103"/>
              <a:ext cx="338554" cy="276999"/>
            </a:xfrm>
            <a:prstGeom prst="rect">
              <a:avLst/>
            </a:prstGeom>
            <a:noFill/>
          </p:spPr>
          <p:txBody>
            <a:bodyPr wrap="square" rtlCol="0">
              <a:spAutoFit/>
            </a:bodyPr>
            <a:lstStyle/>
            <a:p>
              <a:r>
                <a:rPr lang="ja-JP" altLang="en-US" sz="1200" dirty="0">
                  <a:latin typeface="+mn-ea"/>
                  <a:ea typeface="+mn-ea"/>
                </a:rPr>
                <a:t>⑰</a:t>
              </a:r>
              <a:endParaRPr kumimoji="1" lang="en-US" altLang="ja-JP" sz="1200" dirty="0">
                <a:effectLst/>
                <a:latin typeface="+mn-ea"/>
                <a:ea typeface="+mn-ea"/>
              </a:endParaRPr>
            </a:p>
          </p:txBody>
        </p:sp>
        <p:sp>
          <p:nvSpPr>
            <p:cNvPr id="85" name="テキスト ボックス 84">
              <a:extLst>
                <a:ext uri="{FF2B5EF4-FFF2-40B4-BE49-F238E27FC236}">
                  <a16:creationId xmlns:a16="http://schemas.microsoft.com/office/drawing/2014/main" id="{4A811217-65B1-F529-A3D5-4BDD4B906933}"/>
                </a:ext>
              </a:extLst>
            </p:cNvPr>
            <p:cNvSpPr txBox="1"/>
            <p:nvPr/>
          </p:nvSpPr>
          <p:spPr>
            <a:xfrm>
              <a:off x="12204847" y="4702925"/>
              <a:ext cx="338554" cy="276999"/>
            </a:xfrm>
            <a:prstGeom prst="rect">
              <a:avLst/>
            </a:prstGeom>
            <a:noFill/>
          </p:spPr>
          <p:txBody>
            <a:bodyPr wrap="square" rtlCol="0">
              <a:spAutoFit/>
            </a:bodyPr>
            <a:lstStyle/>
            <a:p>
              <a:r>
                <a:rPr kumimoji="1" lang="ja-JP" altLang="en-US" sz="1200" dirty="0">
                  <a:effectLst/>
                  <a:latin typeface="+mn-ea"/>
                  <a:ea typeface="+mn-ea"/>
                </a:rPr>
                <a:t>⑲</a:t>
              </a:r>
              <a:endParaRPr kumimoji="1" lang="en-US" altLang="ja-JP" sz="1200" dirty="0">
                <a:effectLst/>
                <a:latin typeface="+mn-ea"/>
                <a:ea typeface="+mn-ea"/>
              </a:endParaRPr>
            </a:p>
          </p:txBody>
        </p:sp>
        <p:sp>
          <p:nvSpPr>
            <p:cNvPr id="86" name="テキスト ボックス 85">
              <a:extLst>
                <a:ext uri="{FF2B5EF4-FFF2-40B4-BE49-F238E27FC236}">
                  <a16:creationId xmlns:a16="http://schemas.microsoft.com/office/drawing/2014/main" id="{FE9C3C0B-B75B-E61D-7A7D-46C0A3793BCC}"/>
                </a:ext>
              </a:extLst>
            </p:cNvPr>
            <p:cNvSpPr txBox="1"/>
            <p:nvPr/>
          </p:nvSpPr>
          <p:spPr>
            <a:xfrm>
              <a:off x="10486096" y="2751663"/>
              <a:ext cx="338554" cy="276999"/>
            </a:xfrm>
            <a:prstGeom prst="rect">
              <a:avLst/>
            </a:prstGeom>
            <a:noFill/>
          </p:spPr>
          <p:txBody>
            <a:bodyPr wrap="none" rtlCol="0">
              <a:spAutoFit/>
            </a:bodyPr>
            <a:lstStyle/>
            <a:p>
              <a:r>
                <a:rPr kumimoji="1" lang="ja-JP" altLang="en-US" sz="1200" dirty="0">
                  <a:effectLst/>
                  <a:latin typeface="+mn-ea"/>
                  <a:ea typeface="+mn-ea"/>
                </a:rPr>
                <a:t>㉑</a:t>
              </a:r>
              <a:endParaRPr kumimoji="1" lang="en-US" altLang="ja-JP" sz="1200" dirty="0">
                <a:effectLst/>
                <a:latin typeface="+mn-ea"/>
                <a:ea typeface="+mn-ea"/>
              </a:endParaRPr>
            </a:p>
          </p:txBody>
        </p:sp>
        <p:sp>
          <p:nvSpPr>
            <p:cNvPr id="87" name="テキスト ボックス 86">
              <a:extLst>
                <a:ext uri="{FF2B5EF4-FFF2-40B4-BE49-F238E27FC236}">
                  <a16:creationId xmlns:a16="http://schemas.microsoft.com/office/drawing/2014/main" id="{5189AFCC-F065-24DC-9851-245317B4247C}"/>
                </a:ext>
              </a:extLst>
            </p:cNvPr>
            <p:cNvSpPr txBox="1"/>
            <p:nvPr/>
          </p:nvSpPr>
          <p:spPr>
            <a:xfrm>
              <a:off x="10237669" y="2710741"/>
              <a:ext cx="338554" cy="276999"/>
            </a:xfrm>
            <a:prstGeom prst="rect">
              <a:avLst/>
            </a:prstGeom>
            <a:noFill/>
          </p:spPr>
          <p:txBody>
            <a:bodyPr wrap="square" rtlCol="0">
              <a:spAutoFit/>
            </a:bodyPr>
            <a:lstStyle/>
            <a:p>
              <a:r>
                <a:rPr lang="ja-JP" altLang="en-US" sz="1200" dirty="0">
                  <a:latin typeface="+mn-ea"/>
                  <a:ea typeface="+mn-ea"/>
                </a:rPr>
                <a:t>㉒</a:t>
              </a:r>
              <a:endParaRPr kumimoji="1" lang="en-US" altLang="ja-JP" sz="1200" dirty="0">
                <a:effectLst/>
                <a:latin typeface="+mn-ea"/>
                <a:ea typeface="+mn-ea"/>
              </a:endParaRPr>
            </a:p>
          </p:txBody>
        </p:sp>
        <p:sp>
          <p:nvSpPr>
            <p:cNvPr id="88" name="テキスト ボックス 87">
              <a:extLst>
                <a:ext uri="{FF2B5EF4-FFF2-40B4-BE49-F238E27FC236}">
                  <a16:creationId xmlns:a16="http://schemas.microsoft.com/office/drawing/2014/main" id="{05E97AB3-F690-2E65-2F15-C0252A4F444C}"/>
                </a:ext>
              </a:extLst>
            </p:cNvPr>
            <p:cNvSpPr txBox="1"/>
            <p:nvPr/>
          </p:nvSpPr>
          <p:spPr>
            <a:xfrm>
              <a:off x="10122156" y="2851653"/>
              <a:ext cx="338554" cy="276999"/>
            </a:xfrm>
            <a:prstGeom prst="rect">
              <a:avLst/>
            </a:prstGeom>
            <a:noFill/>
          </p:spPr>
          <p:txBody>
            <a:bodyPr wrap="square" rtlCol="0">
              <a:spAutoFit/>
            </a:bodyPr>
            <a:lstStyle/>
            <a:p>
              <a:r>
                <a:rPr kumimoji="1" lang="ja-JP" altLang="en-US" sz="1200" dirty="0">
                  <a:effectLst/>
                  <a:latin typeface="+mn-ea"/>
                  <a:ea typeface="+mn-ea"/>
                </a:rPr>
                <a:t>㉓</a:t>
              </a:r>
              <a:endParaRPr kumimoji="1" lang="en-US" altLang="ja-JP" sz="1200" dirty="0">
                <a:effectLst/>
                <a:latin typeface="+mn-ea"/>
                <a:ea typeface="+mn-ea"/>
              </a:endParaRPr>
            </a:p>
          </p:txBody>
        </p:sp>
        <p:sp>
          <p:nvSpPr>
            <p:cNvPr id="89" name="テキスト ボックス 88">
              <a:extLst>
                <a:ext uri="{FF2B5EF4-FFF2-40B4-BE49-F238E27FC236}">
                  <a16:creationId xmlns:a16="http://schemas.microsoft.com/office/drawing/2014/main" id="{0763CBE7-A8FB-73B5-44C0-3E2C3921A3F0}"/>
                </a:ext>
              </a:extLst>
            </p:cNvPr>
            <p:cNvSpPr txBox="1"/>
            <p:nvPr/>
          </p:nvSpPr>
          <p:spPr>
            <a:xfrm>
              <a:off x="10099191" y="3452675"/>
              <a:ext cx="338554" cy="276999"/>
            </a:xfrm>
            <a:prstGeom prst="rect">
              <a:avLst/>
            </a:prstGeom>
            <a:noFill/>
          </p:spPr>
          <p:txBody>
            <a:bodyPr wrap="square" rtlCol="0">
              <a:spAutoFit/>
            </a:bodyPr>
            <a:lstStyle/>
            <a:p>
              <a:r>
                <a:rPr kumimoji="1" lang="ja-JP" altLang="en-US" sz="1200" dirty="0">
                  <a:effectLst/>
                  <a:latin typeface="+mn-ea"/>
                  <a:ea typeface="+mn-ea"/>
                </a:rPr>
                <a:t>⑳</a:t>
              </a:r>
              <a:endParaRPr kumimoji="1" lang="en-US" altLang="ja-JP" sz="1200" dirty="0">
                <a:effectLst/>
                <a:latin typeface="+mn-ea"/>
                <a:ea typeface="+mn-ea"/>
              </a:endParaRPr>
            </a:p>
          </p:txBody>
        </p:sp>
        <p:sp>
          <p:nvSpPr>
            <p:cNvPr id="90" name="テキスト ボックス 89">
              <a:extLst>
                <a:ext uri="{FF2B5EF4-FFF2-40B4-BE49-F238E27FC236}">
                  <a16:creationId xmlns:a16="http://schemas.microsoft.com/office/drawing/2014/main" id="{C77C0E13-527B-C5D4-BA77-D0488DA646DB}"/>
                </a:ext>
              </a:extLst>
            </p:cNvPr>
            <p:cNvSpPr txBox="1"/>
            <p:nvPr/>
          </p:nvSpPr>
          <p:spPr>
            <a:xfrm>
              <a:off x="10079791" y="3085304"/>
              <a:ext cx="338554" cy="276999"/>
            </a:xfrm>
            <a:prstGeom prst="rect">
              <a:avLst/>
            </a:prstGeom>
            <a:noFill/>
          </p:spPr>
          <p:txBody>
            <a:bodyPr wrap="square" rtlCol="0">
              <a:spAutoFit/>
            </a:bodyPr>
            <a:lstStyle/>
            <a:p>
              <a:r>
                <a:rPr lang="ja-JP" altLang="en-US" sz="1200" dirty="0">
                  <a:latin typeface="+mn-ea"/>
                  <a:ea typeface="+mn-ea"/>
                </a:rPr>
                <a:t>㉔</a:t>
              </a:r>
              <a:endParaRPr kumimoji="1" lang="en-US" altLang="ja-JP" sz="1200" dirty="0">
                <a:effectLst/>
                <a:latin typeface="+mn-ea"/>
                <a:ea typeface="+mn-ea"/>
              </a:endParaRPr>
            </a:p>
          </p:txBody>
        </p:sp>
        <p:sp>
          <p:nvSpPr>
            <p:cNvPr id="91" name="テキスト ボックス 90">
              <a:extLst>
                <a:ext uri="{FF2B5EF4-FFF2-40B4-BE49-F238E27FC236}">
                  <a16:creationId xmlns:a16="http://schemas.microsoft.com/office/drawing/2014/main" id="{8C8E9853-8D43-01E4-1BA6-1052D588E6A5}"/>
                </a:ext>
              </a:extLst>
            </p:cNvPr>
            <p:cNvSpPr txBox="1"/>
            <p:nvPr/>
          </p:nvSpPr>
          <p:spPr>
            <a:xfrm>
              <a:off x="10687607" y="2645533"/>
              <a:ext cx="338554" cy="276999"/>
            </a:xfrm>
            <a:prstGeom prst="rect">
              <a:avLst/>
            </a:prstGeom>
            <a:noFill/>
          </p:spPr>
          <p:txBody>
            <a:bodyPr wrap="square" rtlCol="0">
              <a:spAutoFit/>
            </a:bodyPr>
            <a:lstStyle/>
            <a:p>
              <a:r>
                <a:rPr kumimoji="1" lang="ja-JP" altLang="en-US" sz="1200" dirty="0">
                  <a:effectLst/>
                  <a:latin typeface="+mn-ea"/>
                  <a:ea typeface="+mn-ea"/>
                </a:rPr>
                <a:t>㉖</a:t>
              </a:r>
              <a:endParaRPr kumimoji="1" lang="en-US" altLang="ja-JP" sz="1200" dirty="0">
                <a:effectLst/>
                <a:latin typeface="+mn-ea"/>
                <a:ea typeface="+mn-ea"/>
              </a:endParaRPr>
            </a:p>
          </p:txBody>
        </p:sp>
        <p:sp>
          <p:nvSpPr>
            <p:cNvPr id="92" name="テキスト ボックス 91">
              <a:extLst>
                <a:ext uri="{FF2B5EF4-FFF2-40B4-BE49-F238E27FC236}">
                  <a16:creationId xmlns:a16="http://schemas.microsoft.com/office/drawing/2014/main" id="{CD4FBF0C-F273-961A-87B2-FDE2FC1DEA7D}"/>
                </a:ext>
              </a:extLst>
            </p:cNvPr>
            <p:cNvSpPr txBox="1"/>
            <p:nvPr/>
          </p:nvSpPr>
          <p:spPr>
            <a:xfrm>
              <a:off x="10837448" y="2333474"/>
              <a:ext cx="338554" cy="276999"/>
            </a:xfrm>
            <a:prstGeom prst="rect">
              <a:avLst/>
            </a:prstGeom>
            <a:noFill/>
          </p:spPr>
          <p:txBody>
            <a:bodyPr wrap="square" rtlCol="0">
              <a:spAutoFit/>
            </a:bodyPr>
            <a:lstStyle/>
            <a:p>
              <a:r>
                <a:rPr lang="ja-JP" altLang="en-US" sz="1200" dirty="0">
                  <a:latin typeface="+mn-ea"/>
                  <a:ea typeface="+mn-ea"/>
                </a:rPr>
                <a:t>㉗</a:t>
              </a:r>
              <a:endParaRPr kumimoji="1" lang="en-US" altLang="ja-JP" sz="1200" dirty="0">
                <a:effectLst/>
                <a:latin typeface="+mn-ea"/>
                <a:ea typeface="+mn-ea"/>
              </a:endParaRPr>
            </a:p>
          </p:txBody>
        </p:sp>
        <p:sp>
          <p:nvSpPr>
            <p:cNvPr id="64" name="正方形/長方形 63">
              <a:extLst>
                <a:ext uri="{FF2B5EF4-FFF2-40B4-BE49-F238E27FC236}">
                  <a16:creationId xmlns:a16="http://schemas.microsoft.com/office/drawing/2014/main" id="{04BB8688-CA5C-720A-1FC8-9FB9A7CB9BD3}"/>
                </a:ext>
              </a:extLst>
            </p:cNvPr>
            <p:cNvSpPr/>
            <p:nvPr/>
          </p:nvSpPr>
          <p:spPr>
            <a:xfrm>
              <a:off x="9643690" y="708876"/>
              <a:ext cx="1210756" cy="21315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bg1"/>
                  </a:solidFill>
                </a:rPr>
                <a:t>施設位置図</a:t>
              </a:r>
              <a:endParaRPr kumimoji="1" lang="en-US" altLang="ja-JP" sz="1100" dirty="0">
                <a:solidFill>
                  <a:schemeClr val="bg1"/>
                </a:solidFill>
              </a:endParaRPr>
            </a:p>
          </p:txBody>
        </p:sp>
        <p:sp>
          <p:nvSpPr>
            <p:cNvPr id="62" name="テキスト ボックス 61">
              <a:extLst>
                <a:ext uri="{FF2B5EF4-FFF2-40B4-BE49-F238E27FC236}">
                  <a16:creationId xmlns:a16="http://schemas.microsoft.com/office/drawing/2014/main" id="{B7F98DC6-51E9-E9F7-C843-7CE694CF167D}"/>
                </a:ext>
              </a:extLst>
            </p:cNvPr>
            <p:cNvSpPr txBox="1"/>
            <p:nvPr/>
          </p:nvSpPr>
          <p:spPr>
            <a:xfrm>
              <a:off x="11623278" y="2685277"/>
              <a:ext cx="338554" cy="276999"/>
            </a:xfrm>
            <a:prstGeom prst="rect">
              <a:avLst/>
            </a:prstGeom>
            <a:noFill/>
          </p:spPr>
          <p:txBody>
            <a:bodyPr wrap="none" rtlCol="0">
              <a:spAutoFit/>
            </a:bodyPr>
            <a:lstStyle/>
            <a:p>
              <a:r>
                <a:rPr kumimoji="1" lang="ja-JP" altLang="en-US" sz="1200" dirty="0">
                  <a:effectLst/>
                  <a:latin typeface="+mn-ea"/>
                  <a:ea typeface="+mn-ea"/>
                </a:rPr>
                <a:t>⑨</a:t>
              </a:r>
              <a:endParaRPr kumimoji="1" lang="en-US" altLang="ja-JP" sz="1200" dirty="0">
                <a:effectLst/>
                <a:latin typeface="+mn-ea"/>
                <a:ea typeface="+mn-ea"/>
              </a:endParaRPr>
            </a:p>
          </p:txBody>
        </p:sp>
        <p:sp>
          <p:nvSpPr>
            <p:cNvPr id="60" name="テキスト ボックス 59">
              <a:extLst>
                <a:ext uri="{FF2B5EF4-FFF2-40B4-BE49-F238E27FC236}">
                  <a16:creationId xmlns:a16="http://schemas.microsoft.com/office/drawing/2014/main" id="{DCBCF8B9-1F65-4EFD-6BA2-9A7895FC3E8B}"/>
                </a:ext>
              </a:extLst>
            </p:cNvPr>
            <p:cNvSpPr txBox="1"/>
            <p:nvPr/>
          </p:nvSpPr>
          <p:spPr>
            <a:xfrm>
              <a:off x="11503012" y="2433957"/>
              <a:ext cx="338554" cy="276999"/>
            </a:xfrm>
            <a:prstGeom prst="rect">
              <a:avLst/>
            </a:prstGeom>
            <a:noFill/>
          </p:spPr>
          <p:txBody>
            <a:bodyPr wrap="none" rtlCol="0">
              <a:spAutoFit/>
            </a:bodyPr>
            <a:lstStyle/>
            <a:p>
              <a:r>
                <a:rPr lang="ja-JP" altLang="en-US" sz="1200" dirty="0">
                  <a:latin typeface="+mn-ea"/>
                  <a:ea typeface="+mn-ea"/>
                </a:rPr>
                <a:t>④</a:t>
              </a:r>
              <a:endParaRPr kumimoji="1" lang="en-US" altLang="ja-JP" sz="1200" dirty="0">
                <a:effectLst/>
                <a:latin typeface="+mn-ea"/>
                <a:ea typeface="+mn-ea"/>
              </a:endParaRPr>
            </a:p>
          </p:txBody>
        </p:sp>
      </p:grpSp>
      <p:sp>
        <p:nvSpPr>
          <p:cNvPr id="5" name="テキスト ボックス 4">
            <a:extLst>
              <a:ext uri="{FF2B5EF4-FFF2-40B4-BE49-F238E27FC236}">
                <a16:creationId xmlns:a16="http://schemas.microsoft.com/office/drawing/2014/main" id="{41BFA53E-2386-F3E2-56EF-B93E3B8E1C13}"/>
              </a:ext>
            </a:extLst>
          </p:cNvPr>
          <p:cNvSpPr txBox="1"/>
          <p:nvPr/>
        </p:nvSpPr>
        <p:spPr>
          <a:xfrm>
            <a:off x="5425589" y="3539901"/>
            <a:ext cx="338554" cy="276999"/>
          </a:xfrm>
          <a:prstGeom prst="rect">
            <a:avLst/>
          </a:prstGeom>
          <a:noFill/>
        </p:spPr>
        <p:txBody>
          <a:bodyPr wrap="square" rtlCol="0">
            <a:spAutoFit/>
          </a:bodyPr>
          <a:lstStyle/>
          <a:p>
            <a:r>
              <a:rPr lang="ja-JP" altLang="en-US" sz="1200" dirty="0">
                <a:latin typeface="+mn-ea"/>
                <a:ea typeface="+mn-ea"/>
              </a:rPr>
              <a:t>㉕</a:t>
            </a:r>
            <a:endParaRPr kumimoji="1" lang="en-US" altLang="ja-JP" sz="1200" dirty="0">
              <a:effectLst/>
              <a:latin typeface="+mn-ea"/>
              <a:ea typeface="+mn-ea"/>
            </a:endParaRPr>
          </a:p>
        </p:txBody>
      </p:sp>
    </p:spTree>
    <p:extLst>
      <p:ext uri="{BB962C8B-B14F-4D97-AF65-F5344CB8AC3E}">
        <p14:creationId xmlns:p14="http://schemas.microsoft.com/office/powerpoint/2010/main" val="1071630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B75F-D7FD-91A7-64E9-C7AA9A5B41F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4B902F2-09A4-C344-16EB-CE6E742D1961}"/>
              </a:ext>
            </a:extLst>
          </p:cNvPr>
          <p:cNvSpPr>
            <a:spLocks noGrp="1"/>
          </p:cNvSpPr>
          <p:nvPr>
            <p:ph type="sldNum" sz="quarter" idx="12"/>
          </p:nvPr>
        </p:nvSpPr>
        <p:spPr/>
        <p:txBody>
          <a:bodyPr/>
          <a:lstStyle/>
          <a:p>
            <a:pPr>
              <a:defRPr/>
            </a:pPr>
            <a:fld id="{37E090E1-01D6-4368-A6B7-2050244B6EC1}" type="slidenum">
              <a:rPr lang="en-US" altLang="ja-JP" smtClean="0"/>
              <a:pPr>
                <a:defRPr/>
              </a:pPr>
              <a:t>39</a:t>
            </a:fld>
            <a:endParaRPr lang="en-US" altLang="ja-JP" dirty="0"/>
          </a:p>
        </p:txBody>
      </p:sp>
      <p:sp>
        <p:nvSpPr>
          <p:cNvPr id="14" name="テキスト ボックス 11">
            <a:extLst>
              <a:ext uri="{FF2B5EF4-FFF2-40B4-BE49-F238E27FC236}">
                <a16:creationId xmlns:a16="http://schemas.microsoft.com/office/drawing/2014/main" id="{5E9C8239-122A-7075-A78F-3D926C13E70A}"/>
              </a:ext>
            </a:extLst>
          </p:cNvPr>
          <p:cNvSpPr txBox="1">
            <a:spLocks noChangeArrowheads="1"/>
          </p:cNvSpPr>
          <p:nvPr/>
        </p:nvSpPr>
        <p:spPr bwMode="auto">
          <a:xfrm>
            <a:off x="287524" y="828184"/>
            <a:ext cx="8568952" cy="338554"/>
          </a:xfrm>
          <a:prstGeom prst="rect">
            <a:avLst/>
          </a:prstGeom>
          <a:noFill/>
          <a:ln w="9525">
            <a:noFill/>
            <a:miter lim="800000"/>
            <a:headEnd/>
            <a:tailEnd/>
          </a:ln>
        </p:spPr>
        <p:txBody>
          <a:bodyPr wrap="square">
            <a:spAutoFit/>
          </a:bodyPr>
          <a:lstStyle/>
          <a:p>
            <a:pPr algn="l"/>
            <a:r>
              <a:rPr lang="ja-JP" altLang="en-US" sz="1600" dirty="0">
                <a:latin typeface="+mn-lt"/>
                <a:ea typeface="+mn-ea"/>
              </a:rPr>
              <a:t>管理・更新一体マネジメント（レベル</a:t>
            </a:r>
            <a:r>
              <a:rPr lang="en-US" altLang="ja-JP" sz="1600" dirty="0">
                <a:latin typeface="+mn-lt"/>
                <a:ea typeface="+mn-ea"/>
              </a:rPr>
              <a:t>3.5</a:t>
            </a:r>
            <a:r>
              <a:rPr lang="ja-JP" altLang="en-US" sz="1600" dirty="0">
                <a:latin typeface="+mn-lt"/>
                <a:ea typeface="+mn-ea"/>
              </a:rPr>
              <a:t>）の</a:t>
            </a:r>
            <a:r>
              <a:rPr lang="en-US" altLang="ja-JP" sz="1600" dirty="0">
                <a:latin typeface="+mn-lt"/>
                <a:ea typeface="+mn-ea"/>
              </a:rPr>
              <a:t>4</a:t>
            </a:r>
            <a:r>
              <a:rPr lang="ja-JP" altLang="en-US" sz="1600" dirty="0">
                <a:latin typeface="+mn-lt"/>
                <a:ea typeface="+mn-ea"/>
              </a:rPr>
              <a:t>要件の対応について</a:t>
            </a:r>
            <a:endParaRPr lang="en-US" altLang="ja-JP" sz="1600" dirty="0">
              <a:latin typeface="+mn-lt"/>
              <a:ea typeface="+mn-ea"/>
            </a:endParaRPr>
          </a:p>
        </p:txBody>
      </p:sp>
      <p:grpSp>
        <p:nvGrpSpPr>
          <p:cNvPr id="2" name="グループ化 1">
            <a:extLst>
              <a:ext uri="{FF2B5EF4-FFF2-40B4-BE49-F238E27FC236}">
                <a16:creationId xmlns:a16="http://schemas.microsoft.com/office/drawing/2014/main" id="{96089420-259C-E6F9-6DDF-620B5E9869D0}"/>
              </a:ext>
            </a:extLst>
          </p:cNvPr>
          <p:cNvGrpSpPr/>
          <p:nvPr/>
        </p:nvGrpSpPr>
        <p:grpSpPr>
          <a:xfrm>
            <a:off x="467545" y="1335669"/>
            <a:ext cx="5040559" cy="797187"/>
            <a:chOff x="-961183" y="1270571"/>
            <a:chExt cx="5040559" cy="797187"/>
          </a:xfrm>
        </p:grpSpPr>
        <p:sp>
          <p:nvSpPr>
            <p:cNvPr id="3" name="正方形/長方形 2">
              <a:extLst>
                <a:ext uri="{FF2B5EF4-FFF2-40B4-BE49-F238E27FC236}">
                  <a16:creationId xmlns:a16="http://schemas.microsoft.com/office/drawing/2014/main" id="{BD7EEB34-D6F2-49F3-CF02-CEDD42D46C81}"/>
                </a:ext>
              </a:extLst>
            </p:cNvPr>
            <p:cNvSpPr/>
            <p:nvPr/>
          </p:nvSpPr>
          <p:spPr>
            <a:xfrm>
              <a:off x="-45879" y="1438331"/>
              <a:ext cx="4125255" cy="461665"/>
            </a:xfrm>
            <a:prstGeom prst="rect">
              <a:avLst/>
            </a:prstGeom>
            <a:noFill/>
            <a:ln w="28575">
              <a:noFill/>
            </a:ln>
          </p:spPr>
          <p:txBody>
            <a:bodyPr wrap="square">
              <a:spAutoFit/>
            </a:bodyPr>
            <a:lstStyle/>
            <a:p>
              <a:r>
                <a:rPr lang="en-US" altLang="ja-JP" sz="2400" b="1" dirty="0">
                  <a:solidFill>
                    <a:srgbClr val="1E378C"/>
                  </a:solidFill>
                  <a:latin typeface="+mn-lt"/>
                  <a:ea typeface="+mn-ea"/>
                </a:rPr>
                <a:t>10</a:t>
              </a:r>
              <a:r>
                <a:rPr lang="ja-JP" altLang="en-US" sz="2400" b="1" dirty="0">
                  <a:solidFill>
                    <a:srgbClr val="1E378C"/>
                  </a:solidFill>
                  <a:latin typeface="+mn-lt"/>
                  <a:ea typeface="+mn-ea"/>
                </a:rPr>
                <a:t>年間　</a:t>
              </a:r>
              <a:r>
                <a:rPr lang="ja-JP" altLang="en-US" b="1" dirty="0">
                  <a:latin typeface="+mn-lt"/>
                  <a:ea typeface="+mn-ea"/>
                </a:rPr>
                <a:t>として検討</a:t>
              </a:r>
              <a:endParaRPr lang="en-US" altLang="ja-JP" sz="2400" b="1" dirty="0">
                <a:latin typeface="+mn-lt"/>
                <a:ea typeface="+mn-ea"/>
              </a:endParaRPr>
            </a:p>
          </p:txBody>
        </p:sp>
        <p:sp>
          <p:nvSpPr>
            <p:cNvPr id="5" name="四角形: 角を丸くする 4">
              <a:extLst>
                <a:ext uri="{FF2B5EF4-FFF2-40B4-BE49-F238E27FC236}">
                  <a16:creationId xmlns:a16="http://schemas.microsoft.com/office/drawing/2014/main" id="{01253EF9-CC5E-BC9E-DBF8-94C6A7D6F611}"/>
                </a:ext>
              </a:extLst>
            </p:cNvPr>
            <p:cNvSpPr/>
            <p:nvPr/>
          </p:nvSpPr>
          <p:spPr>
            <a:xfrm>
              <a:off x="-961183" y="1270571"/>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契約期間</a:t>
              </a:r>
            </a:p>
          </p:txBody>
        </p:sp>
      </p:grpSp>
      <p:pic>
        <p:nvPicPr>
          <p:cNvPr id="8" name="図 7">
            <a:extLst>
              <a:ext uri="{FF2B5EF4-FFF2-40B4-BE49-F238E27FC236}">
                <a16:creationId xmlns:a16="http://schemas.microsoft.com/office/drawing/2014/main" id="{9D001160-21FA-9DAC-BC03-5CA5DF7AF765}"/>
              </a:ext>
            </a:extLst>
          </p:cNvPr>
          <p:cNvPicPr>
            <a:picLocks noChangeAspect="1"/>
          </p:cNvPicPr>
          <p:nvPr/>
        </p:nvPicPr>
        <p:blipFill>
          <a:blip r:embed="rId3"/>
          <a:stretch>
            <a:fillRect/>
          </a:stretch>
        </p:blipFill>
        <p:spPr>
          <a:xfrm>
            <a:off x="764648" y="2186573"/>
            <a:ext cx="7210757" cy="4388726"/>
          </a:xfrm>
          <a:prstGeom prst="rect">
            <a:avLst/>
          </a:prstGeom>
        </p:spPr>
      </p:pic>
      <p:sp>
        <p:nvSpPr>
          <p:cNvPr id="9" name="テキスト ボックス 8">
            <a:extLst>
              <a:ext uri="{FF2B5EF4-FFF2-40B4-BE49-F238E27FC236}">
                <a16:creationId xmlns:a16="http://schemas.microsoft.com/office/drawing/2014/main" id="{D8791AD2-88E7-ADEF-9D64-2595834A0BB3}"/>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sp>
        <p:nvSpPr>
          <p:cNvPr id="10" name="正方形/長方形 9">
            <a:extLst>
              <a:ext uri="{FF2B5EF4-FFF2-40B4-BE49-F238E27FC236}">
                <a16:creationId xmlns:a16="http://schemas.microsoft.com/office/drawing/2014/main" id="{548D8BB4-BA82-4624-69AE-B06D7C997F08}"/>
              </a:ext>
            </a:extLst>
          </p:cNvPr>
          <p:cNvSpPr/>
          <p:nvPr/>
        </p:nvSpPr>
        <p:spPr>
          <a:xfrm>
            <a:off x="3347864" y="2751255"/>
            <a:ext cx="684000" cy="216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a:extLst>
              <a:ext uri="{FF2B5EF4-FFF2-40B4-BE49-F238E27FC236}">
                <a16:creationId xmlns:a16="http://schemas.microsoft.com/office/drawing/2014/main" id="{746E881E-EEF5-E54F-7A91-5E507A4497A3}"/>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Tree>
    <p:extLst>
      <p:ext uri="{BB962C8B-B14F-4D97-AF65-F5344CB8AC3E}">
        <p14:creationId xmlns:p14="http://schemas.microsoft.com/office/powerpoint/2010/main" val="1370607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09918-1A45-DF01-0CC1-85F9631669D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9DA9D09-59D6-101E-111E-219964DB80EB}"/>
              </a:ext>
            </a:extLst>
          </p:cNvPr>
          <p:cNvSpPr>
            <a:spLocks noGrp="1"/>
          </p:cNvSpPr>
          <p:nvPr>
            <p:ph type="sldNum" sz="quarter" idx="12"/>
          </p:nvPr>
        </p:nvSpPr>
        <p:spPr/>
        <p:txBody>
          <a:bodyPr/>
          <a:lstStyle/>
          <a:p>
            <a:pPr>
              <a:defRPr/>
            </a:pPr>
            <a:fld id="{37E090E1-01D6-4368-A6B7-2050244B6EC1}" type="slidenum">
              <a:rPr lang="en-US" altLang="ja-JP" smtClean="0"/>
              <a:pPr>
                <a:defRPr/>
              </a:pPr>
              <a:t>40</a:t>
            </a:fld>
            <a:endParaRPr lang="en-US" altLang="ja-JP" dirty="0"/>
          </a:p>
        </p:txBody>
      </p:sp>
      <p:sp>
        <p:nvSpPr>
          <p:cNvPr id="14" name="テキスト ボックス 11">
            <a:extLst>
              <a:ext uri="{FF2B5EF4-FFF2-40B4-BE49-F238E27FC236}">
                <a16:creationId xmlns:a16="http://schemas.microsoft.com/office/drawing/2014/main" id="{E7B26946-0E79-9412-8DFA-72F20CD70993}"/>
              </a:ext>
            </a:extLst>
          </p:cNvPr>
          <p:cNvSpPr txBox="1">
            <a:spLocks noChangeArrowheads="1"/>
          </p:cNvSpPr>
          <p:nvPr/>
        </p:nvSpPr>
        <p:spPr bwMode="auto">
          <a:xfrm>
            <a:off x="287524" y="828184"/>
            <a:ext cx="8568952" cy="338554"/>
          </a:xfrm>
          <a:prstGeom prst="rect">
            <a:avLst/>
          </a:prstGeom>
          <a:noFill/>
          <a:ln w="9525">
            <a:noFill/>
            <a:miter lim="800000"/>
            <a:headEnd/>
            <a:tailEnd/>
          </a:ln>
        </p:spPr>
        <p:txBody>
          <a:bodyPr wrap="square">
            <a:spAutoFit/>
          </a:bodyPr>
          <a:lstStyle/>
          <a:p>
            <a:pPr algn="l"/>
            <a:r>
              <a:rPr lang="ja-JP" altLang="en-US" sz="1600" dirty="0">
                <a:latin typeface="+mn-lt"/>
                <a:ea typeface="+mn-ea"/>
              </a:rPr>
              <a:t>管理・更新一体マネジメント（レベル</a:t>
            </a:r>
            <a:r>
              <a:rPr lang="en-US" altLang="ja-JP" sz="1600" dirty="0">
                <a:latin typeface="+mn-lt"/>
                <a:ea typeface="+mn-ea"/>
              </a:rPr>
              <a:t>3.5</a:t>
            </a:r>
            <a:r>
              <a:rPr lang="ja-JP" altLang="en-US" sz="1600" dirty="0">
                <a:latin typeface="+mn-lt"/>
                <a:ea typeface="+mn-ea"/>
              </a:rPr>
              <a:t>）の</a:t>
            </a:r>
            <a:r>
              <a:rPr lang="en-US" altLang="ja-JP" sz="1600" dirty="0">
                <a:latin typeface="+mn-lt"/>
                <a:ea typeface="+mn-ea"/>
              </a:rPr>
              <a:t>4</a:t>
            </a:r>
            <a:r>
              <a:rPr lang="ja-JP" altLang="en-US" sz="1600" dirty="0">
                <a:latin typeface="+mn-lt"/>
                <a:ea typeface="+mn-ea"/>
              </a:rPr>
              <a:t>要件の対応について</a:t>
            </a:r>
            <a:endParaRPr lang="en-US" altLang="ja-JP" sz="1600" dirty="0">
              <a:latin typeface="+mn-lt"/>
              <a:ea typeface="+mn-ea"/>
            </a:endParaRPr>
          </a:p>
        </p:txBody>
      </p:sp>
      <p:grpSp>
        <p:nvGrpSpPr>
          <p:cNvPr id="2" name="グループ化 1">
            <a:extLst>
              <a:ext uri="{FF2B5EF4-FFF2-40B4-BE49-F238E27FC236}">
                <a16:creationId xmlns:a16="http://schemas.microsoft.com/office/drawing/2014/main" id="{FC8BBF4B-6295-7334-56EC-BF2D4153E584}"/>
              </a:ext>
            </a:extLst>
          </p:cNvPr>
          <p:cNvGrpSpPr/>
          <p:nvPr/>
        </p:nvGrpSpPr>
        <p:grpSpPr>
          <a:xfrm>
            <a:off x="451011" y="1318763"/>
            <a:ext cx="8009421" cy="797187"/>
            <a:chOff x="-961184" y="1455235"/>
            <a:chExt cx="8009421" cy="797187"/>
          </a:xfrm>
        </p:grpSpPr>
        <p:sp>
          <p:nvSpPr>
            <p:cNvPr id="3" name="正方形/長方形 2">
              <a:extLst>
                <a:ext uri="{FF2B5EF4-FFF2-40B4-BE49-F238E27FC236}">
                  <a16:creationId xmlns:a16="http://schemas.microsoft.com/office/drawing/2014/main" id="{FBEBA48A-049D-0082-2F78-8359A2E92ED1}"/>
                </a:ext>
              </a:extLst>
            </p:cNvPr>
            <p:cNvSpPr/>
            <p:nvPr/>
          </p:nvSpPr>
          <p:spPr>
            <a:xfrm>
              <a:off x="-45879" y="1621256"/>
              <a:ext cx="7094116" cy="461665"/>
            </a:xfrm>
            <a:prstGeom prst="rect">
              <a:avLst/>
            </a:prstGeom>
            <a:noFill/>
            <a:ln w="28575">
              <a:noFill/>
            </a:ln>
          </p:spPr>
          <p:txBody>
            <a:bodyPr wrap="square">
              <a:spAutoFit/>
            </a:bodyPr>
            <a:lstStyle/>
            <a:p>
              <a:r>
                <a:rPr lang="ja-JP" altLang="en-US" sz="2400" b="1" dirty="0">
                  <a:solidFill>
                    <a:srgbClr val="1E378C"/>
                  </a:solidFill>
                  <a:latin typeface="+mn-lt"/>
                  <a:ea typeface="+mn-ea"/>
                </a:rPr>
                <a:t>性能発注</a:t>
              </a:r>
              <a:r>
                <a:rPr lang="ja-JP" altLang="en-US" b="1" dirty="0">
                  <a:latin typeface="+mn-lt"/>
                  <a:ea typeface="+mn-ea"/>
                </a:rPr>
                <a:t>を原則とする</a:t>
              </a:r>
              <a:endParaRPr lang="en-US" altLang="ja-JP" sz="2400" b="1" dirty="0">
                <a:latin typeface="+mn-lt"/>
                <a:ea typeface="+mn-ea"/>
              </a:endParaRPr>
            </a:p>
          </p:txBody>
        </p:sp>
        <p:sp>
          <p:nvSpPr>
            <p:cNvPr id="5" name="四角形: 角を丸くする 4">
              <a:extLst>
                <a:ext uri="{FF2B5EF4-FFF2-40B4-BE49-F238E27FC236}">
                  <a16:creationId xmlns:a16="http://schemas.microsoft.com/office/drawing/2014/main" id="{61773395-7D56-F653-52DA-2FA17B17D972}"/>
                </a:ext>
              </a:extLst>
            </p:cNvPr>
            <p:cNvSpPr/>
            <p:nvPr/>
          </p:nvSpPr>
          <p:spPr>
            <a:xfrm>
              <a:off x="-961184" y="1455235"/>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性能発注</a:t>
              </a:r>
            </a:p>
          </p:txBody>
        </p:sp>
      </p:grpSp>
      <p:sp>
        <p:nvSpPr>
          <p:cNvPr id="9" name="テキスト ボックス 8">
            <a:extLst>
              <a:ext uri="{FF2B5EF4-FFF2-40B4-BE49-F238E27FC236}">
                <a16:creationId xmlns:a16="http://schemas.microsoft.com/office/drawing/2014/main" id="{E790AE8A-55F0-128E-6DFC-B2B2E66340A1}"/>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pic>
        <p:nvPicPr>
          <p:cNvPr id="13" name="図 12">
            <a:extLst>
              <a:ext uri="{FF2B5EF4-FFF2-40B4-BE49-F238E27FC236}">
                <a16:creationId xmlns:a16="http://schemas.microsoft.com/office/drawing/2014/main" id="{97EE8F30-3314-9FF0-08BF-8F24D5599B83}"/>
              </a:ext>
            </a:extLst>
          </p:cNvPr>
          <p:cNvPicPr>
            <a:picLocks noChangeAspect="1"/>
          </p:cNvPicPr>
          <p:nvPr/>
        </p:nvPicPr>
        <p:blipFill>
          <a:blip r:embed="rId3"/>
          <a:stretch>
            <a:fillRect/>
          </a:stretch>
        </p:blipFill>
        <p:spPr>
          <a:xfrm>
            <a:off x="365566" y="3646909"/>
            <a:ext cx="8412868" cy="2887052"/>
          </a:xfrm>
          <a:prstGeom prst="rect">
            <a:avLst/>
          </a:prstGeom>
        </p:spPr>
      </p:pic>
      <p:graphicFrame>
        <p:nvGraphicFramePr>
          <p:cNvPr id="17" name="表 16">
            <a:extLst>
              <a:ext uri="{FF2B5EF4-FFF2-40B4-BE49-F238E27FC236}">
                <a16:creationId xmlns:a16="http://schemas.microsoft.com/office/drawing/2014/main" id="{8473DF51-D585-0DC4-1695-A81057A0DA31}"/>
              </a:ext>
            </a:extLst>
          </p:cNvPr>
          <p:cNvGraphicFramePr>
            <a:graphicFrameLocks noGrp="1"/>
          </p:cNvGraphicFramePr>
          <p:nvPr>
            <p:extLst>
              <p:ext uri="{D42A27DB-BD31-4B8C-83A1-F6EECF244321}">
                <p14:modId xmlns:p14="http://schemas.microsoft.com/office/powerpoint/2010/main" val="709749640"/>
              </p:ext>
            </p:extLst>
          </p:nvPr>
        </p:nvGraphicFramePr>
        <p:xfrm>
          <a:off x="1331640" y="2252545"/>
          <a:ext cx="7094116" cy="1102360"/>
        </p:xfrm>
        <a:graphic>
          <a:graphicData uri="http://schemas.openxmlformats.org/drawingml/2006/table">
            <a:tbl>
              <a:tblPr firstRow="1" bandRow="1">
                <a:tableStyleId>{5C22544A-7EE6-4342-B048-85BDC9FD1C3A}</a:tableStyleId>
              </a:tblPr>
              <a:tblGrid>
                <a:gridCol w="3547058">
                  <a:extLst>
                    <a:ext uri="{9D8B030D-6E8A-4147-A177-3AD203B41FA5}">
                      <a16:colId xmlns:a16="http://schemas.microsoft.com/office/drawing/2014/main" val="3809252849"/>
                    </a:ext>
                  </a:extLst>
                </a:gridCol>
                <a:gridCol w="3547058">
                  <a:extLst>
                    <a:ext uri="{9D8B030D-6E8A-4147-A177-3AD203B41FA5}">
                      <a16:colId xmlns:a16="http://schemas.microsoft.com/office/drawing/2014/main" val="2683307496"/>
                    </a:ext>
                  </a:extLst>
                </a:gridCol>
              </a:tblGrid>
              <a:tr h="370840">
                <a:tc>
                  <a:txBody>
                    <a:bodyPr/>
                    <a:lstStyle/>
                    <a:p>
                      <a:pPr algn="ctr"/>
                      <a:r>
                        <a:rPr kumimoji="1" lang="ja-JP" altLang="en-US" sz="1600" dirty="0"/>
                        <a:t>仕様発注（従来型）</a:t>
                      </a:r>
                    </a:p>
                  </a:txBody>
                  <a:tcPr>
                    <a:solidFill>
                      <a:schemeClr val="tx1">
                        <a:lumMod val="50000"/>
                        <a:lumOff val="50000"/>
                      </a:schemeClr>
                    </a:solidFill>
                  </a:tcPr>
                </a:tc>
                <a:tc>
                  <a:txBody>
                    <a:bodyPr/>
                    <a:lstStyle/>
                    <a:p>
                      <a:pPr algn="ctr"/>
                      <a:r>
                        <a:rPr kumimoji="1" lang="ja-JP" altLang="en-US" sz="1600" dirty="0"/>
                        <a:t>性能発注</a:t>
                      </a:r>
                    </a:p>
                  </a:txBody>
                  <a:tcPr>
                    <a:solidFill>
                      <a:srgbClr val="1E378C"/>
                    </a:solidFill>
                  </a:tcPr>
                </a:tc>
                <a:extLst>
                  <a:ext uri="{0D108BD9-81ED-4DB2-BD59-A6C34878D82A}">
                    <a16:rowId xmlns:a16="http://schemas.microsoft.com/office/drawing/2014/main" val="1986330433"/>
                  </a:ext>
                </a:extLst>
              </a:tr>
              <a:tr h="370840">
                <a:tc>
                  <a:txBody>
                    <a:bodyPr/>
                    <a:lstStyle/>
                    <a:p>
                      <a:pPr algn="l"/>
                      <a:r>
                        <a:rPr kumimoji="1" lang="ja-JP" altLang="en-US" sz="1400" dirty="0"/>
                        <a:t>発注者が詳細に仕様を規定し、受注者は規定された仕様に忠実に業務を実施する方式</a:t>
                      </a:r>
                    </a:p>
                  </a:txBody>
                  <a:tcPr>
                    <a:solidFill>
                      <a:schemeClr val="bg1">
                        <a:lumMod val="85000"/>
                      </a:schemeClr>
                    </a:solidFill>
                  </a:tcPr>
                </a:tc>
                <a:tc>
                  <a:txBody>
                    <a:bodyPr/>
                    <a:lstStyle/>
                    <a:p>
                      <a:pPr algn="l"/>
                      <a:r>
                        <a:rPr kumimoji="1" lang="ja-JP" altLang="en-US" sz="1400" dirty="0"/>
                        <a:t>発注者が必要な性能指標を示し、受注者はそれを達成するために業務を実施する方式（詳細は受注者側で決定できる）</a:t>
                      </a:r>
                    </a:p>
                  </a:txBody>
                  <a:tcPr>
                    <a:solidFill>
                      <a:schemeClr val="accent1">
                        <a:lumMod val="20000"/>
                        <a:lumOff val="80000"/>
                      </a:schemeClr>
                    </a:solidFill>
                  </a:tcPr>
                </a:tc>
                <a:extLst>
                  <a:ext uri="{0D108BD9-81ED-4DB2-BD59-A6C34878D82A}">
                    <a16:rowId xmlns:a16="http://schemas.microsoft.com/office/drawing/2014/main" val="1752123440"/>
                  </a:ext>
                </a:extLst>
              </a:tr>
            </a:tbl>
          </a:graphicData>
        </a:graphic>
      </p:graphicFrame>
      <p:sp>
        <p:nvSpPr>
          <p:cNvPr id="18" name="正方形/長方形 17">
            <a:extLst>
              <a:ext uri="{FF2B5EF4-FFF2-40B4-BE49-F238E27FC236}">
                <a16:creationId xmlns:a16="http://schemas.microsoft.com/office/drawing/2014/main" id="{B42430A8-B1C8-14DD-DD39-7C6EC959355F}"/>
              </a:ext>
            </a:extLst>
          </p:cNvPr>
          <p:cNvSpPr/>
          <p:nvPr/>
        </p:nvSpPr>
        <p:spPr>
          <a:xfrm>
            <a:off x="450054" y="4077072"/>
            <a:ext cx="8226401" cy="5040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1">
            <a:extLst>
              <a:ext uri="{FF2B5EF4-FFF2-40B4-BE49-F238E27FC236}">
                <a16:creationId xmlns:a16="http://schemas.microsoft.com/office/drawing/2014/main" id="{6FC23C2C-116B-9EBE-2F8B-47FD7BA7569C}"/>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Tree>
    <p:extLst>
      <p:ext uri="{BB962C8B-B14F-4D97-AF65-F5344CB8AC3E}">
        <p14:creationId xmlns:p14="http://schemas.microsoft.com/office/powerpoint/2010/main" val="3494570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D09A9-0942-111F-E4C4-9615ADE6CABA}"/>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6DAA41E-8F1F-80EB-3BA9-A1B80D17ED67}"/>
              </a:ext>
            </a:extLst>
          </p:cNvPr>
          <p:cNvSpPr>
            <a:spLocks noGrp="1"/>
          </p:cNvSpPr>
          <p:nvPr>
            <p:ph type="sldNum" sz="quarter" idx="12"/>
          </p:nvPr>
        </p:nvSpPr>
        <p:spPr/>
        <p:txBody>
          <a:bodyPr/>
          <a:lstStyle/>
          <a:p>
            <a:pPr>
              <a:defRPr/>
            </a:pPr>
            <a:fld id="{37E090E1-01D6-4368-A6B7-2050244B6EC1}" type="slidenum">
              <a:rPr lang="en-US" altLang="ja-JP" smtClean="0"/>
              <a:pPr>
                <a:defRPr/>
              </a:pPr>
              <a:t>41</a:t>
            </a:fld>
            <a:endParaRPr lang="en-US" altLang="ja-JP" dirty="0"/>
          </a:p>
        </p:txBody>
      </p:sp>
      <p:sp>
        <p:nvSpPr>
          <p:cNvPr id="14" name="テキスト ボックス 11">
            <a:extLst>
              <a:ext uri="{FF2B5EF4-FFF2-40B4-BE49-F238E27FC236}">
                <a16:creationId xmlns:a16="http://schemas.microsoft.com/office/drawing/2014/main" id="{24BBC5A9-E697-2AE4-1AD2-B1989CFCB7C1}"/>
              </a:ext>
            </a:extLst>
          </p:cNvPr>
          <p:cNvSpPr txBox="1">
            <a:spLocks noChangeArrowheads="1"/>
          </p:cNvSpPr>
          <p:nvPr/>
        </p:nvSpPr>
        <p:spPr bwMode="auto">
          <a:xfrm>
            <a:off x="287524" y="828184"/>
            <a:ext cx="8568952" cy="338554"/>
          </a:xfrm>
          <a:prstGeom prst="rect">
            <a:avLst/>
          </a:prstGeom>
          <a:noFill/>
          <a:ln w="9525">
            <a:noFill/>
            <a:miter lim="800000"/>
            <a:headEnd/>
            <a:tailEnd/>
          </a:ln>
        </p:spPr>
        <p:txBody>
          <a:bodyPr wrap="square">
            <a:spAutoFit/>
          </a:bodyPr>
          <a:lstStyle/>
          <a:p>
            <a:pPr algn="l"/>
            <a:r>
              <a:rPr lang="ja-JP" altLang="en-US" sz="1600" dirty="0">
                <a:latin typeface="+mn-lt"/>
                <a:ea typeface="+mn-ea"/>
              </a:rPr>
              <a:t>管理・更新一体マネジメント（レベル</a:t>
            </a:r>
            <a:r>
              <a:rPr lang="en-US" altLang="ja-JP" sz="1600" dirty="0">
                <a:latin typeface="+mn-lt"/>
                <a:ea typeface="+mn-ea"/>
              </a:rPr>
              <a:t>3.5</a:t>
            </a:r>
            <a:r>
              <a:rPr lang="ja-JP" altLang="en-US" sz="1600" dirty="0">
                <a:latin typeface="+mn-lt"/>
                <a:ea typeface="+mn-ea"/>
              </a:rPr>
              <a:t>）の</a:t>
            </a:r>
            <a:r>
              <a:rPr lang="en-US" altLang="ja-JP" sz="1600" dirty="0">
                <a:latin typeface="+mn-lt"/>
                <a:ea typeface="+mn-ea"/>
              </a:rPr>
              <a:t>4</a:t>
            </a:r>
            <a:r>
              <a:rPr lang="ja-JP" altLang="en-US" sz="1600" dirty="0">
                <a:latin typeface="+mn-lt"/>
                <a:ea typeface="+mn-ea"/>
              </a:rPr>
              <a:t>要件の対応について</a:t>
            </a:r>
            <a:endParaRPr lang="en-US" altLang="ja-JP" sz="1600" dirty="0">
              <a:latin typeface="+mn-lt"/>
              <a:ea typeface="+mn-ea"/>
            </a:endParaRPr>
          </a:p>
        </p:txBody>
      </p:sp>
      <p:grpSp>
        <p:nvGrpSpPr>
          <p:cNvPr id="2" name="グループ化 1">
            <a:extLst>
              <a:ext uri="{FF2B5EF4-FFF2-40B4-BE49-F238E27FC236}">
                <a16:creationId xmlns:a16="http://schemas.microsoft.com/office/drawing/2014/main" id="{5EDDD2E2-99FB-8DC8-4F2B-8ECCC1C52B63}"/>
              </a:ext>
            </a:extLst>
          </p:cNvPr>
          <p:cNvGrpSpPr/>
          <p:nvPr/>
        </p:nvGrpSpPr>
        <p:grpSpPr>
          <a:xfrm>
            <a:off x="441087" y="1375061"/>
            <a:ext cx="8091353" cy="797187"/>
            <a:chOff x="-961184" y="1455235"/>
            <a:chExt cx="8091353" cy="797187"/>
          </a:xfrm>
        </p:grpSpPr>
        <p:sp>
          <p:nvSpPr>
            <p:cNvPr id="3" name="正方形/長方形 2">
              <a:extLst>
                <a:ext uri="{FF2B5EF4-FFF2-40B4-BE49-F238E27FC236}">
                  <a16:creationId xmlns:a16="http://schemas.microsoft.com/office/drawing/2014/main" id="{40BD1962-5467-A765-A996-910FCB51E7D0}"/>
                </a:ext>
              </a:extLst>
            </p:cNvPr>
            <p:cNvSpPr/>
            <p:nvPr/>
          </p:nvSpPr>
          <p:spPr>
            <a:xfrm>
              <a:off x="36053" y="1621020"/>
              <a:ext cx="7094116" cy="461665"/>
            </a:xfrm>
            <a:prstGeom prst="rect">
              <a:avLst/>
            </a:prstGeom>
            <a:noFill/>
            <a:ln w="28575">
              <a:noFill/>
            </a:ln>
          </p:spPr>
          <p:txBody>
            <a:bodyPr wrap="square">
              <a:spAutoFit/>
            </a:bodyPr>
            <a:lstStyle/>
            <a:p>
              <a:r>
                <a:rPr lang="ja-JP" altLang="en-US" sz="2400" b="1" dirty="0">
                  <a:solidFill>
                    <a:srgbClr val="1E378C"/>
                  </a:solidFill>
                  <a:latin typeface="+mn-lt"/>
                  <a:ea typeface="+mn-ea"/>
                </a:rPr>
                <a:t>更新実施型 </a:t>
              </a:r>
              <a:r>
                <a:rPr lang="ja-JP" altLang="en-US" b="1" dirty="0">
                  <a:latin typeface="+mn-lt"/>
                  <a:ea typeface="+mn-ea"/>
                </a:rPr>
                <a:t>を選択することを想定</a:t>
              </a:r>
              <a:endParaRPr lang="en-US" altLang="ja-JP" b="1" dirty="0">
                <a:latin typeface="+mn-lt"/>
                <a:ea typeface="+mn-ea"/>
              </a:endParaRPr>
            </a:p>
          </p:txBody>
        </p:sp>
        <p:sp>
          <p:nvSpPr>
            <p:cNvPr id="5" name="四角形: 角を丸くする 4">
              <a:extLst>
                <a:ext uri="{FF2B5EF4-FFF2-40B4-BE49-F238E27FC236}">
                  <a16:creationId xmlns:a16="http://schemas.microsoft.com/office/drawing/2014/main" id="{C9588576-E3DF-24F5-8EEA-7AC5B760B17F}"/>
                </a:ext>
              </a:extLst>
            </p:cNvPr>
            <p:cNvSpPr/>
            <p:nvPr/>
          </p:nvSpPr>
          <p:spPr>
            <a:xfrm>
              <a:off x="-961184" y="1455235"/>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一体管理</a:t>
              </a:r>
            </a:p>
          </p:txBody>
        </p:sp>
      </p:grpSp>
      <p:sp>
        <p:nvSpPr>
          <p:cNvPr id="8" name="タイトル 1">
            <a:extLst>
              <a:ext uri="{FF2B5EF4-FFF2-40B4-BE49-F238E27FC236}">
                <a16:creationId xmlns:a16="http://schemas.microsoft.com/office/drawing/2014/main" id="{A4556418-02E5-7C93-3E54-7C26416B9030}"/>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pic>
        <p:nvPicPr>
          <p:cNvPr id="6" name="図 5" descr="ダイアグラム&#10;&#10;AI によって生成されたコンテンツは間違っている可能性があります。">
            <a:extLst>
              <a:ext uri="{FF2B5EF4-FFF2-40B4-BE49-F238E27FC236}">
                <a16:creationId xmlns:a16="http://schemas.microsoft.com/office/drawing/2014/main" id="{935491CC-EFEC-1FC8-93D1-BCE8FF2A8C98}"/>
              </a:ext>
            </a:extLst>
          </p:cNvPr>
          <p:cNvPicPr>
            <a:picLocks noChangeAspect="1"/>
          </p:cNvPicPr>
          <p:nvPr/>
        </p:nvPicPr>
        <p:blipFill>
          <a:blip r:embed="rId3"/>
          <a:srcRect l="2046" t="9486" r="3187" b="3887"/>
          <a:stretch/>
        </p:blipFill>
        <p:spPr>
          <a:xfrm>
            <a:off x="1809059" y="2204046"/>
            <a:ext cx="6287882" cy="4063937"/>
          </a:xfrm>
          <a:prstGeom prst="rect">
            <a:avLst/>
          </a:prstGeom>
        </p:spPr>
      </p:pic>
      <p:sp>
        <p:nvSpPr>
          <p:cNvPr id="10" name="テキスト ボックス 9">
            <a:extLst>
              <a:ext uri="{FF2B5EF4-FFF2-40B4-BE49-F238E27FC236}">
                <a16:creationId xmlns:a16="http://schemas.microsoft.com/office/drawing/2014/main" id="{A74690DE-C1D1-0E90-C1A0-B98813B97E76}"/>
              </a:ext>
            </a:extLst>
          </p:cNvPr>
          <p:cNvSpPr txBox="1"/>
          <p:nvPr/>
        </p:nvSpPr>
        <p:spPr>
          <a:xfrm>
            <a:off x="4139952" y="6381328"/>
            <a:ext cx="4716524"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2.0</a:t>
            </a:r>
            <a:r>
              <a:rPr lang="ja-JP" altLang="en-US" sz="1200" dirty="0"/>
              <a:t>版）</a:t>
            </a:r>
          </a:p>
        </p:txBody>
      </p:sp>
      <p:sp>
        <p:nvSpPr>
          <p:cNvPr id="11" name="正方形/長方形 10">
            <a:extLst>
              <a:ext uri="{FF2B5EF4-FFF2-40B4-BE49-F238E27FC236}">
                <a16:creationId xmlns:a16="http://schemas.microsoft.com/office/drawing/2014/main" id="{9741CBB8-A0B5-D2E1-3D5F-1CE7614714F4}"/>
              </a:ext>
            </a:extLst>
          </p:cNvPr>
          <p:cNvSpPr/>
          <p:nvPr/>
        </p:nvSpPr>
        <p:spPr>
          <a:xfrm>
            <a:off x="1979712" y="2551437"/>
            <a:ext cx="4608512" cy="2463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FB258743-6060-0749-5985-0C9A5672358F}"/>
              </a:ext>
            </a:extLst>
          </p:cNvPr>
          <p:cNvCxnSpPr/>
          <p:nvPr/>
        </p:nvCxnSpPr>
        <p:spPr>
          <a:xfrm>
            <a:off x="4807958" y="3441179"/>
            <a:ext cx="3216391" cy="0"/>
          </a:xfrm>
          <a:prstGeom prst="line">
            <a:avLst/>
          </a:prstGeom>
          <a:ln w="22225">
            <a:solidFill>
              <a:srgbClr val="FF3399"/>
            </a:solidFill>
            <a:prstDash val="dash"/>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158264FE-C74A-7D01-AA47-D81EBABC5CC3}"/>
              </a:ext>
            </a:extLst>
          </p:cNvPr>
          <p:cNvSpPr/>
          <p:nvPr/>
        </p:nvSpPr>
        <p:spPr>
          <a:xfrm>
            <a:off x="7230731" y="4492142"/>
            <a:ext cx="763745" cy="763745"/>
          </a:xfrm>
          <a:prstGeom prst="ellipse">
            <a:avLst/>
          </a:prstGeom>
          <a:no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08914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F7B36-7B92-E1F4-A8E0-DED5F8EE530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492CE246-0494-5E56-922E-381227281232}"/>
              </a:ext>
            </a:extLst>
          </p:cNvPr>
          <p:cNvPicPr>
            <a:picLocks noChangeAspect="1"/>
          </p:cNvPicPr>
          <p:nvPr/>
        </p:nvPicPr>
        <p:blipFill>
          <a:blip r:embed="rId3"/>
          <a:srcRect b="12511"/>
          <a:stretch/>
        </p:blipFill>
        <p:spPr>
          <a:xfrm>
            <a:off x="899592" y="2420888"/>
            <a:ext cx="7424297" cy="4104456"/>
          </a:xfrm>
          <a:prstGeom prst="rect">
            <a:avLst/>
          </a:prstGeom>
        </p:spPr>
      </p:pic>
      <p:sp>
        <p:nvSpPr>
          <p:cNvPr id="4" name="スライド番号プレースホルダー 3">
            <a:extLst>
              <a:ext uri="{FF2B5EF4-FFF2-40B4-BE49-F238E27FC236}">
                <a16:creationId xmlns:a16="http://schemas.microsoft.com/office/drawing/2014/main" id="{95782367-854C-C5A0-7F05-4F18B37BB444}"/>
              </a:ext>
            </a:extLst>
          </p:cNvPr>
          <p:cNvSpPr>
            <a:spLocks noGrp="1"/>
          </p:cNvSpPr>
          <p:nvPr>
            <p:ph type="sldNum" sz="quarter" idx="12"/>
          </p:nvPr>
        </p:nvSpPr>
        <p:spPr/>
        <p:txBody>
          <a:bodyPr/>
          <a:lstStyle/>
          <a:p>
            <a:pPr>
              <a:defRPr/>
            </a:pPr>
            <a:fld id="{37E090E1-01D6-4368-A6B7-2050244B6EC1}" type="slidenum">
              <a:rPr lang="en-US" altLang="ja-JP" smtClean="0"/>
              <a:pPr>
                <a:defRPr/>
              </a:pPr>
              <a:t>42</a:t>
            </a:fld>
            <a:endParaRPr lang="en-US" altLang="ja-JP" dirty="0"/>
          </a:p>
        </p:txBody>
      </p:sp>
      <p:sp>
        <p:nvSpPr>
          <p:cNvPr id="14" name="テキスト ボックス 11">
            <a:extLst>
              <a:ext uri="{FF2B5EF4-FFF2-40B4-BE49-F238E27FC236}">
                <a16:creationId xmlns:a16="http://schemas.microsoft.com/office/drawing/2014/main" id="{E223155B-0FA7-4084-B517-9E11A5CAD3F9}"/>
              </a:ext>
            </a:extLst>
          </p:cNvPr>
          <p:cNvSpPr txBox="1">
            <a:spLocks noChangeArrowheads="1"/>
          </p:cNvSpPr>
          <p:nvPr/>
        </p:nvSpPr>
        <p:spPr bwMode="auto">
          <a:xfrm>
            <a:off x="287524" y="828184"/>
            <a:ext cx="8568952" cy="338554"/>
          </a:xfrm>
          <a:prstGeom prst="rect">
            <a:avLst/>
          </a:prstGeom>
          <a:noFill/>
          <a:ln w="9525">
            <a:noFill/>
            <a:miter lim="800000"/>
            <a:headEnd/>
            <a:tailEnd/>
          </a:ln>
        </p:spPr>
        <p:txBody>
          <a:bodyPr wrap="square">
            <a:spAutoFit/>
          </a:bodyPr>
          <a:lstStyle/>
          <a:p>
            <a:pPr algn="l"/>
            <a:r>
              <a:rPr lang="ja-JP" altLang="en-US" sz="1600" dirty="0">
                <a:latin typeface="+mn-lt"/>
                <a:ea typeface="+mn-ea"/>
              </a:rPr>
              <a:t>管理・更新一体マネジメント（レベル</a:t>
            </a:r>
            <a:r>
              <a:rPr lang="en-US" altLang="ja-JP" sz="1600" dirty="0">
                <a:latin typeface="+mn-lt"/>
                <a:ea typeface="+mn-ea"/>
              </a:rPr>
              <a:t>3.5</a:t>
            </a:r>
            <a:r>
              <a:rPr lang="ja-JP" altLang="en-US" sz="1600" dirty="0">
                <a:latin typeface="+mn-lt"/>
                <a:ea typeface="+mn-ea"/>
              </a:rPr>
              <a:t>）の</a:t>
            </a:r>
            <a:r>
              <a:rPr lang="en-US" altLang="ja-JP" sz="1600" dirty="0">
                <a:latin typeface="+mn-lt"/>
                <a:ea typeface="+mn-ea"/>
              </a:rPr>
              <a:t>4</a:t>
            </a:r>
            <a:r>
              <a:rPr lang="ja-JP" altLang="en-US" sz="1600" dirty="0">
                <a:latin typeface="+mn-lt"/>
                <a:ea typeface="+mn-ea"/>
              </a:rPr>
              <a:t>要件の対応について</a:t>
            </a:r>
            <a:endParaRPr lang="en-US" altLang="ja-JP" sz="1600" dirty="0">
              <a:latin typeface="+mn-lt"/>
              <a:ea typeface="+mn-ea"/>
            </a:endParaRPr>
          </a:p>
        </p:txBody>
      </p:sp>
      <p:grpSp>
        <p:nvGrpSpPr>
          <p:cNvPr id="2" name="グループ化 1">
            <a:extLst>
              <a:ext uri="{FF2B5EF4-FFF2-40B4-BE49-F238E27FC236}">
                <a16:creationId xmlns:a16="http://schemas.microsoft.com/office/drawing/2014/main" id="{B8236BF6-4E70-5434-C4C2-7CDD28D13DCB}"/>
              </a:ext>
            </a:extLst>
          </p:cNvPr>
          <p:cNvGrpSpPr/>
          <p:nvPr/>
        </p:nvGrpSpPr>
        <p:grpSpPr>
          <a:xfrm>
            <a:off x="439457" y="1375061"/>
            <a:ext cx="8092983" cy="797187"/>
            <a:chOff x="-961184" y="1455235"/>
            <a:chExt cx="8092983" cy="797187"/>
          </a:xfrm>
        </p:grpSpPr>
        <p:sp>
          <p:nvSpPr>
            <p:cNvPr id="3" name="正方形/長方形 2">
              <a:extLst>
                <a:ext uri="{FF2B5EF4-FFF2-40B4-BE49-F238E27FC236}">
                  <a16:creationId xmlns:a16="http://schemas.microsoft.com/office/drawing/2014/main" id="{6E1D2A06-A185-69DE-70E3-952189C098A5}"/>
                </a:ext>
              </a:extLst>
            </p:cNvPr>
            <p:cNvSpPr/>
            <p:nvPr/>
          </p:nvSpPr>
          <p:spPr>
            <a:xfrm>
              <a:off x="37683" y="1530662"/>
              <a:ext cx="7094116" cy="646331"/>
            </a:xfrm>
            <a:prstGeom prst="rect">
              <a:avLst/>
            </a:prstGeom>
            <a:noFill/>
            <a:ln w="28575">
              <a:noFill/>
            </a:ln>
          </p:spPr>
          <p:txBody>
            <a:bodyPr wrap="square">
              <a:spAutoFit/>
            </a:bodyPr>
            <a:lstStyle/>
            <a:p>
              <a:r>
                <a:rPr lang="ja-JP" altLang="en-US" sz="2000" b="1" dirty="0">
                  <a:solidFill>
                    <a:srgbClr val="1E378C"/>
                  </a:solidFill>
                  <a:latin typeface="+mn-lt"/>
                  <a:ea typeface="+mn-ea"/>
                </a:rPr>
                <a:t>仕組みを導入</a:t>
              </a:r>
              <a:r>
                <a:rPr lang="ja-JP" altLang="en-US" sz="1600" b="1" dirty="0">
                  <a:latin typeface="+mn-lt"/>
                  <a:ea typeface="+mn-ea"/>
                </a:rPr>
                <a:t>　</a:t>
              </a:r>
              <a:r>
                <a:rPr lang="ja-JP" altLang="en-US" b="1" dirty="0">
                  <a:latin typeface="+mn-lt"/>
                  <a:ea typeface="+mn-ea"/>
                </a:rPr>
                <a:t>する予定</a:t>
              </a:r>
              <a:endParaRPr lang="en-US" altLang="ja-JP" b="1" dirty="0">
                <a:latin typeface="+mn-lt"/>
                <a:ea typeface="+mn-ea"/>
              </a:endParaRPr>
            </a:p>
            <a:p>
              <a:r>
                <a:rPr lang="ja-JP" altLang="en-US" sz="1600" dirty="0">
                  <a:latin typeface="+mn-lt"/>
                  <a:ea typeface="+mn-ea"/>
                </a:rPr>
                <a:t>　</a:t>
              </a:r>
              <a:r>
                <a:rPr lang="en-US" altLang="ja-JP" sz="1600" dirty="0">
                  <a:latin typeface="+mn-lt"/>
                  <a:ea typeface="+mn-ea"/>
                </a:rPr>
                <a:t>※</a:t>
              </a:r>
              <a:r>
                <a:rPr lang="ja-JP" altLang="en-US" sz="1600" dirty="0">
                  <a:latin typeface="+mn-lt"/>
                  <a:ea typeface="+mn-ea"/>
                </a:rPr>
                <a:t>今後策定される国のガイドライン等を踏まえて比率や内容を検討</a:t>
              </a:r>
              <a:endParaRPr lang="en-US" altLang="ja-JP" sz="1600" dirty="0">
                <a:latin typeface="+mn-lt"/>
                <a:ea typeface="+mn-ea"/>
              </a:endParaRPr>
            </a:p>
          </p:txBody>
        </p:sp>
        <p:sp>
          <p:nvSpPr>
            <p:cNvPr id="5" name="四角形: 角を丸くする 4">
              <a:extLst>
                <a:ext uri="{FF2B5EF4-FFF2-40B4-BE49-F238E27FC236}">
                  <a16:creationId xmlns:a16="http://schemas.microsoft.com/office/drawing/2014/main" id="{8F5E3205-0175-AE40-F4EC-6814F66BAB33}"/>
                </a:ext>
              </a:extLst>
            </p:cNvPr>
            <p:cNvSpPr/>
            <p:nvPr/>
          </p:nvSpPr>
          <p:spPr>
            <a:xfrm>
              <a:off x="-961184" y="1455235"/>
              <a:ext cx="915305" cy="797187"/>
            </a:xfrm>
            <a:prstGeom prst="roundRect">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t>ﾌﾟﾛﾌｨｯﾄｼｪｱ</a:t>
              </a:r>
            </a:p>
          </p:txBody>
        </p:sp>
      </p:grpSp>
      <p:sp>
        <p:nvSpPr>
          <p:cNvPr id="9" name="テキスト ボックス 8">
            <a:extLst>
              <a:ext uri="{FF2B5EF4-FFF2-40B4-BE49-F238E27FC236}">
                <a16:creationId xmlns:a16="http://schemas.microsoft.com/office/drawing/2014/main" id="{8BFDCF40-785C-1F27-338B-B39738F9A310}"/>
              </a:ext>
            </a:extLst>
          </p:cNvPr>
          <p:cNvSpPr txBox="1"/>
          <p:nvPr/>
        </p:nvSpPr>
        <p:spPr>
          <a:xfrm>
            <a:off x="4139952" y="6558948"/>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sp>
        <p:nvSpPr>
          <p:cNvPr id="18" name="正方形/長方形 17">
            <a:extLst>
              <a:ext uri="{FF2B5EF4-FFF2-40B4-BE49-F238E27FC236}">
                <a16:creationId xmlns:a16="http://schemas.microsoft.com/office/drawing/2014/main" id="{6DA1E11D-0B5A-55E3-0999-76ACBABFBFFC}"/>
              </a:ext>
            </a:extLst>
          </p:cNvPr>
          <p:cNvSpPr/>
          <p:nvPr/>
        </p:nvSpPr>
        <p:spPr>
          <a:xfrm>
            <a:off x="944599" y="5923879"/>
            <a:ext cx="7254801" cy="216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11">
            <a:extLst>
              <a:ext uri="{FF2B5EF4-FFF2-40B4-BE49-F238E27FC236}">
                <a16:creationId xmlns:a16="http://schemas.microsoft.com/office/drawing/2014/main" id="{BBFF8637-4EB4-91DE-CCF1-C894B3B33B34}"/>
              </a:ext>
            </a:extLst>
          </p:cNvPr>
          <p:cNvSpPr txBox="1">
            <a:spLocks noChangeArrowheads="1"/>
          </p:cNvSpPr>
          <p:nvPr/>
        </p:nvSpPr>
        <p:spPr bwMode="auto">
          <a:xfrm>
            <a:off x="2908343" y="3146624"/>
            <a:ext cx="5408073" cy="307777"/>
          </a:xfrm>
          <a:prstGeom prst="rect">
            <a:avLst/>
          </a:prstGeom>
          <a:noFill/>
          <a:ln w="9525">
            <a:noFill/>
            <a:miter lim="800000"/>
            <a:headEnd/>
            <a:tailEnd/>
          </a:ln>
        </p:spPr>
        <p:txBody>
          <a:bodyPr wrap="square">
            <a:spAutoFit/>
          </a:bodyPr>
          <a:lstStyle/>
          <a:p>
            <a:pPr algn="l"/>
            <a:r>
              <a:rPr lang="ja-JP" altLang="en-US" sz="1400" b="1" u="sng" dirty="0">
                <a:solidFill>
                  <a:srgbClr val="FF0000"/>
                </a:solidFill>
                <a:latin typeface="+mn-lt"/>
                <a:ea typeface="+mn-ea"/>
              </a:rPr>
              <a:t>導入が必要であるが、実際には発動しなくてもよいとされている</a:t>
            </a:r>
            <a:endParaRPr lang="en-US" altLang="ja-JP" sz="1400" b="1" u="sng" dirty="0">
              <a:solidFill>
                <a:srgbClr val="FF0000"/>
              </a:solidFill>
              <a:latin typeface="+mn-lt"/>
              <a:ea typeface="+mn-ea"/>
            </a:endParaRPr>
          </a:p>
        </p:txBody>
      </p:sp>
      <p:sp>
        <p:nvSpPr>
          <p:cNvPr id="12" name="タイトル 1">
            <a:extLst>
              <a:ext uri="{FF2B5EF4-FFF2-40B4-BE49-F238E27FC236}">
                <a16:creationId xmlns:a16="http://schemas.microsoft.com/office/drawing/2014/main" id="{8131733F-9B6B-9B80-FE0F-AE05AA52EA49}"/>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Tree>
    <p:extLst>
      <p:ext uri="{BB962C8B-B14F-4D97-AF65-F5344CB8AC3E}">
        <p14:creationId xmlns:p14="http://schemas.microsoft.com/office/powerpoint/2010/main" val="3540092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1925-992F-58CF-62CB-303FB8042214}"/>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7E1193C-60E2-E90F-1E8C-8FCAB75DF708}"/>
              </a:ext>
            </a:extLst>
          </p:cNvPr>
          <p:cNvPicPr>
            <a:picLocks noChangeAspect="1"/>
          </p:cNvPicPr>
          <p:nvPr/>
        </p:nvPicPr>
        <p:blipFill>
          <a:blip r:embed="rId3"/>
          <a:srcRect t="10894"/>
          <a:stretch/>
        </p:blipFill>
        <p:spPr>
          <a:xfrm>
            <a:off x="467544" y="1401384"/>
            <a:ext cx="8494690" cy="3971290"/>
          </a:xfrm>
          <a:prstGeom prst="rect">
            <a:avLst/>
          </a:prstGeom>
        </p:spPr>
      </p:pic>
      <p:sp>
        <p:nvSpPr>
          <p:cNvPr id="4" name="スライド番号プレースホルダー 3">
            <a:extLst>
              <a:ext uri="{FF2B5EF4-FFF2-40B4-BE49-F238E27FC236}">
                <a16:creationId xmlns:a16="http://schemas.microsoft.com/office/drawing/2014/main" id="{646592CA-FA21-3483-6FC1-317E68561968}"/>
              </a:ext>
            </a:extLst>
          </p:cNvPr>
          <p:cNvSpPr>
            <a:spLocks noGrp="1"/>
          </p:cNvSpPr>
          <p:nvPr>
            <p:ph type="sldNum" sz="quarter" idx="12"/>
          </p:nvPr>
        </p:nvSpPr>
        <p:spPr/>
        <p:txBody>
          <a:bodyPr/>
          <a:lstStyle/>
          <a:p>
            <a:pPr>
              <a:defRPr/>
            </a:pPr>
            <a:fld id="{37E090E1-01D6-4368-A6B7-2050244B6EC1}" type="slidenum">
              <a:rPr lang="en-US" altLang="ja-JP" smtClean="0"/>
              <a:pPr>
                <a:defRPr/>
              </a:pPr>
              <a:t>43</a:t>
            </a:fld>
            <a:endParaRPr lang="en-US" altLang="ja-JP" dirty="0"/>
          </a:p>
        </p:txBody>
      </p:sp>
      <p:sp>
        <p:nvSpPr>
          <p:cNvPr id="14" name="テキスト ボックス 11">
            <a:extLst>
              <a:ext uri="{FF2B5EF4-FFF2-40B4-BE49-F238E27FC236}">
                <a16:creationId xmlns:a16="http://schemas.microsoft.com/office/drawing/2014/main" id="{3726B9ED-D5C3-0A1E-CC67-661318C6E6ED}"/>
              </a:ext>
            </a:extLst>
          </p:cNvPr>
          <p:cNvSpPr txBox="1">
            <a:spLocks noChangeArrowheads="1"/>
          </p:cNvSpPr>
          <p:nvPr/>
        </p:nvSpPr>
        <p:spPr bwMode="auto">
          <a:xfrm>
            <a:off x="287524" y="828184"/>
            <a:ext cx="8568952" cy="584775"/>
          </a:xfrm>
          <a:prstGeom prst="rect">
            <a:avLst/>
          </a:prstGeom>
          <a:noFill/>
          <a:ln w="9525">
            <a:noFill/>
            <a:miter lim="800000"/>
            <a:headEnd/>
            <a:tailEnd/>
          </a:ln>
        </p:spPr>
        <p:txBody>
          <a:bodyPr wrap="square">
            <a:spAutoFit/>
          </a:bodyPr>
          <a:lstStyle/>
          <a:p>
            <a:pPr algn="l"/>
            <a:r>
              <a:rPr lang="ja-JP" altLang="en-US" sz="1600" dirty="0">
                <a:latin typeface="+mn-lt"/>
                <a:ea typeface="+mn-ea"/>
              </a:rPr>
              <a:t>対象施設・業務の範囲の設定については、客観的な情報（マーケットサウンディング等）に基づいて行うことが必要。</a:t>
            </a:r>
            <a:endParaRPr lang="en-US" altLang="ja-JP" sz="1600" dirty="0">
              <a:latin typeface="+mn-lt"/>
              <a:ea typeface="+mn-ea"/>
            </a:endParaRPr>
          </a:p>
        </p:txBody>
      </p:sp>
      <p:sp>
        <p:nvSpPr>
          <p:cNvPr id="9" name="テキスト ボックス 8">
            <a:extLst>
              <a:ext uri="{FF2B5EF4-FFF2-40B4-BE49-F238E27FC236}">
                <a16:creationId xmlns:a16="http://schemas.microsoft.com/office/drawing/2014/main" id="{734BA407-E1C7-E914-94DF-98BB1D585CB6}"/>
              </a:ext>
            </a:extLst>
          </p:cNvPr>
          <p:cNvSpPr txBox="1"/>
          <p:nvPr/>
        </p:nvSpPr>
        <p:spPr>
          <a:xfrm>
            <a:off x="4139952" y="5384249"/>
            <a:ext cx="4429000"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1.3</a:t>
            </a:r>
            <a:r>
              <a:rPr lang="ja-JP" altLang="en-US" sz="1200" dirty="0"/>
              <a:t>版）</a:t>
            </a:r>
          </a:p>
        </p:txBody>
      </p:sp>
      <p:sp>
        <p:nvSpPr>
          <p:cNvPr id="15" name="正方形/長方形 14">
            <a:extLst>
              <a:ext uri="{FF2B5EF4-FFF2-40B4-BE49-F238E27FC236}">
                <a16:creationId xmlns:a16="http://schemas.microsoft.com/office/drawing/2014/main" id="{60564420-FABD-DFBE-BBCA-4FB5F48101BF}"/>
              </a:ext>
            </a:extLst>
          </p:cNvPr>
          <p:cNvSpPr/>
          <p:nvPr/>
        </p:nvSpPr>
        <p:spPr>
          <a:xfrm>
            <a:off x="629814" y="1820755"/>
            <a:ext cx="8046641" cy="6872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a:extLst>
              <a:ext uri="{FF2B5EF4-FFF2-40B4-BE49-F238E27FC236}">
                <a16:creationId xmlns:a16="http://schemas.microsoft.com/office/drawing/2014/main" id="{50D5E4D2-382A-960E-EF93-BCA06C048031}"/>
              </a:ext>
            </a:extLst>
          </p:cNvPr>
          <p:cNvSpPr/>
          <p:nvPr/>
        </p:nvSpPr>
        <p:spPr>
          <a:xfrm rot="5400000">
            <a:off x="573639" y="6180293"/>
            <a:ext cx="333138" cy="220786"/>
          </a:xfrm>
          <a:prstGeom prst="triangle">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1">
            <a:extLst>
              <a:ext uri="{FF2B5EF4-FFF2-40B4-BE49-F238E27FC236}">
                <a16:creationId xmlns:a16="http://schemas.microsoft.com/office/drawing/2014/main" id="{03328C0F-E956-C0CF-6D78-D2B120E568FB}"/>
              </a:ext>
            </a:extLst>
          </p:cNvPr>
          <p:cNvSpPr txBox="1">
            <a:spLocks noChangeArrowheads="1"/>
          </p:cNvSpPr>
          <p:nvPr/>
        </p:nvSpPr>
        <p:spPr bwMode="auto">
          <a:xfrm>
            <a:off x="948479" y="5921354"/>
            <a:ext cx="6359825" cy="738664"/>
          </a:xfrm>
          <a:prstGeom prst="rect">
            <a:avLst/>
          </a:prstGeom>
          <a:noFill/>
          <a:ln w="9525">
            <a:noFill/>
            <a:miter lim="800000"/>
            <a:headEnd/>
            <a:tailEnd/>
          </a:ln>
        </p:spPr>
        <p:txBody>
          <a:bodyPr wrap="square">
            <a:spAutoFit/>
          </a:bodyPr>
          <a:lstStyle/>
          <a:p>
            <a:pPr algn="l"/>
            <a:r>
              <a:rPr lang="ja-JP" altLang="en-US" dirty="0">
                <a:latin typeface="+mn-lt"/>
                <a:ea typeface="+mn-ea"/>
              </a:rPr>
              <a:t>マーケットサウンディングの結果を客観的な情報として、</a:t>
            </a:r>
            <a:endParaRPr lang="en-US" altLang="ja-JP" dirty="0">
              <a:latin typeface="+mn-lt"/>
              <a:ea typeface="+mn-ea"/>
            </a:endParaRPr>
          </a:p>
          <a:p>
            <a:pPr algn="l"/>
            <a:r>
              <a:rPr lang="ja-JP" altLang="en-US" sz="2400" b="1" dirty="0">
                <a:solidFill>
                  <a:srgbClr val="1E378C"/>
                </a:solidFill>
                <a:latin typeface="+mn-lt"/>
                <a:ea typeface="+mn-ea"/>
              </a:rPr>
              <a:t>対象施設・業務の範囲</a:t>
            </a:r>
            <a:r>
              <a:rPr lang="ja-JP" altLang="en-US" dirty="0">
                <a:latin typeface="+mn-lt"/>
                <a:ea typeface="+mn-ea"/>
              </a:rPr>
              <a:t>、</a:t>
            </a:r>
            <a:r>
              <a:rPr lang="en-US" altLang="ja-JP" sz="2400" b="1" dirty="0">
                <a:solidFill>
                  <a:srgbClr val="1E378C"/>
                </a:solidFill>
                <a:latin typeface="+mn-lt"/>
                <a:ea typeface="+mn-ea"/>
              </a:rPr>
              <a:t>4</a:t>
            </a:r>
            <a:r>
              <a:rPr lang="ja-JP" altLang="en-US" sz="2400" b="1" dirty="0">
                <a:solidFill>
                  <a:srgbClr val="1E378C"/>
                </a:solidFill>
                <a:latin typeface="+mn-lt"/>
                <a:ea typeface="+mn-ea"/>
              </a:rPr>
              <a:t>要件</a:t>
            </a:r>
            <a:r>
              <a:rPr lang="ja-JP" altLang="en-US" dirty="0">
                <a:latin typeface="+mn-lt"/>
                <a:ea typeface="+mn-ea"/>
              </a:rPr>
              <a:t>の検討に活用する</a:t>
            </a:r>
            <a:endParaRPr lang="en-US" altLang="ja-JP" b="1" u="sng" dirty="0">
              <a:solidFill>
                <a:srgbClr val="1E378C"/>
              </a:solidFill>
              <a:latin typeface="+mn-lt"/>
              <a:ea typeface="+mn-ea"/>
            </a:endParaRPr>
          </a:p>
        </p:txBody>
      </p:sp>
      <p:sp>
        <p:nvSpPr>
          <p:cNvPr id="20" name="タイトル 1">
            <a:extLst>
              <a:ext uri="{FF2B5EF4-FFF2-40B4-BE49-F238E27FC236}">
                <a16:creationId xmlns:a16="http://schemas.microsoft.com/office/drawing/2014/main" id="{289F76AF-A616-AD60-5CEC-61B8234B3F6C}"/>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Tree>
    <p:extLst>
      <p:ext uri="{BB962C8B-B14F-4D97-AF65-F5344CB8AC3E}">
        <p14:creationId xmlns:p14="http://schemas.microsoft.com/office/powerpoint/2010/main" val="3079988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1D33-A814-0310-902E-4412687ED84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4965172-3320-199A-B9CA-2EFA1745FF5E}"/>
              </a:ext>
            </a:extLst>
          </p:cNvPr>
          <p:cNvSpPr>
            <a:spLocks noGrp="1"/>
          </p:cNvSpPr>
          <p:nvPr>
            <p:ph type="sldNum" sz="quarter" idx="12"/>
          </p:nvPr>
        </p:nvSpPr>
        <p:spPr/>
        <p:txBody>
          <a:bodyPr/>
          <a:lstStyle/>
          <a:p>
            <a:pPr>
              <a:defRPr/>
            </a:pPr>
            <a:fld id="{37E090E1-01D6-4368-A6B7-2050244B6EC1}" type="slidenum">
              <a:rPr lang="en-US" altLang="ja-JP" smtClean="0"/>
              <a:pPr>
                <a:defRPr/>
              </a:pPr>
              <a:t>44</a:t>
            </a:fld>
            <a:endParaRPr lang="en-US" altLang="ja-JP" dirty="0"/>
          </a:p>
        </p:txBody>
      </p:sp>
      <p:sp>
        <p:nvSpPr>
          <p:cNvPr id="2" name="四角形: 角を丸くする 1">
            <a:extLst>
              <a:ext uri="{FF2B5EF4-FFF2-40B4-BE49-F238E27FC236}">
                <a16:creationId xmlns:a16="http://schemas.microsoft.com/office/drawing/2014/main" id="{A04E3C6D-76D0-6FE6-0796-04285C81CFDC}"/>
              </a:ext>
            </a:extLst>
          </p:cNvPr>
          <p:cNvSpPr/>
          <p:nvPr/>
        </p:nvSpPr>
        <p:spPr>
          <a:xfrm>
            <a:off x="624630" y="1646514"/>
            <a:ext cx="7676794" cy="443898"/>
          </a:xfrm>
          <a:prstGeom prst="roundRect">
            <a:avLst>
              <a:gd name="adj" fmla="val 50000"/>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マーケットサウンディングの概要</a:t>
            </a:r>
          </a:p>
        </p:txBody>
      </p:sp>
      <p:sp>
        <p:nvSpPr>
          <p:cNvPr id="3" name="テキスト ボックス 11">
            <a:extLst>
              <a:ext uri="{FF2B5EF4-FFF2-40B4-BE49-F238E27FC236}">
                <a16:creationId xmlns:a16="http://schemas.microsoft.com/office/drawing/2014/main" id="{F96E6866-8A01-3195-7117-DCE6F0AC2D68}"/>
              </a:ext>
            </a:extLst>
          </p:cNvPr>
          <p:cNvSpPr txBox="1">
            <a:spLocks noChangeArrowheads="1"/>
          </p:cNvSpPr>
          <p:nvPr/>
        </p:nvSpPr>
        <p:spPr bwMode="auto">
          <a:xfrm>
            <a:off x="0" y="2090412"/>
            <a:ext cx="9144000" cy="4711931"/>
          </a:xfrm>
          <a:prstGeom prst="rect">
            <a:avLst/>
          </a:prstGeom>
          <a:noFill/>
          <a:ln w="9525">
            <a:noFill/>
            <a:miter lim="800000"/>
            <a:headEnd/>
            <a:tailEnd/>
          </a:ln>
        </p:spPr>
        <p:txBody>
          <a:bodyPr wrap="square">
            <a:spAutoFit/>
          </a:bodyPr>
          <a:lstStyle/>
          <a:p>
            <a:pPr>
              <a:lnSpc>
                <a:spcPct val="200000"/>
              </a:lnSpc>
            </a:pPr>
            <a:r>
              <a:rPr lang="ja-JP" altLang="en-US" b="1" dirty="0">
                <a:solidFill>
                  <a:srgbClr val="1E378C"/>
                </a:solidFill>
                <a:latin typeface="+mn-lt"/>
                <a:ea typeface="+mn-ea"/>
              </a:rPr>
              <a:t>実施対象</a:t>
            </a:r>
            <a:r>
              <a:rPr lang="ja-JP" altLang="en-US" dirty="0">
                <a:latin typeface="+mn-lt"/>
                <a:ea typeface="+mn-ea"/>
              </a:rPr>
              <a:t>：　ウォーター</a:t>
            </a:r>
            <a:r>
              <a:rPr lang="en-US" altLang="ja-JP" dirty="0">
                <a:latin typeface="+mn-lt"/>
                <a:ea typeface="+mn-ea"/>
              </a:rPr>
              <a:t>PPP</a:t>
            </a:r>
            <a:r>
              <a:rPr lang="ja-JP" altLang="en-US" dirty="0">
                <a:latin typeface="+mn-lt"/>
                <a:ea typeface="+mn-ea"/>
              </a:rPr>
              <a:t>に関心のある下水道関連民間事業者</a:t>
            </a:r>
            <a:r>
              <a:rPr lang="en-US" altLang="ja-JP" dirty="0">
                <a:latin typeface="+mn-lt"/>
                <a:ea typeface="+mn-ea"/>
              </a:rPr>
              <a:t>(</a:t>
            </a:r>
            <a:r>
              <a:rPr lang="ja-JP" altLang="en-US" dirty="0">
                <a:latin typeface="+mn-lt"/>
                <a:ea typeface="+mn-ea"/>
              </a:rPr>
              <a:t>ホームページで公募</a:t>
            </a:r>
            <a:r>
              <a:rPr lang="en-US" altLang="ja-JP" dirty="0">
                <a:latin typeface="+mn-lt"/>
                <a:ea typeface="+mn-ea"/>
              </a:rPr>
              <a:t>)</a:t>
            </a:r>
          </a:p>
          <a:p>
            <a:pPr algn="l"/>
            <a:r>
              <a:rPr lang="ja-JP" altLang="en-US" b="1" dirty="0">
                <a:solidFill>
                  <a:srgbClr val="1E378C"/>
                </a:solidFill>
                <a:latin typeface="+mn-lt"/>
                <a:ea typeface="+mn-ea"/>
              </a:rPr>
              <a:t>実施期間</a:t>
            </a:r>
            <a:r>
              <a:rPr lang="ja-JP" altLang="en-US" dirty="0">
                <a:latin typeface="+mn-lt"/>
                <a:ea typeface="+mn-ea"/>
              </a:rPr>
              <a:t>：　令和</a:t>
            </a:r>
            <a:r>
              <a:rPr lang="en-US" altLang="ja-JP" dirty="0">
                <a:latin typeface="+mn-lt"/>
                <a:ea typeface="+mn-ea"/>
              </a:rPr>
              <a:t>7</a:t>
            </a:r>
            <a:r>
              <a:rPr lang="ja-JP" altLang="en-US" dirty="0">
                <a:latin typeface="+mn-lt"/>
                <a:ea typeface="+mn-ea"/>
              </a:rPr>
              <a:t>年</a:t>
            </a:r>
            <a:r>
              <a:rPr lang="en-US" altLang="ja-JP" dirty="0">
                <a:latin typeface="+mn-lt"/>
                <a:ea typeface="+mn-ea"/>
              </a:rPr>
              <a:t>7</a:t>
            </a:r>
            <a:r>
              <a:rPr lang="ja-JP" altLang="en-US" dirty="0">
                <a:latin typeface="+mn-lt"/>
                <a:ea typeface="+mn-ea"/>
              </a:rPr>
              <a:t>月</a:t>
            </a:r>
            <a:r>
              <a:rPr lang="en-US" altLang="ja-JP" dirty="0">
                <a:latin typeface="+mn-lt"/>
                <a:ea typeface="+mn-ea"/>
              </a:rPr>
              <a:t>16</a:t>
            </a:r>
            <a:r>
              <a:rPr lang="ja-JP" altLang="en-US" dirty="0">
                <a:latin typeface="+mn-lt"/>
                <a:ea typeface="+mn-ea"/>
              </a:rPr>
              <a:t>日</a:t>
            </a:r>
            <a:r>
              <a:rPr lang="en-US" altLang="ja-JP" dirty="0">
                <a:latin typeface="+mn-lt"/>
                <a:ea typeface="+mn-ea"/>
              </a:rPr>
              <a:t>(</a:t>
            </a:r>
            <a:r>
              <a:rPr lang="ja-JP" altLang="en-US" dirty="0">
                <a:latin typeface="+mn-lt"/>
                <a:ea typeface="+mn-ea"/>
              </a:rPr>
              <a:t>水</a:t>
            </a:r>
            <a:r>
              <a:rPr lang="en-US" altLang="ja-JP" dirty="0">
                <a:latin typeface="+mn-lt"/>
                <a:ea typeface="+mn-ea"/>
              </a:rPr>
              <a:t>)</a:t>
            </a:r>
            <a:r>
              <a:rPr lang="ja-JP" altLang="en-US" dirty="0">
                <a:latin typeface="+mn-lt"/>
                <a:ea typeface="+mn-ea"/>
              </a:rPr>
              <a:t>　～　令和</a:t>
            </a:r>
            <a:r>
              <a:rPr lang="en-US" altLang="ja-JP" dirty="0">
                <a:latin typeface="+mn-lt"/>
                <a:ea typeface="+mn-ea"/>
              </a:rPr>
              <a:t>7</a:t>
            </a:r>
            <a:r>
              <a:rPr lang="ja-JP" altLang="en-US" dirty="0">
                <a:latin typeface="+mn-lt"/>
                <a:ea typeface="+mn-ea"/>
              </a:rPr>
              <a:t>年</a:t>
            </a:r>
            <a:r>
              <a:rPr lang="en-US" altLang="ja-JP" dirty="0">
                <a:latin typeface="+mn-lt"/>
                <a:ea typeface="+mn-ea"/>
              </a:rPr>
              <a:t>8</a:t>
            </a:r>
            <a:r>
              <a:rPr lang="ja-JP" altLang="en-US" dirty="0">
                <a:latin typeface="+mn-lt"/>
                <a:ea typeface="+mn-ea"/>
              </a:rPr>
              <a:t>月</a:t>
            </a:r>
            <a:r>
              <a:rPr lang="en-US" altLang="ja-JP" dirty="0">
                <a:latin typeface="+mn-lt"/>
                <a:ea typeface="+mn-ea"/>
              </a:rPr>
              <a:t>8</a:t>
            </a:r>
            <a:r>
              <a:rPr lang="ja-JP" altLang="en-US" dirty="0">
                <a:latin typeface="+mn-lt"/>
                <a:ea typeface="+mn-ea"/>
              </a:rPr>
              <a:t>日</a:t>
            </a:r>
            <a:r>
              <a:rPr lang="en-US" altLang="ja-JP" dirty="0">
                <a:latin typeface="+mn-lt"/>
                <a:ea typeface="+mn-ea"/>
              </a:rPr>
              <a:t>(</a:t>
            </a:r>
            <a:r>
              <a:rPr lang="ja-JP" altLang="en-US" dirty="0">
                <a:latin typeface="+mn-lt"/>
                <a:ea typeface="+mn-ea"/>
              </a:rPr>
              <a:t>金</a:t>
            </a:r>
            <a:r>
              <a:rPr lang="en-US" altLang="ja-JP" dirty="0">
                <a:latin typeface="+mn-lt"/>
                <a:ea typeface="+mn-ea"/>
              </a:rPr>
              <a:t>)</a:t>
            </a:r>
          </a:p>
          <a:p>
            <a:r>
              <a:rPr lang="ja-JP" altLang="en-US" dirty="0">
                <a:latin typeface="+mn-lt"/>
                <a:ea typeface="+mn-ea"/>
              </a:rPr>
              <a:t>　　　　　　</a:t>
            </a:r>
            <a:r>
              <a:rPr lang="en-US" altLang="ja-JP" dirty="0">
                <a:latin typeface="+mn-lt"/>
                <a:ea typeface="+mn-ea"/>
              </a:rPr>
              <a:t>※</a:t>
            </a:r>
            <a:r>
              <a:rPr lang="ja-JP" altLang="en-US" dirty="0">
                <a:latin typeface="+mn-lt"/>
                <a:ea typeface="+mn-ea"/>
              </a:rPr>
              <a:t>説明会日時：</a:t>
            </a:r>
            <a:r>
              <a:rPr lang="ja-JP" altLang="en-US" dirty="0"/>
              <a:t>令和</a:t>
            </a:r>
            <a:r>
              <a:rPr lang="en-US" altLang="ja-JP" dirty="0"/>
              <a:t>7</a:t>
            </a:r>
            <a:r>
              <a:rPr lang="ja-JP" altLang="en-US" dirty="0"/>
              <a:t>年</a:t>
            </a:r>
            <a:r>
              <a:rPr lang="en-US" altLang="ja-JP" dirty="0"/>
              <a:t>7</a:t>
            </a:r>
            <a:r>
              <a:rPr lang="ja-JP" altLang="en-US" dirty="0"/>
              <a:t>月</a:t>
            </a:r>
            <a:r>
              <a:rPr lang="en-US" altLang="ja-JP" dirty="0"/>
              <a:t>23</a:t>
            </a:r>
            <a:r>
              <a:rPr lang="ja-JP" altLang="en-US" dirty="0"/>
              <a:t>日</a:t>
            </a:r>
            <a:r>
              <a:rPr lang="en-US" altLang="ja-JP" dirty="0"/>
              <a:t>(</a:t>
            </a:r>
            <a:r>
              <a:rPr lang="ja-JP" altLang="en-US" dirty="0"/>
              <a:t>水</a:t>
            </a:r>
            <a:r>
              <a:rPr lang="en-US" altLang="ja-JP" dirty="0"/>
              <a:t>)</a:t>
            </a:r>
            <a:r>
              <a:rPr lang="ja-JP" altLang="en-US" dirty="0"/>
              <a:t> </a:t>
            </a:r>
            <a:r>
              <a:rPr lang="en-US" altLang="ja-JP" dirty="0"/>
              <a:t>14</a:t>
            </a:r>
            <a:r>
              <a:rPr lang="ja-JP" altLang="en-US" dirty="0"/>
              <a:t>時から</a:t>
            </a:r>
            <a:r>
              <a:rPr lang="en-US" altLang="ja-JP" dirty="0"/>
              <a:t>1</a:t>
            </a:r>
            <a:r>
              <a:rPr lang="ja-JP" altLang="en-US" dirty="0"/>
              <a:t>時間程度</a:t>
            </a:r>
            <a:endParaRPr lang="en-US" altLang="ja-JP" dirty="0"/>
          </a:p>
          <a:p>
            <a:r>
              <a:rPr lang="ja-JP" altLang="en-US" dirty="0"/>
              <a:t>　　　　　　　　　　　　　　　　倉敷市役所 </a:t>
            </a:r>
            <a:r>
              <a:rPr lang="en-US" altLang="ja-JP" dirty="0"/>
              <a:t>10</a:t>
            </a:r>
            <a:r>
              <a:rPr lang="ja-JP" altLang="en-US" dirty="0"/>
              <a:t>階大会議室</a:t>
            </a:r>
            <a:r>
              <a:rPr lang="ja-JP" altLang="en-US" sz="1600" dirty="0"/>
              <a:t>（岡山県倉敷市西中新田</a:t>
            </a:r>
            <a:r>
              <a:rPr lang="en-US" altLang="ja-JP" sz="1600" dirty="0"/>
              <a:t>640</a:t>
            </a:r>
            <a:r>
              <a:rPr lang="ja-JP" altLang="en-US" sz="1600" dirty="0"/>
              <a:t>番地）　</a:t>
            </a:r>
            <a:endParaRPr lang="en-US" altLang="ja-JP" sz="1600" dirty="0">
              <a:latin typeface="+mn-lt"/>
              <a:ea typeface="+mn-ea"/>
            </a:endParaRPr>
          </a:p>
          <a:p>
            <a:pPr algn="l">
              <a:lnSpc>
                <a:spcPct val="200000"/>
              </a:lnSpc>
            </a:pPr>
            <a:r>
              <a:rPr lang="ja-JP" altLang="en-US" b="1" dirty="0">
                <a:solidFill>
                  <a:srgbClr val="1E378C"/>
                </a:solidFill>
                <a:latin typeface="+mn-lt"/>
                <a:ea typeface="+mn-ea"/>
              </a:rPr>
              <a:t>回答方法</a:t>
            </a:r>
            <a:r>
              <a:rPr lang="ja-JP" altLang="en-US" dirty="0">
                <a:latin typeface="+mn-lt"/>
                <a:ea typeface="+mn-ea"/>
              </a:rPr>
              <a:t>：　</a:t>
            </a:r>
            <a:r>
              <a:rPr lang="en-US" altLang="ja-JP" dirty="0">
                <a:latin typeface="+mn-lt"/>
                <a:ea typeface="+mn-ea"/>
              </a:rPr>
              <a:t>Excel</a:t>
            </a:r>
            <a:r>
              <a:rPr lang="ja-JP" altLang="en-US" dirty="0">
                <a:latin typeface="+mn-lt"/>
                <a:ea typeface="+mn-ea"/>
              </a:rPr>
              <a:t>形式の調査票をメールにより回答</a:t>
            </a:r>
            <a:endParaRPr lang="en-US" altLang="ja-JP" dirty="0">
              <a:latin typeface="+mn-lt"/>
              <a:ea typeface="+mn-ea"/>
            </a:endParaRPr>
          </a:p>
          <a:p>
            <a:pPr algn="l">
              <a:lnSpc>
                <a:spcPct val="200000"/>
              </a:lnSpc>
            </a:pPr>
            <a:r>
              <a:rPr lang="ja-JP" altLang="en-US" b="1" dirty="0">
                <a:solidFill>
                  <a:srgbClr val="1E378C"/>
                </a:solidFill>
                <a:latin typeface="+mn-lt"/>
                <a:ea typeface="+mn-ea"/>
              </a:rPr>
              <a:t>設問内容</a:t>
            </a:r>
            <a:r>
              <a:rPr lang="ja-JP" altLang="en-US" dirty="0">
                <a:latin typeface="+mn-lt"/>
                <a:ea typeface="+mn-ea"/>
              </a:rPr>
              <a:t>：　</a:t>
            </a:r>
            <a:r>
              <a:rPr lang="ja-JP" altLang="en-US" b="1" dirty="0">
                <a:latin typeface="+mn-lt"/>
                <a:ea typeface="+mn-ea"/>
              </a:rPr>
              <a:t>①官民連携事業への参入実績（応札含む）</a:t>
            </a:r>
            <a:endParaRPr lang="en-US" altLang="ja-JP" b="1" dirty="0">
              <a:latin typeface="+mn-lt"/>
              <a:ea typeface="+mn-ea"/>
            </a:endParaRPr>
          </a:p>
          <a:p>
            <a:pPr>
              <a:lnSpc>
                <a:spcPct val="200000"/>
              </a:lnSpc>
            </a:pPr>
            <a:r>
              <a:rPr lang="ja-JP" altLang="en-US" b="1" dirty="0">
                <a:latin typeface="+mn-lt"/>
                <a:ea typeface="+mn-ea"/>
              </a:rPr>
              <a:t>　　　　　　②貴社の下水道の受託実績（本市および他都市）</a:t>
            </a:r>
            <a:endParaRPr lang="en-US" altLang="ja-JP" b="1" dirty="0">
              <a:latin typeface="+mn-lt"/>
              <a:ea typeface="+mn-ea"/>
            </a:endParaRPr>
          </a:p>
          <a:p>
            <a:pPr>
              <a:lnSpc>
                <a:spcPct val="200000"/>
              </a:lnSpc>
            </a:pPr>
            <a:r>
              <a:rPr lang="ja-JP" altLang="en-US" b="1" dirty="0">
                <a:latin typeface="+mn-lt"/>
                <a:ea typeface="+mn-ea"/>
              </a:rPr>
              <a:t>　　　　　　③本市ウォーター</a:t>
            </a:r>
            <a:r>
              <a:rPr lang="en-US" altLang="ja-JP" b="1" dirty="0">
                <a:latin typeface="+mn-lt"/>
                <a:ea typeface="+mn-ea"/>
              </a:rPr>
              <a:t>PPP</a:t>
            </a:r>
            <a:r>
              <a:rPr lang="ja-JP" altLang="en-US" b="1" dirty="0">
                <a:latin typeface="+mn-lt"/>
                <a:ea typeface="+mn-ea"/>
              </a:rPr>
              <a:t>への参入意欲</a:t>
            </a:r>
            <a:endParaRPr lang="en-US" altLang="ja-JP" b="1" dirty="0">
              <a:latin typeface="+mn-lt"/>
              <a:ea typeface="+mn-ea"/>
            </a:endParaRPr>
          </a:p>
          <a:p>
            <a:pPr>
              <a:lnSpc>
                <a:spcPct val="200000"/>
              </a:lnSpc>
            </a:pPr>
            <a:r>
              <a:rPr lang="ja-JP" altLang="en-US" b="1" dirty="0">
                <a:latin typeface="+mn-lt"/>
                <a:ea typeface="+mn-ea"/>
              </a:rPr>
              <a:t>　　　　　　④ウォーター</a:t>
            </a:r>
            <a:r>
              <a:rPr lang="en-US" altLang="ja-JP" b="1" dirty="0">
                <a:latin typeface="+mn-lt"/>
                <a:ea typeface="+mn-ea"/>
              </a:rPr>
              <a:t>PPP</a:t>
            </a:r>
            <a:r>
              <a:rPr lang="ja-JP" altLang="en-US" b="1" dirty="0">
                <a:latin typeface="+mn-lt"/>
                <a:ea typeface="+mn-ea"/>
              </a:rPr>
              <a:t>の４要件について</a:t>
            </a:r>
            <a:endParaRPr lang="en-US" altLang="ja-JP" b="1" dirty="0">
              <a:latin typeface="+mn-lt"/>
              <a:ea typeface="+mn-ea"/>
            </a:endParaRPr>
          </a:p>
          <a:p>
            <a:pPr>
              <a:lnSpc>
                <a:spcPct val="200000"/>
              </a:lnSpc>
            </a:pPr>
            <a:r>
              <a:rPr lang="ja-JP" altLang="en-US" b="1" dirty="0">
                <a:latin typeface="+mn-lt"/>
                <a:ea typeface="+mn-ea"/>
              </a:rPr>
              <a:t>　　　　　　⑤その他</a:t>
            </a:r>
            <a:endParaRPr lang="en-US" altLang="ja-JP" b="1" dirty="0">
              <a:latin typeface="+mn-lt"/>
              <a:ea typeface="+mn-ea"/>
            </a:endParaRPr>
          </a:p>
        </p:txBody>
      </p:sp>
      <p:sp>
        <p:nvSpPr>
          <p:cNvPr id="5" name="テキスト ボックス 11">
            <a:extLst>
              <a:ext uri="{FF2B5EF4-FFF2-40B4-BE49-F238E27FC236}">
                <a16:creationId xmlns:a16="http://schemas.microsoft.com/office/drawing/2014/main" id="{970FA560-471B-3017-027F-BF7F1D12ACF8}"/>
              </a:ext>
            </a:extLst>
          </p:cNvPr>
          <p:cNvSpPr txBox="1">
            <a:spLocks noChangeArrowheads="1"/>
          </p:cNvSpPr>
          <p:nvPr/>
        </p:nvSpPr>
        <p:spPr bwMode="auto">
          <a:xfrm>
            <a:off x="251520" y="849252"/>
            <a:ext cx="8568952" cy="584775"/>
          </a:xfrm>
          <a:prstGeom prst="rect">
            <a:avLst/>
          </a:prstGeom>
          <a:noFill/>
          <a:ln w="9525">
            <a:noFill/>
            <a:miter lim="800000"/>
            <a:headEnd/>
            <a:tailEnd/>
          </a:ln>
        </p:spPr>
        <p:txBody>
          <a:bodyPr wrap="square">
            <a:spAutoFit/>
          </a:bodyPr>
          <a:lstStyle/>
          <a:p>
            <a:pPr algn="l"/>
            <a:r>
              <a:rPr lang="ja-JP" altLang="en-US" sz="1600" dirty="0">
                <a:latin typeface="+mn-lt"/>
                <a:ea typeface="+mn-ea"/>
              </a:rPr>
              <a:t>本市では、以下の内容でマーケットサウンディングを実施する予定をしているため、</a:t>
            </a:r>
            <a:endParaRPr lang="en-US" altLang="ja-JP" sz="1600" dirty="0">
              <a:latin typeface="+mn-lt"/>
              <a:ea typeface="+mn-ea"/>
            </a:endParaRPr>
          </a:p>
          <a:p>
            <a:pPr algn="l"/>
            <a:r>
              <a:rPr lang="ja-JP" altLang="en-US" sz="1600" dirty="0">
                <a:latin typeface="+mn-lt"/>
                <a:ea typeface="+mn-ea"/>
              </a:rPr>
              <a:t>ご関心のある民間事業者様においては、ぜひご協力いただきたい。</a:t>
            </a:r>
            <a:endParaRPr lang="en-US" altLang="ja-JP" sz="1600" dirty="0">
              <a:latin typeface="+mn-lt"/>
              <a:ea typeface="+mn-ea"/>
            </a:endParaRPr>
          </a:p>
        </p:txBody>
      </p:sp>
      <p:sp>
        <p:nvSpPr>
          <p:cNvPr id="6" name="タイトル 1">
            <a:extLst>
              <a:ext uri="{FF2B5EF4-FFF2-40B4-BE49-F238E27FC236}">
                <a16:creationId xmlns:a16="http://schemas.microsoft.com/office/drawing/2014/main" id="{EB309F88-9AAC-BCF4-5169-E22F5F4134DB}"/>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3</a:t>
            </a:r>
            <a:r>
              <a:rPr lang="ja-JP" altLang="en-US" kern="0" dirty="0">
                <a:latin typeface="+mn-lt"/>
              </a:rPr>
              <a:t>　導入検討方針（案）とマーケットサウンディング</a:t>
            </a:r>
          </a:p>
        </p:txBody>
      </p:sp>
    </p:spTree>
    <p:extLst>
      <p:ext uri="{BB962C8B-B14F-4D97-AF65-F5344CB8AC3E}">
        <p14:creationId xmlns:p14="http://schemas.microsoft.com/office/powerpoint/2010/main" val="2974111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352C-A426-8ADC-91B2-EFFCB8B24A9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241D268-7853-6B61-F79F-8378962C0C7C}"/>
              </a:ext>
            </a:extLst>
          </p:cNvPr>
          <p:cNvSpPr>
            <a:spLocks noGrp="1"/>
          </p:cNvSpPr>
          <p:nvPr>
            <p:ph type="sldNum" sz="quarter" idx="12"/>
          </p:nvPr>
        </p:nvSpPr>
        <p:spPr/>
        <p:txBody>
          <a:bodyPr/>
          <a:lstStyle/>
          <a:p>
            <a:pPr>
              <a:defRPr/>
            </a:pPr>
            <a:fld id="{37E090E1-01D6-4368-A6B7-2050244B6EC1}" type="slidenum">
              <a:rPr lang="en-US" altLang="ja-JP" smtClean="0"/>
              <a:pPr>
                <a:defRPr/>
              </a:pPr>
              <a:t>45</a:t>
            </a:fld>
            <a:endParaRPr lang="en-US" altLang="ja-JP" dirty="0"/>
          </a:p>
        </p:txBody>
      </p:sp>
      <p:grpSp>
        <p:nvGrpSpPr>
          <p:cNvPr id="5" name="グループ化 4">
            <a:extLst>
              <a:ext uri="{FF2B5EF4-FFF2-40B4-BE49-F238E27FC236}">
                <a16:creationId xmlns:a16="http://schemas.microsoft.com/office/drawing/2014/main" id="{CEDB48FB-3AAE-2086-7357-761A32C02B33}"/>
              </a:ext>
            </a:extLst>
          </p:cNvPr>
          <p:cNvGrpSpPr/>
          <p:nvPr/>
        </p:nvGrpSpPr>
        <p:grpSpPr>
          <a:xfrm>
            <a:off x="287524" y="2852936"/>
            <a:ext cx="8568952" cy="1152128"/>
            <a:chOff x="179512" y="4725144"/>
            <a:chExt cx="8568952" cy="1152128"/>
          </a:xfrm>
        </p:grpSpPr>
        <p:sp>
          <p:nvSpPr>
            <p:cNvPr id="7" name="フローチャート: 代替処理 6">
              <a:extLst>
                <a:ext uri="{FF2B5EF4-FFF2-40B4-BE49-F238E27FC236}">
                  <a16:creationId xmlns:a16="http://schemas.microsoft.com/office/drawing/2014/main" id="{FAAD161F-DC24-3269-5949-BB0DBE47AE53}"/>
                </a:ext>
              </a:extLst>
            </p:cNvPr>
            <p:cNvSpPr/>
            <p:nvPr/>
          </p:nvSpPr>
          <p:spPr>
            <a:xfrm>
              <a:off x="427040" y="4869160"/>
              <a:ext cx="8321424" cy="864096"/>
            </a:xfrm>
            <a:prstGeom prst="flowChartAlternateProcess">
              <a:avLst/>
            </a:prstGeom>
            <a:solidFill>
              <a:schemeClr val="bg1"/>
            </a:solidFill>
            <a:ln w="38100">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400" b="1" dirty="0">
                  <a:solidFill>
                    <a:srgbClr val="1E378C"/>
                  </a:solidFill>
                </a:rPr>
                <a:t>	</a:t>
              </a:r>
              <a:r>
                <a:rPr kumimoji="1" lang="ja-JP" altLang="en-US" sz="2400" b="1" dirty="0">
                  <a:solidFill>
                    <a:srgbClr val="1E378C"/>
                  </a:solidFill>
                </a:rPr>
                <a:t>今後のスケジュール</a:t>
              </a:r>
              <a:r>
                <a:rPr lang="ja-JP" altLang="en-US" sz="2400" b="1" dirty="0">
                  <a:solidFill>
                    <a:srgbClr val="1E378C"/>
                  </a:solidFill>
                </a:rPr>
                <a:t>（案）</a:t>
              </a:r>
              <a:endParaRPr kumimoji="1" lang="en-US" altLang="ja-JP" sz="2400" b="1" dirty="0">
                <a:solidFill>
                  <a:srgbClr val="1E378C"/>
                </a:solidFill>
              </a:endParaRPr>
            </a:p>
          </p:txBody>
        </p:sp>
        <p:sp>
          <p:nvSpPr>
            <p:cNvPr id="8" name="矢印: 五方向 7">
              <a:extLst>
                <a:ext uri="{FF2B5EF4-FFF2-40B4-BE49-F238E27FC236}">
                  <a16:creationId xmlns:a16="http://schemas.microsoft.com/office/drawing/2014/main" id="{1069FB62-086F-8756-68F4-FDCF22EF7369}"/>
                </a:ext>
              </a:extLst>
            </p:cNvPr>
            <p:cNvSpPr/>
            <p:nvPr/>
          </p:nvSpPr>
          <p:spPr>
            <a:xfrm>
              <a:off x="179512" y="4725144"/>
              <a:ext cx="1080120" cy="1152128"/>
            </a:xfrm>
            <a:prstGeom prst="homePlate">
              <a:avLst>
                <a:gd name="adj" fmla="val 28418"/>
              </a:avLst>
            </a:prstGeom>
            <a:solidFill>
              <a:srgbClr val="1E378C"/>
            </a:solidFill>
            <a:ln>
              <a:solidFill>
                <a:srgbClr val="1E3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4 </a:t>
              </a:r>
              <a:endParaRPr kumimoji="1" lang="ja-JP" altLang="en-US" sz="4400" b="1" dirty="0"/>
            </a:p>
          </p:txBody>
        </p:sp>
      </p:grpSp>
    </p:spTree>
    <p:extLst>
      <p:ext uri="{BB962C8B-B14F-4D97-AF65-F5344CB8AC3E}">
        <p14:creationId xmlns:p14="http://schemas.microsoft.com/office/powerpoint/2010/main" val="4141152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404B8-7508-F2C3-1575-8DE84EC4E56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FAF227C-7A9A-C204-3F70-19807B66C95A}"/>
              </a:ext>
            </a:extLst>
          </p:cNvPr>
          <p:cNvSpPr>
            <a:spLocks noGrp="1"/>
          </p:cNvSpPr>
          <p:nvPr>
            <p:ph type="sldNum" sz="quarter" idx="12"/>
          </p:nvPr>
        </p:nvSpPr>
        <p:spPr/>
        <p:txBody>
          <a:bodyPr/>
          <a:lstStyle/>
          <a:p>
            <a:pPr>
              <a:defRPr/>
            </a:pPr>
            <a:fld id="{37E090E1-01D6-4368-A6B7-2050244B6EC1}" type="slidenum">
              <a:rPr lang="en-US" altLang="ja-JP" smtClean="0"/>
              <a:pPr>
                <a:defRPr/>
              </a:pPr>
              <a:t>46</a:t>
            </a:fld>
            <a:endParaRPr lang="en-US" altLang="ja-JP" dirty="0"/>
          </a:p>
        </p:txBody>
      </p:sp>
      <p:sp>
        <p:nvSpPr>
          <p:cNvPr id="2" name="四角形: 角を丸くする 1">
            <a:extLst>
              <a:ext uri="{FF2B5EF4-FFF2-40B4-BE49-F238E27FC236}">
                <a16:creationId xmlns:a16="http://schemas.microsoft.com/office/drawing/2014/main" id="{243CCFB9-E86E-35F2-F9C2-F349F07CB3D9}"/>
              </a:ext>
            </a:extLst>
          </p:cNvPr>
          <p:cNvSpPr/>
          <p:nvPr/>
        </p:nvSpPr>
        <p:spPr>
          <a:xfrm>
            <a:off x="624630" y="1646514"/>
            <a:ext cx="7676794" cy="443898"/>
          </a:xfrm>
          <a:prstGeom prst="roundRect">
            <a:avLst>
              <a:gd name="adj" fmla="val 50000"/>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今後のスケジュール</a:t>
            </a:r>
          </a:p>
        </p:txBody>
      </p:sp>
      <p:sp>
        <p:nvSpPr>
          <p:cNvPr id="5" name="テキスト ボックス 11">
            <a:extLst>
              <a:ext uri="{FF2B5EF4-FFF2-40B4-BE49-F238E27FC236}">
                <a16:creationId xmlns:a16="http://schemas.microsoft.com/office/drawing/2014/main" id="{4499B24D-23EF-B50B-A619-0EF6C6DD773C}"/>
              </a:ext>
            </a:extLst>
          </p:cNvPr>
          <p:cNvSpPr txBox="1">
            <a:spLocks noChangeArrowheads="1"/>
          </p:cNvSpPr>
          <p:nvPr/>
        </p:nvSpPr>
        <p:spPr bwMode="auto">
          <a:xfrm>
            <a:off x="251520" y="849252"/>
            <a:ext cx="8568952" cy="338554"/>
          </a:xfrm>
          <a:prstGeom prst="rect">
            <a:avLst/>
          </a:prstGeom>
          <a:noFill/>
          <a:ln w="9525">
            <a:noFill/>
            <a:miter lim="800000"/>
            <a:headEnd/>
            <a:tailEnd/>
          </a:ln>
        </p:spPr>
        <p:txBody>
          <a:bodyPr wrap="square">
            <a:spAutoFit/>
          </a:bodyPr>
          <a:lstStyle/>
          <a:p>
            <a:pPr algn="l"/>
            <a:r>
              <a:rPr lang="ja-JP" altLang="en-US" sz="1600" dirty="0">
                <a:latin typeface="+mn-lt"/>
                <a:ea typeface="+mn-ea"/>
              </a:rPr>
              <a:t>ウォーター</a:t>
            </a:r>
            <a:r>
              <a:rPr lang="en-US" altLang="ja-JP" sz="1600" dirty="0">
                <a:latin typeface="+mn-lt"/>
                <a:ea typeface="+mn-ea"/>
              </a:rPr>
              <a:t>PPP</a:t>
            </a:r>
            <a:r>
              <a:rPr lang="ja-JP" altLang="en-US" sz="1600" dirty="0">
                <a:latin typeface="+mn-lt"/>
                <a:ea typeface="+mn-ea"/>
              </a:rPr>
              <a:t>導入に向けた全体スケジュールは現時点では以下の内容を想定している。</a:t>
            </a:r>
            <a:endParaRPr lang="en-US" altLang="ja-JP" sz="1600" dirty="0">
              <a:latin typeface="+mn-lt"/>
              <a:ea typeface="+mn-ea"/>
            </a:endParaRPr>
          </a:p>
        </p:txBody>
      </p:sp>
      <p:sp>
        <p:nvSpPr>
          <p:cNvPr id="6" name="タイトル 1">
            <a:extLst>
              <a:ext uri="{FF2B5EF4-FFF2-40B4-BE49-F238E27FC236}">
                <a16:creationId xmlns:a16="http://schemas.microsoft.com/office/drawing/2014/main" id="{E590A616-859F-17B5-C7A9-D4DCD41E90B6}"/>
              </a:ext>
            </a:extLst>
          </p:cNvPr>
          <p:cNvSpPr txBox="1">
            <a:spLocks/>
          </p:cNvSpPr>
          <p:nvPr/>
        </p:nvSpPr>
        <p:spPr bwMode="auto">
          <a:xfrm>
            <a:off x="169987" y="88085"/>
            <a:ext cx="7354341" cy="54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021184"/>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b="1" kern="0" dirty="0">
                <a:latin typeface="+mn-lt"/>
              </a:rPr>
              <a:t>4</a:t>
            </a:r>
            <a:r>
              <a:rPr lang="ja-JP" altLang="en-US" kern="0" dirty="0">
                <a:latin typeface="+mn-lt"/>
              </a:rPr>
              <a:t>　今後のスケジュール（案）</a:t>
            </a:r>
          </a:p>
        </p:txBody>
      </p:sp>
      <p:graphicFrame>
        <p:nvGraphicFramePr>
          <p:cNvPr id="12" name="表 11">
            <a:extLst>
              <a:ext uri="{FF2B5EF4-FFF2-40B4-BE49-F238E27FC236}">
                <a16:creationId xmlns:a16="http://schemas.microsoft.com/office/drawing/2014/main" id="{F9206479-0602-41AB-98D9-DF555C17D9B6}"/>
              </a:ext>
            </a:extLst>
          </p:cNvPr>
          <p:cNvGraphicFramePr>
            <a:graphicFrameLocks noGrp="1" noChangeAspect="1"/>
          </p:cNvGraphicFramePr>
          <p:nvPr>
            <p:extLst>
              <p:ext uri="{D42A27DB-BD31-4B8C-83A1-F6EECF244321}">
                <p14:modId xmlns:p14="http://schemas.microsoft.com/office/powerpoint/2010/main" val="2379550988"/>
              </p:ext>
            </p:extLst>
          </p:nvPr>
        </p:nvGraphicFramePr>
        <p:xfrm>
          <a:off x="421198" y="2348880"/>
          <a:ext cx="8229591" cy="3944367"/>
        </p:xfrm>
        <a:graphic>
          <a:graphicData uri="http://schemas.openxmlformats.org/drawingml/2006/table">
            <a:tbl>
              <a:tblPr>
                <a:tableStyleId>{5C22544A-7EE6-4342-B048-85BDC9FD1C3A}</a:tableStyleId>
              </a:tblPr>
              <a:tblGrid>
                <a:gridCol w="1560786">
                  <a:extLst>
                    <a:ext uri="{9D8B030D-6E8A-4147-A177-3AD203B41FA5}">
                      <a16:colId xmlns:a16="http://schemas.microsoft.com/office/drawing/2014/main" val="2883006343"/>
                    </a:ext>
                  </a:extLst>
                </a:gridCol>
                <a:gridCol w="444587">
                  <a:extLst>
                    <a:ext uri="{9D8B030D-6E8A-4147-A177-3AD203B41FA5}">
                      <a16:colId xmlns:a16="http://schemas.microsoft.com/office/drawing/2014/main" val="2176314103"/>
                    </a:ext>
                  </a:extLst>
                </a:gridCol>
                <a:gridCol w="444587">
                  <a:extLst>
                    <a:ext uri="{9D8B030D-6E8A-4147-A177-3AD203B41FA5}">
                      <a16:colId xmlns:a16="http://schemas.microsoft.com/office/drawing/2014/main" val="4152049271"/>
                    </a:ext>
                  </a:extLst>
                </a:gridCol>
                <a:gridCol w="444587">
                  <a:extLst>
                    <a:ext uri="{9D8B030D-6E8A-4147-A177-3AD203B41FA5}">
                      <a16:colId xmlns:a16="http://schemas.microsoft.com/office/drawing/2014/main" val="3733960231"/>
                    </a:ext>
                  </a:extLst>
                </a:gridCol>
                <a:gridCol w="444587">
                  <a:extLst>
                    <a:ext uri="{9D8B030D-6E8A-4147-A177-3AD203B41FA5}">
                      <a16:colId xmlns:a16="http://schemas.microsoft.com/office/drawing/2014/main" val="1975800189"/>
                    </a:ext>
                  </a:extLst>
                </a:gridCol>
                <a:gridCol w="444587">
                  <a:extLst>
                    <a:ext uri="{9D8B030D-6E8A-4147-A177-3AD203B41FA5}">
                      <a16:colId xmlns:a16="http://schemas.microsoft.com/office/drawing/2014/main" val="2970321922"/>
                    </a:ext>
                  </a:extLst>
                </a:gridCol>
                <a:gridCol w="444587">
                  <a:extLst>
                    <a:ext uri="{9D8B030D-6E8A-4147-A177-3AD203B41FA5}">
                      <a16:colId xmlns:a16="http://schemas.microsoft.com/office/drawing/2014/main" val="3286061360"/>
                    </a:ext>
                  </a:extLst>
                </a:gridCol>
                <a:gridCol w="444587">
                  <a:extLst>
                    <a:ext uri="{9D8B030D-6E8A-4147-A177-3AD203B41FA5}">
                      <a16:colId xmlns:a16="http://schemas.microsoft.com/office/drawing/2014/main" val="4232958116"/>
                    </a:ext>
                  </a:extLst>
                </a:gridCol>
                <a:gridCol w="444587">
                  <a:extLst>
                    <a:ext uri="{9D8B030D-6E8A-4147-A177-3AD203B41FA5}">
                      <a16:colId xmlns:a16="http://schemas.microsoft.com/office/drawing/2014/main" val="586414593"/>
                    </a:ext>
                  </a:extLst>
                </a:gridCol>
                <a:gridCol w="444587">
                  <a:extLst>
                    <a:ext uri="{9D8B030D-6E8A-4147-A177-3AD203B41FA5}">
                      <a16:colId xmlns:a16="http://schemas.microsoft.com/office/drawing/2014/main" val="4162960787"/>
                    </a:ext>
                  </a:extLst>
                </a:gridCol>
                <a:gridCol w="444587">
                  <a:extLst>
                    <a:ext uri="{9D8B030D-6E8A-4147-A177-3AD203B41FA5}">
                      <a16:colId xmlns:a16="http://schemas.microsoft.com/office/drawing/2014/main" val="2766211076"/>
                    </a:ext>
                  </a:extLst>
                </a:gridCol>
                <a:gridCol w="444587">
                  <a:extLst>
                    <a:ext uri="{9D8B030D-6E8A-4147-A177-3AD203B41FA5}">
                      <a16:colId xmlns:a16="http://schemas.microsoft.com/office/drawing/2014/main" val="1140267787"/>
                    </a:ext>
                  </a:extLst>
                </a:gridCol>
                <a:gridCol w="444587">
                  <a:extLst>
                    <a:ext uri="{9D8B030D-6E8A-4147-A177-3AD203B41FA5}">
                      <a16:colId xmlns:a16="http://schemas.microsoft.com/office/drawing/2014/main" val="2159352632"/>
                    </a:ext>
                  </a:extLst>
                </a:gridCol>
                <a:gridCol w="444587">
                  <a:extLst>
                    <a:ext uri="{9D8B030D-6E8A-4147-A177-3AD203B41FA5}">
                      <a16:colId xmlns:a16="http://schemas.microsoft.com/office/drawing/2014/main" val="3329846507"/>
                    </a:ext>
                  </a:extLst>
                </a:gridCol>
                <a:gridCol w="444587">
                  <a:extLst>
                    <a:ext uri="{9D8B030D-6E8A-4147-A177-3AD203B41FA5}">
                      <a16:colId xmlns:a16="http://schemas.microsoft.com/office/drawing/2014/main" val="2787370139"/>
                    </a:ext>
                  </a:extLst>
                </a:gridCol>
                <a:gridCol w="444587">
                  <a:extLst>
                    <a:ext uri="{9D8B030D-6E8A-4147-A177-3AD203B41FA5}">
                      <a16:colId xmlns:a16="http://schemas.microsoft.com/office/drawing/2014/main" val="64443232"/>
                    </a:ext>
                  </a:extLst>
                </a:gridCol>
              </a:tblGrid>
              <a:tr h="438263">
                <a:tc>
                  <a:txBody>
                    <a:bodyPr/>
                    <a:lstStyle/>
                    <a:p>
                      <a:pPr algn="l" fontAlgn="ctr"/>
                      <a:r>
                        <a:rPr lang="ja-JP" altLang="en-US" sz="1400" u="none" strike="noStrike" dirty="0">
                          <a:solidFill>
                            <a:schemeClr val="bg1"/>
                          </a:solidFill>
                          <a:effectLst/>
                        </a:rPr>
                        <a:t>　</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gridSpan="3">
                  <a:txBody>
                    <a:bodyPr/>
                    <a:lstStyle/>
                    <a:p>
                      <a:pPr algn="ctr" fontAlgn="ctr"/>
                      <a:r>
                        <a:rPr lang="ja-JP" altLang="en-US" sz="1400" u="none" strike="noStrike" dirty="0">
                          <a:solidFill>
                            <a:schemeClr val="bg1"/>
                          </a:solidFill>
                          <a:effectLst/>
                        </a:rPr>
                        <a:t>令和</a:t>
                      </a:r>
                      <a:r>
                        <a:rPr lang="en-US" altLang="ja-JP" sz="1400" u="none" strike="noStrike" dirty="0">
                          <a:solidFill>
                            <a:schemeClr val="bg1"/>
                          </a:solidFill>
                          <a:effectLst/>
                        </a:rPr>
                        <a:t>7</a:t>
                      </a:r>
                      <a:r>
                        <a:rPr lang="ja-JP" altLang="en-US" sz="1400" u="none" strike="noStrike" dirty="0">
                          <a:solidFill>
                            <a:schemeClr val="bg1"/>
                          </a:solidFill>
                          <a:effectLst/>
                        </a:rPr>
                        <a:t>年度</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400" u="none" strike="noStrike" dirty="0">
                          <a:solidFill>
                            <a:schemeClr val="bg1"/>
                          </a:solidFill>
                          <a:effectLst/>
                        </a:rPr>
                        <a:t>令和</a:t>
                      </a:r>
                      <a:r>
                        <a:rPr lang="en-US" altLang="ja-JP" sz="1400" u="none" strike="noStrike" dirty="0">
                          <a:solidFill>
                            <a:schemeClr val="bg1"/>
                          </a:solidFill>
                          <a:effectLst/>
                        </a:rPr>
                        <a:t>8</a:t>
                      </a:r>
                      <a:r>
                        <a:rPr lang="ja-JP" altLang="en-US" sz="1400" u="none" strike="noStrike" dirty="0">
                          <a:solidFill>
                            <a:schemeClr val="bg1"/>
                          </a:solidFill>
                          <a:effectLst/>
                        </a:rPr>
                        <a:t>年度</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400" u="none" strike="noStrike" dirty="0">
                          <a:solidFill>
                            <a:schemeClr val="bg1"/>
                          </a:solidFill>
                          <a:effectLst/>
                        </a:rPr>
                        <a:t>令和</a:t>
                      </a:r>
                      <a:r>
                        <a:rPr lang="en-US" altLang="ja-JP" sz="1400" u="none" strike="noStrike" dirty="0">
                          <a:solidFill>
                            <a:schemeClr val="bg1"/>
                          </a:solidFill>
                          <a:effectLst/>
                        </a:rPr>
                        <a:t>9</a:t>
                      </a:r>
                      <a:r>
                        <a:rPr lang="ja-JP" altLang="en-US" sz="1400" u="none" strike="noStrike" dirty="0">
                          <a:solidFill>
                            <a:schemeClr val="bg1"/>
                          </a:solidFill>
                          <a:effectLst/>
                        </a:rPr>
                        <a:t>年度</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400" u="none" strike="noStrike" dirty="0">
                          <a:solidFill>
                            <a:schemeClr val="bg1"/>
                          </a:solidFill>
                          <a:effectLst/>
                        </a:rPr>
                        <a:t>令和</a:t>
                      </a:r>
                      <a:r>
                        <a:rPr lang="en-US" altLang="ja-JP" sz="1400" u="none" strike="noStrike" dirty="0">
                          <a:solidFill>
                            <a:schemeClr val="bg1"/>
                          </a:solidFill>
                          <a:effectLst/>
                        </a:rPr>
                        <a:t>10</a:t>
                      </a:r>
                      <a:r>
                        <a:rPr lang="ja-JP" altLang="en-US" sz="1400" u="none" strike="noStrike" dirty="0">
                          <a:solidFill>
                            <a:schemeClr val="bg1"/>
                          </a:solidFill>
                          <a:effectLst/>
                        </a:rPr>
                        <a:t>年度</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1400" u="none" strike="noStrike" dirty="0">
                          <a:solidFill>
                            <a:schemeClr val="bg1"/>
                          </a:solidFill>
                          <a:effectLst/>
                        </a:rPr>
                        <a:t>令和</a:t>
                      </a:r>
                      <a:r>
                        <a:rPr lang="en-US" altLang="ja-JP" sz="1400" u="none" strike="noStrike" dirty="0">
                          <a:solidFill>
                            <a:schemeClr val="bg1"/>
                          </a:solidFill>
                          <a:effectLst/>
                        </a:rPr>
                        <a:t>11</a:t>
                      </a:r>
                      <a:r>
                        <a:rPr lang="ja-JP" altLang="en-US" sz="1400" u="none" strike="noStrike" dirty="0">
                          <a:solidFill>
                            <a:schemeClr val="bg1"/>
                          </a:solidFill>
                          <a:effectLst/>
                        </a:rPr>
                        <a:t>年度</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02011411"/>
                  </a:ext>
                </a:extLst>
              </a:tr>
              <a:tr h="438263">
                <a:tc rowSpan="2">
                  <a:txBody>
                    <a:bodyPr/>
                    <a:lstStyle/>
                    <a:p>
                      <a:pPr algn="ctr" fontAlgn="ctr"/>
                      <a:r>
                        <a:rPr lang="zh-TW" altLang="en-US" sz="1400" u="none" strike="noStrike" dirty="0">
                          <a:solidFill>
                            <a:schemeClr val="bg1"/>
                          </a:solidFill>
                          <a:effectLst/>
                        </a:rPr>
                        <a:t>導入可能性調査</a:t>
                      </a:r>
                      <a:endParaRPr lang="zh-TW"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b"/>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b"/>
                </a:tc>
                <a:tc>
                  <a:txBody>
                    <a:bodyPr/>
                    <a:lstStyle/>
                    <a:p>
                      <a:pPr algn="l" fontAlgn="b"/>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b"/>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642433126"/>
                  </a:ext>
                </a:extLst>
              </a:tr>
              <a:tr h="438263">
                <a:tc vMerge="1">
                  <a:txBody>
                    <a:bodyPr/>
                    <a:lstStyle/>
                    <a:p>
                      <a:endParaRPr kumimoji="1" lang="ja-JP" altLang="en-US"/>
                    </a:p>
                  </a:txBody>
                  <a:tcP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768857387"/>
                  </a:ext>
                </a:extLst>
              </a:tr>
              <a:tr h="438263">
                <a:tc rowSpan="2">
                  <a:txBody>
                    <a:bodyPr/>
                    <a:lstStyle/>
                    <a:p>
                      <a:pPr algn="ctr" fontAlgn="ctr"/>
                      <a:r>
                        <a:rPr lang="zh-TW" altLang="en-US" sz="1400" u="none" strike="noStrike">
                          <a:solidFill>
                            <a:schemeClr val="bg1"/>
                          </a:solidFill>
                          <a:effectLst/>
                        </a:rPr>
                        <a:t>契約手続準備</a:t>
                      </a:r>
                      <a:endParaRPr lang="zh-TW" altLang="en-US" sz="1400" b="0" i="0" u="none" strike="noStrike">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b"/>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b"/>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377273744"/>
                  </a:ext>
                </a:extLst>
              </a:tr>
              <a:tr h="438263">
                <a:tc vMerge="1">
                  <a:txBody>
                    <a:bodyPr/>
                    <a:lstStyle/>
                    <a:p>
                      <a:endParaRPr kumimoji="1" lang="ja-JP" altLang="en-US"/>
                    </a:p>
                  </a:txBody>
                  <a:tcP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847967052"/>
                  </a:ext>
                </a:extLst>
              </a:tr>
              <a:tr h="438263">
                <a:tc rowSpan="2">
                  <a:txBody>
                    <a:bodyPr/>
                    <a:lstStyle/>
                    <a:p>
                      <a:pPr algn="ctr" fontAlgn="ctr"/>
                      <a:r>
                        <a:rPr lang="ja-JP" altLang="en-US" sz="1400" u="none" strike="noStrike" dirty="0">
                          <a:solidFill>
                            <a:schemeClr val="bg1"/>
                          </a:solidFill>
                          <a:effectLst/>
                        </a:rPr>
                        <a:t>契約手続の</a:t>
                      </a:r>
                      <a:endParaRPr lang="en-US" altLang="ja-JP" sz="1400" u="none" strike="noStrike" dirty="0">
                        <a:solidFill>
                          <a:schemeClr val="bg1"/>
                        </a:solidFill>
                        <a:effectLst/>
                      </a:endParaRPr>
                    </a:p>
                    <a:p>
                      <a:pPr algn="ctr" fontAlgn="ctr"/>
                      <a:r>
                        <a:rPr lang="ja-JP" altLang="en-US" sz="1400" u="none" strike="noStrike" dirty="0">
                          <a:solidFill>
                            <a:schemeClr val="bg1"/>
                          </a:solidFill>
                          <a:effectLst/>
                        </a:rPr>
                        <a:t>実施・契約</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920614004"/>
                  </a:ext>
                </a:extLst>
              </a:tr>
              <a:tr h="438263">
                <a:tc vMerge="1">
                  <a:txBody>
                    <a:bodyPr/>
                    <a:lstStyle/>
                    <a:p>
                      <a:endParaRPr kumimoji="1" lang="ja-JP" altLang="en-US"/>
                    </a:p>
                  </a:txBody>
                  <a:tcP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endPar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1400" b="0" i="0" u="none" strike="noStrike" dirty="0">
                          <a:solidFill>
                            <a:srgbClr val="FF0000"/>
                          </a:solidFill>
                          <a:effectLst/>
                          <a:latin typeface="+mn-ea"/>
                          <a:ea typeface="+mn-ea"/>
                        </a:rPr>
                        <a:t>公募</a:t>
                      </a:r>
                      <a:endParaRPr lang="en-US" altLang="ja-JP" sz="1400" b="0" i="0" u="none" strike="noStrike" dirty="0">
                        <a:solidFill>
                          <a:srgbClr val="FF0000"/>
                        </a:solidFill>
                        <a:effectLst/>
                        <a:latin typeface="+mn-ea"/>
                        <a:ea typeface="+mn-ea"/>
                      </a:endParaRPr>
                    </a:p>
                  </a:txBody>
                  <a:tcPr marL="0" marR="0" marT="0" marB="0" anchor="ctr"/>
                </a:tc>
                <a:tc>
                  <a:txBody>
                    <a:bodyPr/>
                    <a:lstStyle/>
                    <a:p>
                      <a:pPr algn="l" fontAlgn="ctr"/>
                      <a:r>
                        <a:rPr lang="ja-JP" altLang="en-US" sz="1600" u="none" strike="noStrike" dirty="0">
                          <a:effectLst/>
                        </a:rPr>
                        <a:t>　</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zh-TW" altLang="en-US" sz="900" u="none" strike="noStrike" dirty="0">
                          <a:solidFill>
                            <a:schemeClr val="tx1">
                              <a:lumMod val="65000"/>
                              <a:lumOff val="35000"/>
                            </a:schemeClr>
                          </a:solidFill>
                          <a:effectLst/>
                        </a:rPr>
                        <a:t>優先交渉権者選定</a:t>
                      </a:r>
                      <a:endParaRPr lang="zh-TW" altLang="en-US" sz="900" b="0" i="0" u="none" strike="noStrike" dirty="0">
                        <a:solidFill>
                          <a:schemeClr val="tx1">
                            <a:lumMod val="65000"/>
                            <a:lumOff val="35000"/>
                          </a:schemeClr>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900" u="none" strike="noStrike" dirty="0">
                          <a:solidFill>
                            <a:schemeClr val="tx1">
                              <a:lumMod val="65000"/>
                              <a:lumOff val="35000"/>
                            </a:schemeClr>
                          </a:solidFill>
                          <a:effectLst/>
                        </a:rPr>
                        <a:t>引継</a:t>
                      </a:r>
                      <a:endParaRPr lang="en-US" altLang="ja-JP" sz="900" u="none" strike="noStrike" dirty="0">
                        <a:solidFill>
                          <a:schemeClr val="tx1">
                            <a:lumMod val="65000"/>
                            <a:lumOff val="35000"/>
                          </a:schemeClr>
                        </a:solidFill>
                        <a:effectLst/>
                      </a:endParaRPr>
                    </a:p>
                    <a:p>
                      <a:pPr algn="ctr" fontAlgn="ctr"/>
                      <a:r>
                        <a:rPr lang="ja-JP" altLang="en-US" sz="900" u="none" strike="noStrike" dirty="0">
                          <a:solidFill>
                            <a:schemeClr val="tx1">
                              <a:lumMod val="65000"/>
                              <a:lumOff val="35000"/>
                            </a:schemeClr>
                          </a:solidFill>
                          <a:effectLst/>
                        </a:rPr>
                        <a:t>期間</a:t>
                      </a:r>
                      <a:endParaRPr lang="ja-JP" altLang="en-US" sz="900" b="0" i="0" u="none" strike="noStrike" dirty="0">
                        <a:solidFill>
                          <a:schemeClr val="tx1">
                            <a:lumMod val="65000"/>
                            <a:lumOff val="35000"/>
                          </a:schemeClr>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591499450"/>
                  </a:ext>
                </a:extLst>
              </a:tr>
              <a:tr h="438263">
                <a:tc rowSpan="2">
                  <a:txBody>
                    <a:bodyPr/>
                    <a:lstStyle/>
                    <a:p>
                      <a:pPr algn="ctr" fontAlgn="ctr"/>
                      <a:r>
                        <a:rPr lang="ja-JP" altLang="en-US" sz="1400" u="none" strike="noStrike" dirty="0">
                          <a:solidFill>
                            <a:schemeClr val="bg1"/>
                          </a:solidFill>
                          <a:effectLst/>
                        </a:rPr>
                        <a:t>ウォーター</a:t>
                      </a:r>
                      <a:r>
                        <a:rPr lang="en-US" sz="1400" u="none" strike="noStrike" dirty="0">
                          <a:solidFill>
                            <a:schemeClr val="bg1"/>
                          </a:solidFill>
                          <a:effectLst/>
                        </a:rPr>
                        <a:t>PPP</a:t>
                      </a:r>
                    </a:p>
                    <a:p>
                      <a:pPr algn="ctr" fontAlgn="ctr"/>
                      <a:r>
                        <a:rPr lang="ja-JP" altLang="en-US" sz="1400" u="none" strike="noStrike" dirty="0">
                          <a:solidFill>
                            <a:schemeClr val="bg1"/>
                          </a:solidFill>
                          <a:effectLst/>
                        </a:rPr>
                        <a:t>事業開始</a:t>
                      </a:r>
                      <a:endParaRPr lang="ja-JP" altLang="en-US" sz="1400" b="0" i="0" u="none" strike="noStrike" dirty="0">
                        <a:solidFill>
                          <a:schemeClr val="bg1"/>
                        </a:solidFill>
                        <a:effectLst/>
                        <a:latin typeface="游ゴシック" panose="020B0400000000000000" pitchFamily="50" charset="-128"/>
                        <a:ea typeface="游ゴシック" panose="020B0400000000000000" pitchFamily="50" charset="-128"/>
                      </a:endParaRPr>
                    </a:p>
                  </a:txBody>
                  <a:tcPr marL="0" marR="0" marT="0" marB="0" anchor="ctr">
                    <a:solidFill>
                      <a:srgbClr val="1E378C"/>
                    </a:solidFill>
                  </a:tcP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800" u="none" strike="noStrike">
                          <a:effectLst/>
                        </a:rPr>
                        <a:t>　</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1400" u="none" strike="noStrike" dirty="0">
                          <a:solidFill>
                            <a:srgbClr val="FF0000"/>
                          </a:solidFill>
                          <a:effectLst/>
                        </a:rPr>
                        <a:t>◎</a:t>
                      </a:r>
                      <a:endParaRPr lang="ja-JP" altLang="en-US" sz="14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0" marR="0" marT="0" marB="0" anchor="b"/>
                </a:tc>
                <a:tc>
                  <a:txBody>
                    <a:bodyPr/>
                    <a:lstStyle/>
                    <a:p>
                      <a:pPr algn="ctr"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477449799"/>
                  </a:ext>
                </a:extLst>
              </a:tr>
              <a:tr h="438263">
                <a:tc vMerge="1">
                  <a:txBody>
                    <a:bodyPr/>
                    <a:lstStyle/>
                    <a:p>
                      <a:endParaRPr kumimoji="1" lang="ja-JP" altLang="en-US"/>
                    </a:p>
                  </a:txBody>
                  <a:tcP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1400" u="none" strike="noStrike" dirty="0">
                          <a:solidFill>
                            <a:srgbClr val="FF0000"/>
                          </a:solidFill>
                          <a:effectLst/>
                        </a:rPr>
                        <a:t>導入</a:t>
                      </a: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1400" u="none" strike="noStrike">
                          <a:effectLst/>
                        </a:rPr>
                        <a:t>　</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786432457"/>
                  </a:ext>
                </a:extLst>
              </a:tr>
            </a:tbl>
          </a:graphicData>
        </a:graphic>
      </p:graphicFrame>
      <p:cxnSp>
        <p:nvCxnSpPr>
          <p:cNvPr id="14" name="直線矢印コネクタ 13">
            <a:extLst>
              <a:ext uri="{FF2B5EF4-FFF2-40B4-BE49-F238E27FC236}">
                <a16:creationId xmlns:a16="http://schemas.microsoft.com/office/drawing/2014/main" id="{1E4DB91D-32CD-002C-53C9-6C9D3CE49A85}"/>
              </a:ext>
            </a:extLst>
          </p:cNvPr>
          <p:cNvCxnSpPr>
            <a:cxnSpLocks/>
          </p:cNvCxnSpPr>
          <p:nvPr/>
        </p:nvCxnSpPr>
        <p:spPr>
          <a:xfrm>
            <a:off x="2015716" y="3072762"/>
            <a:ext cx="1332148" cy="0"/>
          </a:xfrm>
          <a:prstGeom prst="straightConnector1">
            <a:avLst/>
          </a:prstGeom>
          <a:ln w="101600">
            <a:solidFill>
              <a:srgbClr val="FFD85B"/>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B50514C8-9A51-E27E-9607-4869EEEDF3C5}"/>
              </a:ext>
            </a:extLst>
          </p:cNvPr>
          <p:cNvCxnSpPr>
            <a:cxnSpLocks/>
          </p:cNvCxnSpPr>
          <p:nvPr/>
        </p:nvCxnSpPr>
        <p:spPr>
          <a:xfrm>
            <a:off x="3563888" y="3936858"/>
            <a:ext cx="2398650" cy="0"/>
          </a:xfrm>
          <a:prstGeom prst="straightConnector1">
            <a:avLst/>
          </a:prstGeom>
          <a:ln w="101600">
            <a:solidFill>
              <a:srgbClr val="FFD85B"/>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18A0124-5849-B003-1418-6E5F7786E9DD}"/>
              </a:ext>
            </a:extLst>
          </p:cNvPr>
          <p:cNvCxnSpPr>
            <a:cxnSpLocks/>
          </p:cNvCxnSpPr>
          <p:nvPr/>
        </p:nvCxnSpPr>
        <p:spPr>
          <a:xfrm>
            <a:off x="5962538" y="4872962"/>
            <a:ext cx="1345766" cy="0"/>
          </a:xfrm>
          <a:prstGeom prst="straightConnector1">
            <a:avLst/>
          </a:prstGeom>
          <a:ln w="101600">
            <a:solidFill>
              <a:srgbClr val="FFD85B"/>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9656B89E-E5B5-F41B-C73F-E35CEA1C1491}"/>
              </a:ext>
            </a:extLst>
          </p:cNvPr>
          <p:cNvSpPr txBox="1"/>
          <p:nvPr/>
        </p:nvSpPr>
        <p:spPr>
          <a:xfrm>
            <a:off x="1453408" y="3393195"/>
            <a:ext cx="3788911" cy="276999"/>
          </a:xfrm>
          <a:prstGeom prst="rect">
            <a:avLst/>
          </a:prstGeom>
          <a:noFill/>
        </p:spPr>
        <p:txBody>
          <a:bodyPr wrap="square" rtlCol="0">
            <a:spAutoFit/>
          </a:bodyPr>
          <a:lstStyle/>
          <a:p>
            <a:pPr algn="ctr"/>
            <a:r>
              <a:rPr lang="ja-JP" altLang="en-US" sz="1200" dirty="0">
                <a:solidFill>
                  <a:schemeClr val="tx1">
                    <a:lumMod val="65000"/>
                    <a:lumOff val="35000"/>
                  </a:schemeClr>
                </a:solidFill>
                <a:latin typeface="+mn-lt"/>
                <a:ea typeface="+mn-ea"/>
              </a:rPr>
              <a:t>アンケート</a:t>
            </a:r>
            <a:r>
              <a:rPr lang="ja-JP" altLang="en-US" sz="1050" dirty="0">
                <a:solidFill>
                  <a:schemeClr val="tx1">
                    <a:lumMod val="65000"/>
                    <a:lumOff val="35000"/>
                  </a:schemeClr>
                </a:solidFill>
                <a:latin typeface="+mn-lt"/>
                <a:ea typeface="+mn-ea"/>
              </a:rPr>
              <a:t>（</a:t>
            </a:r>
            <a:r>
              <a:rPr lang="en-US" altLang="ja-JP" sz="1050" dirty="0">
                <a:solidFill>
                  <a:schemeClr val="tx1">
                    <a:lumMod val="65000"/>
                    <a:lumOff val="35000"/>
                  </a:schemeClr>
                </a:solidFill>
                <a:latin typeface="+mn-lt"/>
                <a:ea typeface="+mn-ea"/>
              </a:rPr>
              <a:t>7-8</a:t>
            </a:r>
            <a:r>
              <a:rPr lang="ja-JP" altLang="en-US" sz="1050" dirty="0">
                <a:solidFill>
                  <a:schemeClr val="tx1">
                    <a:lumMod val="65000"/>
                    <a:lumOff val="35000"/>
                  </a:schemeClr>
                </a:solidFill>
                <a:latin typeface="+mn-lt"/>
                <a:ea typeface="+mn-ea"/>
              </a:rPr>
              <a:t>月）、個別対話（秋頃）</a:t>
            </a:r>
          </a:p>
        </p:txBody>
      </p:sp>
      <p:sp>
        <p:nvSpPr>
          <p:cNvPr id="21" name="テキスト ボックス 20">
            <a:extLst>
              <a:ext uri="{FF2B5EF4-FFF2-40B4-BE49-F238E27FC236}">
                <a16:creationId xmlns:a16="http://schemas.microsoft.com/office/drawing/2014/main" id="{9DAE0E79-E47F-DF81-C0CB-45E7C67C0E49}"/>
              </a:ext>
            </a:extLst>
          </p:cNvPr>
          <p:cNvSpPr txBox="1"/>
          <p:nvPr/>
        </p:nvSpPr>
        <p:spPr>
          <a:xfrm>
            <a:off x="2999098" y="4302160"/>
            <a:ext cx="1210588" cy="276999"/>
          </a:xfrm>
          <a:prstGeom prst="rect">
            <a:avLst/>
          </a:prstGeom>
          <a:noFill/>
        </p:spPr>
        <p:txBody>
          <a:bodyPr wrap="none" rtlCol="0">
            <a:spAutoFit/>
          </a:bodyPr>
          <a:lstStyle/>
          <a:p>
            <a:pPr algn="ctr"/>
            <a:r>
              <a:rPr lang="ja-JP" altLang="en-US" sz="1200" dirty="0">
                <a:solidFill>
                  <a:schemeClr val="tx1">
                    <a:lumMod val="65000"/>
                    <a:lumOff val="35000"/>
                  </a:schemeClr>
                </a:solidFill>
                <a:latin typeface="+mn-lt"/>
                <a:ea typeface="+mn-ea"/>
              </a:rPr>
              <a:t>説明会</a:t>
            </a:r>
            <a:r>
              <a:rPr lang="ja-JP" altLang="en-US" sz="1050" dirty="0">
                <a:solidFill>
                  <a:schemeClr val="tx1">
                    <a:lumMod val="65000"/>
                    <a:lumOff val="35000"/>
                  </a:schemeClr>
                </a:solidFill>
                <a:latin typeface="+mn-lt"/>
                <a:ea typeface="+mn-ea"/>
              </a:rPr>
              <a:t>（夏頃）</a:t>
            </a:r>
            <a:endParaRPr lang="ja-JP" altLang="en-US" sz="1100" dirty="0">
              <a:solidFill>
                <a:schemeClr val="tx1">
                  <a:lumMod val="65000"/>
                  <a:lumOff val="35000"/>
                </a:schemeClr>
              </a:solidFill>
              <a:latin typeface="+mn-lt"/>
              <a:ea typeface="+mn-ea"/>
            </a:endParaRPr>
          </a:p>
        </p:txBody>
      </p:sp>
      <p:sp>
        <p:nvSpPr>
          <p:cNvPr id="22" name="テキスト ボックス 21">
            <a:extLst>
              <a:ext uri="{FF2B5EF4-FFF2-40B4-BE49-F238E27FC236}">
                <a16:creationId xmlns:a16="http://schemas.microsoft.com/office/drawing/2014/main" id="{74E3D270-45CB-F3F3-E67C-99A1065B3636}"/>
              </a:ext>
            </a:extLst>
          </p:cNvPr>
          <p:cNvSpPr txBox="1"/>
          <p:nvPr/>
        </p:nvSpPr>
        <p:spPr>
          <a:xfrm>
            <a:off x="4191248" y="4321063"/>
            <a:ext cx="1928733" cy="276999"/>
          </a:xfrm>
          <a:prstGeom prst="rect">
            <a:avLst/>
          </a:prstGeom>
          <a:noFill/>
        </p:spPr>
        <p:txBody>
          <a:bodyPr wrap="none" rtlCol="0">
            <a:spAutoFit/>
          </a:bodyPr>
          <a:lstStyle/>
          <a:p>
            <a:pPr algn="ctr"/>
            <a:r>
              <a:rPr lang="ja-JP" altLang="en-US" sz="1200" dirty="0">
                <a:solidFill>
                  <a:schemeClr val="tx1">
                    <a:lumMod val="65000"/>
                    <a:lumOff val="35000"/>
                  </a:schemeClr>
                </a:solidFill>
                <a:latin typeface="+mn-lt"/>
                <a:ea typeface="+mn-ea"/>
              </a:rPr>
              <a:t>個別対話</a:t>
            </a:r>
            <a:r>
              <a:rPr lang="ja-JP" altLang="en-US" sz="1050" dirty="0">
                <a:solidFill>
                  <a:schemeClr val="tx1">
                    <a:lumMod val="65000"/>
                    <a:lumOff val="35000"/>
                  </a:schemeClr>
                </a:solidFill>
                <a:latin typeface="+mn-lt"/>
                <a:ea typeface="+mn-ea"/>
              </a:rPr>
              <a:t>（必要に応じて）</a:t>
            </a:r>
            <a:endParaRPr lang="ja-JP" altLang="en-US" sz="1200" dirty="0">
              <a:solidFill>
                <a:schemeClr val="tx1">
                  <a:lumMod val="65000"/>
                  <a:lumOff val="35000"/>
                </a:schemeClr>
              </a:solidFill>
              <a:latin typeface="+mn-lt"/>
              <a:ea typeface="+mn-ea"/>
            </a:endParaRPr>
          </a:p>
        </p:txBody>
      </p:sp>
    </p:spTree>
    <p:extLst>
      <p:ext uri="{BB962C8B-B14F-4D97-AF65-F5344CB8AC3E}">
        <p14:creationId xmlns:p14="http://schemas.microsoft.com/office/powerpoint/2010/main" val="1625340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6B538B9-C1A9-433E-B9D4-909683527B42}"/>
              </a:ext>
            </a:extLst>
          </p:cNvPr>
          <p:cNvSpPr>
            <a:spLocks noGrp="1"/>
          </p:cNvSpPr>
          <p:nvPr>
            <p:ph type="sldNum" sz="quarter" idx="12"/>
          </p:nvPr>
        </p:nvSpPr>
        <p:spPr/>
        <p:txBody>
          <a:bodyPr/>
          <a:lstStyle/>
          <a:p>
            <a:pPr>
              <a:defRPr/>
            </a:pPr>
            <a:fld id="{37E090E1-01D6-4368-A6B7-2050244B6EC1}" type="slidenum">
              <a:rPr lang="en-US" altLang="ja-JP" smtClean="0"/>
              <a:pPr>
                <a:defRPr/>
              </a:pPr>
              <a:t>47</a:t>
            </a:fld>
            <a:endParaRPr lang="en-US" altLang="ja-JP" dirty="0"/>
          </a:p>
        </p:txBody>
      </p:sp>
      <p:sp>
        <p:nvSpPr>
          <p:cNvPr id="5" name="テキスト ボックス 11">
            <a:extLst>
              <a:ext uri="{FF2B5EF4-FFF2-40B4-BE49-F238E27FC236}">
                <a16:creationId xmlns:a16="http://schemas.microsoft.com/office/drawing/2014/main" id="{F6C3CCCE-35C8-68AC-5A12-A352F48EEC87}"/>
              </a:ext>
            </a:extLst>
          </p:cNvPr>
          <p:cNvSpPr txBox="1">
            <a:spLocks noChangeArrowheads="1"/>
          </p:cNvSpPr>
          <p:nvPr/>
        </p:nvSpPr>
        <p:spPr bwMode="auto">
          <a:xfrm>
            <a:off x="287524" y="1052736"/>
            <a:ext cx="8568952" cy="646331"/>
          </a:xfrm>
          <a:prstGeom prst="rect">
            <a:avLst/>
          </a:prstGeom>
          <a:noFill/>
          <a:ln w="9525">
            <a:noFill/>
            <a:miter lim="800000"/>
            <a:headEnd/>
            <a:tailEnd/>
          </a:ln>
        </p:spPr>
        <p:txBody>
          <a:bodyPr wrap="square">
            <a:spAutoFit/>
          </a:bodyPr>
          <a:lstStyle/>
          <a:p>
            <a:pPr algn="l"/>
            <a:r>
              <a:rPr lang="ja-JP" altLang="en-US" dirty="0">
                <a:latin typeface="+mn-lt"/>
                <a:ea typeface="+mn-ea"/>
              </a:rPr>
              <a:t>説明内容及びマーケットサウンディングについて、不明点・疑問点等ある場合は、</a:t>
            </a:r>
            <a:endParaRPr lang="en-US" altLang="ja-JP" dirty="0">
              <a:latin typeface="+mn-lt"/>
              <a:ea typeface="+mn-ea"/>
            </a:endParaRPr>
          </a:p>
          <a:p>
            <a:pPr algn="l"/>
            <a:r>
              <a:rPr lang="ja-JP" altLang="en-US" dirty="0">
                <a:latin typeface="+mn-lt"/>
                <a:ea typeface="+mn-ea"/>
              </a:rPr>
              <a:t>以下の担当までご連絡ください。</a:t>
            </a:r>
            <a:endParaRPr lang="en-US" altLang="ja-JP" dirty="0">
              <a:latin typeface="+mn-lt"/>
              <a:ea typeface="+mn-ea"/>
            </a:endParaRPr>
          </a:p>
        </p:txBody>
      </p:sp>
      <p:sp>
        <p:nvSpPr>
          <p:cNvPr id="7" name="四角形: 角を丸くする 6">
            <a:extLst>
              <a:ext uri="{FF2B5EF4-FFF2-40B4-BE49-F238E27FC236}">
                <a16:creationId xmlns:a16="http://schemas.microsoft.com/office/drawing/2014/main" id="{AEBECDA9-CC16-4A48-40B0-5537463A71F7}"/>
              </a:ext>
            </a:extLst>
          </p:cNvPr>
          <p:cNvSpPr/>
          <p:nvPr/>
        </p:nvSpPr>
        <p:spPr>
          <a:xfrm>
            <a:off x="827584" y="2060848"/>
            <a:ext cx="7676794" cy="443898"/>
          </a:xfrm>
          <a:prstGeom prst="roundRect">
            <a:avLst>
              <a:gd name="adj" fmla="val 50000"/>
            </a:avLst>
          </a:prstGeom>
          <a:solidFill>
            <a:srgbClr val="1E3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t>連絡先</a:t>
            </a:r>
            <a:endParaRPr kumimoji="1" lang="ja-JP" altLang="en-US" sz="2000" b="1" dirty="0"/>
          </a:p>
        </p:txBody>
      </p:sp>
      <p:sp>
        <p:nvSpPr>
          <p:cNvPr id="8" name="テキスト ボックス 11">
            <a:extLst>
              <a:ext uri="{FF2B5EF4-FFF2-40B4-BE49-F238E27FC236}">
                <a16:creationId xmlns:a16="http://schemas.microsoft.com/office/drawing/2014/main" id="{A45876F0-448C-A62C-AA73-4DDCB5EFCC49}"/>
              </a:ext>
            </a:extLst>
          </p:cNvPr>
          <p:cNvSpPr txBox="1">
            <a:spLocks noChangeArrowheads="1"/>
          </p:cNvSpPr>
          <p:nvPr/>
        </p:nvSpPr>
        <p:spPr bwMode="auto">
          <a:xfrm>
            <a:off x="712076" y="2852936"/>
            <a:ext cx="7907810" cy="1664943"/>
          </a:xfrm>
          <a:prstGeom prst="rect">
            <a:avLst/>
          </a:prstGeom>
          <a:noFill/>
          <a:ln w="9525">
            <a:noFill/>
            <a:miter lim="800000"/>
            <a:headEnd/>
            <a:tailEnd/>
          </a:ln>
        </p:spPr>
        <p:txBody>
          <a:bodyPr wrap="square">
            <a:spAutoFit/>
          </a:bodyPr>
          <a:lstStyle/>
          <a:p>
            <a:pPr>
              <a:lnSpc>
                <a:spcPct val="200000"/>
              </a:lnSpc>
            </a:pPr>
            <a:r>
              <a:rPr lang="ja-JP" altLang="en-US" b="1" dirty="0">
                <a:solidFill>
                  <a:srgbClr val="1E378C"/>
                </a:solidFill>
                <a:latin typeface="+mn-lt"/>
                <a:ea typeface="+mn-ea"/>
              </a:rPr>
              <a:t>担当部署</a:t>
            </a:r>
            <a:r>
              <a:rPr lang="ja-JP" altLang="en-US" dirty="0">
                <a:latin typeface="+mn-lt"/>
                <a:ea typeface="+mn-ea"/>
              </a:rPr>
              <a:t>：　</a:t>
            </a:r>
            <a:r>
              <a:rPr lang="zh-TW" altLang="en-US" dirty="0">
                <a:latin typeface="+mn-lt"/>
                <a:ea typeface="+mn-ea"/>
              </a:rPr>
              <a:t>倉敷市環境局下水道部下水経営計画課</a:t>
            </a:r>
            <a:endParaRPr lang="en-US" altLang="ja-JP" dirty="0">
              <a:latin typeface="+mn-lt"/>
              <a:ea typeface="+mn-ea"/>
            </a:endParaRPr>
          </a:p>
          <a:p>
            <a:pPr>
              <a:lnSpc>
                <a:spcPct val="200000"/>
              </a:lnSpc>
            </a:pPr>
            <a:r>
              <a:rPr lang="ja-JP" altLang="en-US" b="1" dirty="0">
                <a:solidFill>
                  <a:srgbClr val="1E378C"/>
                </a:solidFill>
                <a:latin typeface="+mn-lt"/>
                <a:ea typeface="+mn-ea"/>
              </a:rPr>
              <a:t>担当者　</a:t>
            </a:r>
            <a:r>
              <a:rPr lang="ja-JP" altLang="en-US" dirty="0">
                <a:latin typeface="+mn-lt"/>
                <a:ea typeface="+mn-ea"/>
              </a:rPr>
              <a:t>：　藤原・大島</a:t>
            </a:r>
            <a:endParaRPr lang="en-US" altLang="ja-JP" dirty="0">
              <a:latin typeface="+mn-lt"/>
              <a:ea typeface="+mn-ea"/>
            </a:endParaRPr>
          </a:p>
          <a:p>
            <a:pPr>
              <a:lnSpc>
                <a:spcPct val="200000"/>
              </a:lnSpc>
            </a:pPr>
            <a:r>
              <a:rPr lang="ja-JP" altLang="en-US" b="1" dirty="0">
                <a:solidFill>
                  <a:srgbClr val="1E378C"/>
                </a:solidFill>
                <a:latin typeface="+mn-lt"/>
                <a:ea typeface="+mn-ea"/>
              </a:rPr>
              <a:t>メールアドレス</a:t>
            </a:r>
            <a:r>
              <a:rPr lang="ja-JP" altLang="en-US" dirty="0">
                <a:latin typeface="+mn-lt"/>
                <a:ea typeface="+mn-ea"/>
              </a:rPr>
              <a:t>：　</a:t>
            </a:r>
            <a:r>
              <a:rPr lang="en-US" altLang="ja-JP" dirty="0">
                <a:latin typeface="+mn-lt"/>
                <a:ea typeface="+mn-ea"/>
              </a:rPr>
              <a:t>gesui@city.kurashiki.okayama.jp</a:t>
            </a:r>
          </a:p>
        </p:txBody>
      </p:sp>
    </p:spTree>
    <p:extLst>
      <p:ext uri="{BB962C8B-B14F-4D97-AF65-F5344CB8AC3E}">
        <p14:creationId xmlns:p14="http://schemas.microsoft.com/office/powerpoint/2010/main" val="1300879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310A9-35AE-5B46-E10A-E28E1B0D2ECF}"/>
              </a:ext>
            </a:extLst>
          </p:cNvPr>
          <p:cNvSpPr>
            <a:spLocks noGrp="1"/>
          </p:cNvSpPr>
          <p:nvPr>
            <p:ph type="title"/>
          </p:nvPr>
        </p:nvSpPr>
        <p:spPr/>
        <p:txBody>
          <a:bodyPr/>
          <a:lstStyle/>
          <a:p>
            <a:r>
              <a:rPr kumimoji="1" lang="ja-JP" altLang="en-US" dirty="0"/>
              <a:t>参考：用語の説明</a:t>
            </a:r>
          </a:p>
        </p:txBody>
      </p:sp>
      <p:sp>
        <p:nvSpPr>
          <p:cNvPr id="3" name="コンテンツ プレースホルダー 2">
            <a:extLst>
              <a:ext uri="{FF2B5EF4-FFF2-40B4-BE49-F238E27FC236}">
                <a16:creationId xmlns:a16="http://schemas.microsoft.com/office/drawing/2014/main" id="{E6E2C1C2-1D30-8519-C905-42ABAB3C6603}"/>
              </a:ext>
            </a:extLst>
          </p:cNvPr>
          <p:cNvSpPr>
            <a:spLocks noGrp="1"/>
          </p:cNvSpPr>
          <p:nvPr>
            <p:ph idx="1"/>
          </p:nvPr>
        </p:nvSpPr>
        <p:spPr>
          <a:xfrm>
            <a:off x="179512" y="1074376"/>
            <a:ext cx="8784976" cy="5653300"/>
          </a:xfrm>
        </p:spPr>
        <p:txBody>
          <a:bodyPr/>
          <a:lstStyle/>
          <a:p>
            <a:pPr algn="l"/>
            <a:r>
              <a:rPr lang="ja-JP" altLang="en-US" sz="1800" b="0" i="0" u="none" strike="noStrike" baseline="0" dirty="0">
                <a:solidFill>
                  <a:srgbClr val="1CAEE5"/>
                </a:solidFill>
                <a:latin typeface="游ゴシックMedium"/>
              </a:rPr>
              <a:t>維持管理と更新の一体マネジメント</a:t>
            </a:r>
          </a:p>
          <a:p>
            <a:pPr marL="0" indent="0" algn="l">
              <a:buNone/>
            </a:pPr>
            <a:r>
              <a:rPr lang="ja-JP" altLang="en-US" sz="1800" b="0" i="0" u="none" strike="noStrike" baseline="0" dirty="0">
                <a:solidFill>
                  <a:srgbClr val="000000"/>
                </a:solidFill>
                <a:latin typeface="游ゴシックMedium"/>
              </a:rPr>
              <a:t>　維持管理と更新を一体的に最適化するための事業方式であり、維持管理と更新を一体的に実施する「更新実施型」と、更新計画案の策定やコンストラクションマネジメント（</a:t>
            </a:r>
            <a:r>
              <a:rPr lang="en-US" altLang="ja-JP" sz="1800" b="0" i="0" u="none" strike="noStrike" baseline="0" dirty="0">
                <a:solidFill>
                  <a:srgbClr val="000000"/>
                </a:solidFill>
                <a:latin typeface="游ゴシックMedium"/>
              </a:rPr>
              <a:t>CM</a:t>
            </a:r>
            <a:r>
              <a:rPr lang="ja-JP" altLang="en-US" sz="1800" b="0" i="0" u="none" strike="noStrike" baseline="0" dirty="0">
                <a:solidFill>
                  <a:srgbClr val="000000"/>
                </a:solidFill>
                <a:latin typeface="游ゴシックMedium"/>
              </a:rPr>
              <a:t>）により地方公共団体の更新を支援する「更新支援型」の２方式がある。また、この管理・更新一体マネジメント方式を、ウォーター</a:t>
            </a:r>
            <a:r>
              <a:rPr lang="en-US" altLang="ja-JP" sz="1800" b="0" i="0" u="none" strike="noStrike" baseline="0" dirty="0">
                <a:solidFill>
                  <a:srgbClr val="000000"/>
                </a:solidFill>
                <a:latin typeface="游ゴシックMedium"/>
              </a:rPr>
              <a:t>PPP</a:t>
            </a:r>
            <a:r>
              <a:rPr lang="ja-JP" altLang="en-US" sz="1800" b="0" i="0" u="none" strike="noStrike" baseline="0" dirty="0">
                <a:solidFill>
                  <a:srgbClr val="000000"/>
                </a:solidFill>
                <a:latin typeface="游ゴシックMedium"/>
              </a:rPr>
              <a:t>（レベル</a:t>
            </a:r>
            <a:r>
              <a:rPr lang="en-US" altLang="ja-JP" sz="1800" b="0" i="0" u="none" strike="noStrike" baseline="0" dirty="0">
                <a:solidFill>
                  <a:srgbClr val="000000"/>
                </a:solidFill>
                <a:latin typeface="游ゴシックMedium"/>
              </a:rPr>
              <a:t>3.5</a:t>
            </a:r>
            <a:r>
              <a:rPr lang="ja-JP" altLang="en-US" sz="1800" b="0" i="0" u="none" strike="noStrike" baseline="0" dirty="0">
                <a:solidFill>
                  <a:srgbClr val="000000"/>
                </a:solidFill>
                <a:latin typeface="游ゴシックMedium"/>
              </a:rPr>
              <a:t>）と呼ぶ。</a:t>
            </a:r>
            <a:endParaRPr lang="en-US" altLang="ja-JP" sz="1800" b="0" i="0" u="none" strike="noStrike" baseline="0" dirty="0">
              <a:solidFill>
                <a:srgbClr val="000000"/>
              </a:solidFill>
              <a:latin typeface="游ゴシックMedium"/>
            </a:endParaRPr>
          </a:p>
          <a:p>
            <a:pPr marL="0" indent="0" algn="l">
              <a:buNone/>
            </a:pPr>
            <a:endParaRPr lang="ja-JP" altLang="en-US" sz="1800" b="0" i="0" u="none" strike="noStrike" baseline="0" dirty="0">
              <a:solidFill>
                <a:srgbClr val="000000"/>
              </a:solidFill>
              <a:latin typeface="游ゴシックMedium"/>
            </a:endParaRPr>
          </a:p>
          <a:p>
            <a:pPr algn="l"/>
            <a:r>
              <a:rPr lang="ja-JP" altLang="en-US" sz="1800" b="0" i="0" u="none" strike="noStrike" baseline="0" dirty="0">
                <a:solidFill>
                  <a:srgbClr val="1CAEE5"/>
                </a:solidFill>
                <a:latin typeface="游ゴシックMedium"/>
              </a:rPr>
              <a:t>コンストラクションマネジメント（</a:t>
            </a:r>
            <a:r>
              <a:rPr lang="en-US" altLang="ja-JP" sz="1800" b="0" i="0" u="none" strike="noStrike" baseline="0" dirty="0">
                <a:solidFill>
                  <a:srgbClr val="1CAEE5"/>
                </a:solidFill>
                <a:latin typeface="游ゴシックMedium"/>
              </a:rPr>
              <a:t>CM</a:t>
            </a:r>
            <a:r>
              <a:rPr lang="ja-JP" altLang="en-US" sz="1800" b="0" i="0" u="none" strike="noStrike" baseline="0" dirty="0">
                <a:solidFill>
                  <a:srgbClr val="1CAEE5"/>
                </a:solidFill>
                <a:latin typeface="游ゴシックMedium"/>
              </a:rPr>
              <a:t>）</a:t>
            </a:r>
          </a:p>
          <a:p>
            <a:pPr marL="0" indent="0" algn="l">
              <a:buNone/>
            </a:pPr>
            <a:r>
              <a:rPr lang="ja-JP" altLang="en-US" sz="1800" b="0" i="0" u="none" strike="noStrike" baseline="0" dirty="0">
                <a:solidFill>
                  <a:srgbClr val="000000"/>
                </a:solidFill>
                <a:latin typeface="游ゴシックMedium"/>
              </a:rPr>
              <a:t>　発注者の補助者・代行者であるコンストラクション・マネジャー（</a:t>
            </a:r>
            <a:r>
              <a:rPr lang="en-US" altLang="ja-JP" sz="1800" b="0" i="0" u="none" strike="noStrike" baseline="0" dirty="0" err="1">
                <a:solidFill>
                  <a:srgbClr val="000000"/>
                </a:solidFill>
                <a:latin typeface="游ゴシックMedium"/>
              </a:rPr>
              <a:t>CMr</a:t>
            </a:r>
            <a:r>
              <a:rPr lang="ja-JP" altLang="en-US" sz="1800" b="0" i="0" u="none" strike="noStrike" baseline="0" dirty="0">
                <a:solidFill>
                  <a:srgbClr val="000000"/>
                </a:solidFill>
                <a:latin typeface="游ゴシックMedium"/>
              </a:rPr>
              <a:t>）が、技術的な中立性を保ちつつ発注者の側に立って、設計の検討や工事発注方式の検討、工程管理、コスト管理などの各種マネジメント業務の全部又は一部を行うもの</a:t>
            </a:r>
            <a:endParaRPr lang="en-US" altLang="ja-JP" sz="1800" b="0" i="0" u="none" strike="noStrike" baseline="0" dirty="0">
              <a:solidFill>
                <a:srgbClr val="000000"/>
              </a:solidFill>
              <a:latin typeface="游ゴシックMedium"/>
            </a:endParaRPr>
          </a:p>
          <a:p>
            <a:pPr marL="0" indent="0" algn="l">
              <a:buNone/>
            </a:pPr>
            <a:endParaRPr lang="ja-JP" altLang="en-US" sz="1800" b="0" i="0" u="none" strike="noStrike" baseline="0" dirty="0">
              <a:solidFill>
                <a:srgbClr val="000000"/>
              </a:solidFill>
              <a:latin typeface="游ゴシックMedium"/>
            </a:endParaRPr>
          </a:p>
          <a:p>
            <a:pPr algn="l"/>
            <a:r>
              <a:rPr lang="en-US" altLang="ja-JP" sz="1800" b="0" i="0" u="none" strike="noStrike" baseline="0" dirty="0">
                <a:solidFill>
                  <a:srgbClr val="1CAEE5"/>
                </a:solidFill>
                <a:latin typeface="游ゴシックMedium"/>
              </a:rPr>
              <a:t> </a:t>
            </a:r>
            <a:r>
              <a:rPr lang="ja-JP" altLang="en-US" sz="1800" b="0" i="0" u="none" strike="noStrike" baseline="0" dirty="0">
                <a:solidFill>
                  <a:srgbClr val="1CAEE5"/>
                </a:solidFill>
                <a:latin typeface="游ゴシックMedium"/>
              </a:rPr>
              <a:t>コンセッション（レベル</a:t>
            </a:r>
            <a:r>
              <a:rPr lang="en-US" altLang="ja-JP" sz="1800" b="0" i="0" u="none" strike="noStrike" baseline="0" dirty="0">
                <a:solidFill>
                  <a:srgbClr val="1CAEE5"/>
                </a:solidFill>
                <a:latin typeface="游ゴシックMedium"/>
              </a:rPr>
              <a:t>4</a:t>
            </a:r>
            <a:r>
              <a:rPr lang="ja-JP" altLang="en-US" sz="1800" b="0" i="0" u="none" strike="noStrike" baseline="0" dirty="0">
                <a:solidFill>
                  <a:srgbClr val="1CAEE5"/>
                </a:solidFill>
                <a:latin typeface="游ゴシックMedium"/>
              </a:rPr>
              <a:t>）</a:t>
            </a:r>
          </a:p>
          <a:p>
            <a:pPr marL="0" indent="0" algn="l">
              <a:buNone/>
            </a:pPr>
            <a:r>
              <a:rPr lang="ja-JP" altLang="en-US" sz="1800" b="0" i="0" u="none" strike="noStrike" baseline="0" dirty="0">
                <a:solidFill>
                  <a:srgbClr val="000000"/>
                </a:solidFill>
                <a:latin typeface="游ゴシックMedium"/>
              </a:rPr>
              <a:t>　公営施設等運営事業。管理者（市）は運営権者（事業者）に運営権を設定。運営権により、運営権者（事業者）は原則として利用者（市民）から収受する下水道利用料金により事業を運営する方式</a:t>
            </a:r>
            <a:endParaRPr kumimoji="1" lang="ja-JP" altLang="en-US" dirty="0"/>
          </a:p>
        </p:txBody>
      </p:sp>
      <p:sp>
        <p:nvSpPr>
          <p:cNvPr id="4" name="スライド番号プレースホルダー 3">
            <a:extLst>
              <a:ext uri="{FF2B5EF4-FFF2-40B4-BE49-F238E27FC236}">
                <a16:creationId xmlns:a16="http://schemas.microsoft.com/office/drawing/2014/main" id="{554EBF9B-BD02-4FF3-52E3-8D22F0C943DA}"/>
              </a:ext>
            </a:extLst>
          </p:cNvPr>
          <p:cNvSpPr>
            <a:spLocks noGrp="1"/>
          </p:cNvSpPr>
          <p:nvPr>
            <p:ph type="sldNum" sz="quarter" idx="12"/>
          </p:nvPr>
        </p:nvSpPr>
        <p:spPr/>
        <p:txBody>
          <a:bodyPr/>
          <a:lstStyle/>
          <a:p>
            <a:pPr>
              <a:defRPr/>
            </a:pPr>
            <a:fld id="{37E090E1-01D6-4368-A6B7-2050244B6EC1}" type="slidenum">
              <a:rPr lang="en-US" altLang="ja-JP" smtClean="0"/>
              <a:pPr>
                <a:defRPr/>
              </a:pPr>
              <a:t>48</a:t>
            </a:fld>
            <a:endParaRPr lang="en-US" altLang="ja-JP" dirty="0"/>
          </a:p>
        </p:txBody>
      </p:sp>
    </p:spTree>
    <p:extLst>
      <p:ext uri="{BB962C8B-B14F-4D97-AF65-F5344CB8AC3E}">
        <p14:creationId xmlns:p14="http://schemas.microsoft.com/office/powerpoint/2010/main" val="509491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55617-917D-8810-DDB7-C1015B1BB82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0EF5327-A2BB-E0C2-BE29-F198AC7604F0}"/>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35BFA3D0-4229-2DAC-D2C1-6A622466FBE7}"/>
              </a:ext>
            </a:extLst>
          </p:cNvPr>
          <p:cNvSpPr>
            <a:spLocks noGrp="1"/>
          </p:cNvSpPr>
          <p:nvPr>
            <p:ph type="sldNum" sz="quarter" idx="12"/>
          </p:nvPr>
        </p:nvSpPr>
        <p:spPr/>
        <p:txBody>
          <a:bodyPr/>
          <a:lstStyle/>
          <a:p>
            <a:pPr>
              <a:defRPr/>
            </a:pPr>
            <a:fld id="{37E090E1-01D6-4368-A6B7-2050244B6EC1}" type="slidenum">
              <a:rPr lang="en-US" altLang="ja-JP" smtClean="0"/>
              <a:pPr>
                <a:defRPr/>
              </a:pPr>
              <a:t>4</a:t>
            </a:fld>
            <a:endParaRPr lang="en-US" altLang="ja-JP" dirty="0"/>
          </a:p>
        </p:txBody>
      </p:sp>
      <p:sp>
        <p:nvSpPr>
          <p:cNvPr id="3" name="正方形/長方形 2">
            <a:extLst>
              <a:ext uri="{FF2B5EF4-FFF2-40B4-BE49-F238E27FC236}">
                <a16:creationId xmlns:a16="http://schemas.microsoft.com/office/drawing/2014/main" id="{BFF3C140-54B8-D9AA-39C0-4EA76DF54DDF}"/>
              </a:ext>
            </a:extLst>
          </p:cNvPr>
          <p:cNvSpPr/>
          <p:nvPr/>
        </p:nvSpPr>
        <p:spPr>
          <a:xfrm>
            <a:off x="31204" y="753497"/>
            <a:ext cx="936047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ja-JP" altLang="en-US" b="1" dirty="0">
                <a:solidFill>
                  <a:srgbClr val="021184"/>
                </a:solidFill>
                <a:latin typeface="+mn-ea"/>
              </a:rPr>
              <a:t>下水道施設等の概要（管路施設）</a:t>
            </a:r>
            <a:endParaRPr lang="ja-JP" altLang="en-US" sz="1200" b="1" dirty="0">
              <a:solidFill>
                <a:srgbClr val="021184"/>
              </a:solidFill>
              <a:latin typeface="+mn-ea"/>
            </a:endParaRPr>
          </a:p>
        </p:txBody>
      </p:sp>
      <p:sp>
        <p:nvSpPr>
          <p:cNvPr id="9" name="正方形/長方形 8">
            <a:extLst>
              <a:ext uri="{FF2B5EF4-FFF2-40B4-BE49-F238E27FC236}">
                <a16:creationId xmlns:a16="http://schemas.microsoft.com/office/drawing/2014/main" id="{3A311091-C393-3B2B-EE3D-2D0BB2D0939B}"/>
              </a:ext>
            </a:extLst>
          </p:cNvPr>
          <p:cNvSpPr/>
          <p:nvPr/>
        </p:nvSpPr>
        <p:spPr>
          <a:xfrm>
            <a:off x="192485" y="5589240"/>
            <a:ext cx="864096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rgbClr val="021184"/>
                </a:solidFill>
                <a:latin typeface="CIDFont+F1"/>
                <a:ea typeface="+mn-ea"/>
              </a:rPr>
              <a:t>●</a:t>
            </a:r>
            <a:r>
              <a:rPr lang="ja-JP" altLang="ja-JP" sz="1400" dirty="0">
                <a:solidFill>
                  <a:srgbClr val="021184"/>
                </a:solidFill>
                <a:latin typeface="CIDFont+F1"/>
              </a:rPr>
              <a:t>農業集落排水事業</a:t>
            </a:r>
            <a:r>
              <a:rPr lang="ja-JP" altLang="en-US" sz="1400" dirty="0">
                <a:solidFill>
                  <a:srgbClr val="021184"/>
                </a:solidFill>
                <a:latin typeface="CIDFont+F1"/>
              </a:rPr>
              <a:t>の管路についてもウォーター</a:t>
            </a:r>
            <a:r>
              <a:rPr lang="en-US" altLang="ja-JP" sz="1400" dirty="0">
                <a:solidFill>
                  <a:srgbClr val="021184"/>
                </a:solidFill>
              </a:rPr>
              <a:t>PPP</a:t>
            </a:r>
            <a:r>
              <a:rPr lang="ja-JP" altLang="en-US" sz="1400" dirty="0">
                <a:solidFill>
                  <a:srgbClr val="021184"/>
                </a:solidFill>
                <a:latin typeface="CIDFont+F1"/>
              </a:rPr>
              <a:t>の検討の対象とする。</a:t>
            </a:r>
            <a:endParaRPr lang="en-US" altLang="ja-JP" sz="1400" dirty="0">
              <a:solidFill>
                <a:srgbClr val="021184"/>
              </a:solidFill>
              <a:latin typeface="CIDFont+F1"/>
              <a:ea typeface="+mn-ea"/>
            </a:endParaRPr>
          </a:p>
          <a:p>
            <a:pPr algn="l"/>
            <a:r>
              <a:rPr lang="ja-JP" altLang="en-US" sz="1400" dirty="0">
                <a:solidFill>
                  <a:srgbClr val="021184"/>
                </a:solidFill>
                <a:latin typeface="CIDFont+F1"/>
                <a:ea typeface="+mn-ea"/>
              </a:rPr>
              <a:t>●管路施設は</a:t>
            </a:r>
            <a:r>
              <a:rPr lang="ja-JP" altLang="en-US" sz="1400" dirty="0">
                <a:solidFill>
                  <a:srgbClr val="021184"/>
                </a:solidFill>
                <a:latin typeface="CIDFont+F1"/>
              </a:rPr>
              <a:t>管きょ、人孔、人孔蓋、桝・取付管、低宅地ポンプを対象とするほか、</a:t>
            </a:r>
            <a:r>
              <a:rPr lang="ja-JP" altLang="en-US" sz="1400" dirty="0">
                <a:solidFill>
                  <a:srgbClr val="021184"/>
                </a:solidFill>
                <a:latin typeface="+mn-lt"/>
                <a:ea typeface="+mn-ea"/>
              </a:rPr>
              <a:t>マンホールポンプは　</a:t>
            </a:r>
            <a:endParaRPr lang="en-US" altLang="ja-JP" sz="1400" dirty="0">
              <a:solidFill>
                <a:srgbClr val="021184"/>
              </a:solidFill>
              <a:latin typeface="+mn-lt"/>
              <a:ea typeface="+mn-ea"/>
            </a:endParaRPr>
          </a:p>
          <a:p>
            <a:pPr algn="l"/>
            <a:r>
              <a:rPr lang="ja-JP" altLang="en-US" sz="1400" dirty="0">
                <a:solidFill>
                  <a:srgbClr val="021184"/>
                </a:solidFill>
              </a:rPr>
              <a:t>　</a:t>
            </a:r>
            <a:r>
              <a:rPr lang="ja-JP" altLang="en-US" sz="1400" dirty="0">
                <a:solidFill>
                  <a:srgbClr val="021184"/>
                </a:solidFill>
                <a:latin typeface="+mn-lt"/>
                <a:ea typeface="+mn-ea"/>
              </a:rPr>
              <a:t>管路施設と同様に広域的に配置された施設のため、ウォーター</a:t>
            </a:r>
            <a:r>
              <a:rPr lang="en-US" altLang="ja-JP" sz="1400" dirty="0">
                <a:solidFill>
                  <a:srgbClr val="021184"/>
                </a:solidFill>
                <a:latin typeface="+mn-lt"/>
                <a:ea typeface="+mn-ea"/>
              </a:rPr>
              <a:t>PPP</a:t>
            </a:r>
            <a:r>
              <a:rPr lang="ja-JP" altLang="en-US" sz="1400" dirty="0">
                <a:solidFill>
                  <a:srgbClr val="021184"/>
                </a:solidFill>
                <a:latin typeface="+mn-lt"/>
                <a:ea typeface="+mn-ea"/>
              </a:rPr>
              <a:t>では管路施設の一部として扱う。</a:t>
            </a:r>
            <a:endParaRPr lang="en-US" altLang="ja-JP" sz="1400" dirty="0">
              <a:solidFill>
                <a:srgbClr val="021184"/>
              </a:solidFill>
              <a:latin typeface="+mn-lt"/>
              <a:ea typeface="+mn-ea"/>
            </a:endParaRPr>
          </a:p>
          <a:p>
            <a:pPr algn="l"/>
            <a:r>
              <a:rPr lang="ja-JP" altLang="en-US" sz="1400" dirty="0">
                <a:solidFill>
                  <a:srgbClr val="021184"/>
                </a:solidFill>
                <a:latin typeface="+mn-lt"/>
                <a:ea typeface="+mn-ea"/>
              </a:rPr>
              <a:t>●</a:t>
            </a:r>
            <a:r>
              <a:rPr lang="ja-JP" altLang="en-US" sz="1400" dirty="0">
                <a:solidFill>
                  <a:srgbClr val="021184"/>
                </a:solidFill>
              </a:rPr>
              <a:t>令和</a:t>
            </a:r>
            <a:r>
              <a:rPr lang="en-US" altLang="ja-JP" sz="1400" dirty="0">
                <a:solidFill>
                  <a:srgbClr val="021184"/>
                </a:solidFill>
              </a:rPr>
              <a:t>6</a:t>
            </a:r>
            <a:r>
              <a:rPr lang="ja-JP" altLang="en-US" sz="1400" dirty="0">
                <a:solidFill>
                  <a:srgbClr val="021184"/>
                </a:solidFill>
              </a:rPr>
              <a:t>年度以降に新規整備される施設は、上表に含んでいない。（ただし、ウォーター</a:t>
            </a:r>
            <a:r>
              <a:rPr lang="en-US" altLang="ja-JP" sz="1400" dirty="0">
                <a:solidFill>
                  <a:srgbClr val="021184"/>
                </a:solidFill>
              </a:rPr>
              <a:t>PPP</a:t>
            </a:r>
            <a:r>
              <a:rPr lang="ja-JP" altLang="en-US" sz="1400" dirty="0">
                <a:solidFill>
                  <a:srgbClr val="021184"/>
                </a:solidFill>
              </a:rPr>
              <a:t>期間中に</a:t>
            </a:r>
            <a:endParaRPr lang="en-US" altLang="ja-JP" sz="1400" dirty="0">
              <a:solidFill>
                <a:srgbClr val="021184"/>
              </a:solidFill>
            </a:endParaRPr>
          </a:p>
          <a:p>
            <a:pPr algn="l"/>
            <a:r>
              <a:rPr lang="ja-JP" altLang="en-US" sz="1400" dirty="0">
                <a:solidFill>
                  <a:srgbClr val="021184"/>
                </a:solidFill>
              </a:rPr>
              <a:t>　整備された管路施設についてもウォーター</a:t>
            </a:r>
            <a:r>
              <a:rPr lang="en-US" altLang="ja-JP" sz="1400" dirty="0">
                <a:solidFill>
                  <a:srgbClr val="021184"/>
                </a:solidFill>
              </a:rPr>
              <a:t>PPP</a:t>
            </a:r>
            <a:r>
              <a:rPr lang="ja-JP" altLang="en-US" sz="1400" dirty="0">
                <a:solidFill>
                  <a:srgbClr val="021184"/>
                </a:solidFill>
              </a:rPr>
              <a:t>の対象とする。）</a:t>
            </a:r>
            <a:endParaRPr lang="en-US" altLang="ja-JP" sz="1400" dirty="0">
              <a:solidFill>
                <a:srgbClr val="021184"/>
              </a:solidFill>
              <a:latin typeface="+mn-lt"/>
              <a:ea typeface="+mn-ea"/>
            </a:endParaRPr>
          </a:p>
        </p:txBody>
      </p:sp>
      <p:sp>
        <p:nvSpPr>
          <p:cNvPr id="5" name="正方形/長方形 4">
            <a:extLst>
              <a:ext uri="{FF2B5EF4-FFF2-40B4-BE49-F238E27FC236}">
                <a16:creationId xmlns:a16="http://schemas.microsoft.com/office/drawing/2014/main" id="{12AB4A44-E4F1-2B98-135F-D0D479B945C8}"/>
              </a:ext>
            </a:extLst>
          </p:cNvPr>
          <p:cNvSpPr/>
          <p:nvPr/>
        </p:nvSpPr>
        <p:spPr>
          <a:xfrm>
            <a:off x="192485" y="1314352"/>
            <a:ext cx="2520000"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管路施設</a:t>
            </a:r>
            <a:r>
              <a:rPr lang="ja-JP" altLang="en-US" sz="1200" dirty="0">
                <a:solidFill>
                  <a:schemeClr val="bg1"/>
                </a:solidFill>
                <a:latin typeface="+mn-ea"/>
              </a:rPr>
              <a:t>（管きょ・人孔・蓋）</a:t>
            </a:r>
            <a:endParaRPr kumimoji="1" lang="en-US" altLang="ja-JP" sz="1200" dirty="0">
              <a:solidFill>
                <a:schemeClr val="bg1"/>
              </a:solidFill>
            </a:endParaRPr>
          </a:p>
        </p:txBody>
      </p:sp>
      <p:graphicFrame>
        <p:nvGraphicFramePr>
          <p:cNvPr id="7" name="表 6">
            <a:extLst>
              <a:ext uri="{FF2B5EF4-FFF2-40B4-BE49-F238E27FC236}">
                <a16:creationId xmlns:a16="http://schemas.microsoft.com/office/drawing/2014/main" id="{13C9DF8F-1138-6DD2-E525-ADB74ADEC6A0}"/>
              </a:ext>
            </a:extLst>
          </p:cNvPr>
          <p:cNvGraphicFramePr>
            <a:graphicFrameLocks noGrp="1"/>
          </p:cNvGraphicFramePr>
          <p:nvPr>
            <p:extLst>
              <p:ext uri="{D42A27DB-BD31-4B8C-83A1-F6EECF244321}">
                <p14:modId xmlns:p14="http://schemas.microsoft.com/office/powerpoint/2010/main" val="646013192"/>
              </p:ext>
            </p:extLst>
          </p:nvPr>
        </p:nvGraphicFramePr>
        <p:xfrm>
          <a:off x="251517" y="1786189"/>
          <a:ext cx="8640963" cy="3308775"/>
        </p:xfrm>
        <a:graphic>
          <a:graphicData uri="http://schemas.openxmlformats.org/drawingml/2006/table">
            <a:tbl>
              <a:tblPr firstRow="1" bandRow="1">
                <a:tableStyleId>{5C22544A-7EE6-4342-B048-85BDC9FD1C3A}</a:tableStyleId>
              </a:tblPr>
              <a:tblGrid>
                <a:gridCol w="859536">
                  <a:extLst>
                    <a:ext uri="{9D8B030D-6E8A-4147-A177-3AD203B41FA5}">
                      <a16:colId xmlns:a16="http://schemas.microsoft.com/office/drawing/2014/main" val="640499652"/>
                    </a:ext>
                  </a:extLst>
                </a:gridCol>
                <a:gridCol w="724643">
                  <a:extLst>
                    <a:ext uri="{9D8B030D-6E8A-4147-A177-3AD203B41FA5}">
                      <a16:colId xmlns:a16="http://schemas.microsoft.com/office/drawing/2014/main" val="2666075209"/>
                    </a:ext>
                  </a:extLst>
                </a:gridCol>
                <a:gridCol w="882098">
                  <a:extLst>
                    <a:ext uri="{9D8B030D-6E8A-4147-A177-3AD203B41FA5}">
                      <a16:colId xmlns:a16="http://schemas.microsoft.com/office/drawing/2014/main" val="64042337"/>
                    </a:ext>
                  </a:extLst>
                </a:gridCol>
                <a:gridCol w="882098">
                  <a:extLst>
                    <a:ext uri="{9D8B030D-6E8A-4147-A177-3AD203B41FA5}">
                      <a16:colId xmlns:a16="http://schemas.microsoft.com/office/drawing/2014/main" val="1507718626"/>
                    </a:ext>
                  </a:extLst>
                </a:gridCol>
                <a:gridCol w="882098">
                  <a:extLst>
                    <a:ext uri="{9D8B030D-6E8A-4147-A177-3AD203B41FA5}">
                      <a16:colId xmlns:a16="http://schemas.microsoft.com/office/drawing/2014/main" val="1944729147"/>
                    </a:ext>
                  </a:extLst>
                </a:gridCol>
                <a:gridCol w="882098">
                  <a:extLst>
                    <a:ext uri="{9D8B030D-6E8A-4147-A177-3AD203B41FA5}">
                      <a16:colId xmlns:a16="http://schemas.microsoft.com/office/drawing/2014/main" val="2513236421"/>
                    </a:ext>
                  </a:extLst>
                </a:gridCol>
                <a:gridCol w="882098">
                  <a:extLst>
                    <a:ext uri="{9D8B030D-6E8A-4147-A177-3AD203B41FA5}">
                      <a16:colId xmlns:a16="http://schemas.microsoft.com/office/drawing/2014/main" val="1032705360"/>
                    </a:ext>
                  </a:extLst>
                </a:gridCol>
                <a:gridCol w="882098">
                  <a:extLst>
                    <a:ext uri="{9D8B030D-6E8A-4147-A177-3AD203B41FA5}">
                      <a16:colId xmlns:a16="http://schemas.microsoft.com/office/drawing/2014/main" val="707948396"/>
                    </a:ext>
                  </a:extLst>
                </a:gridCol>
                <a:gridCol w="882098">
                  <a:extLst>
                    <a:ext uri="{9D8B030D-6E8A-4147-A177-3AD203B41FA5}">
                      <a16:colId xmlns:a16="http://schemas.microsoft.com/office/drawing/2014/main" val="3212523667"/>
                    </a:ext>
                  </a:extLst>
                </a:gridCol>
                <a:gridCol w="882098">
                  <a:extLst>
                    <a:ext uri="{9D8B030D-6E8A-4147-A177-3AD203B41FA5}">
                      <a16:colId xmlns:a16="http://schemas.microsoft.com/office/drawing/2014/main" val="2548742129"/>
                    </a:ext>
                  </a:extLst>
                </a:gridCol>
              </a:tblGrid>
              <a:tr h="185420">
                <a:tc rowSpan="2">
                  <a:txBody>
                    <a:bodyPr/>
                    <a:lstStyle/>
                    <a:p>
                      <a:pPr algn="ctr"/>
                      <a:r>
                        <a:rPr kumimoji="1" lang="ja-JP" altLang="en-US" sz="1200" b="0" dirty="0"/>
                        <a:t>事業区分</a:t>
                      </a:r>
                    </a:p>
                  </a:txBody>
                  <a:tcPr anchor="ct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200" b="0" dirty="0"/>
                        <a:t>処理区</a:t>
                      </a:r>
                    </a:p>
                  </a:txBody>
                  <a:tcPr anchor="ctr">
                    <a:lnB w="12700" cap="flat" cmpd="sng" algn="ctr">
                      <a:solidFill>
                        <a:schemeClr val="bg1"/>
                      </a:solidFill>
                      <a:prstDash val="solid"/>
                      <a:round/>
                      <a:headEnd type="none" w="med" len="med"/>
                      <a:tailEnd type="none" w="med" len="med"/>
                    </a:lnB>
                    <a:solidFill>
                      <a:schemeClr val="accent3"/>
                    </a:solidFill>
                  </a:tcPr>
                </a:tc>
                <a:tc gridSpan="4">
                  <a:txBody>
                    <a:bodyPr/>
                    <a:lstStyle/>
                    <a:p>
                      <a:pPr algn="ctr"/>
                      <a:r>
                        <a:rPr kumimoji="1" lang="ja-JP" altLang="en-US" sz="1200" b="0" dirty="0"/>
                        <a:t>管きょ</a:t>
                      </a:r>
                      <a:r>
                        <a:rPr kumimoji="1" lang="en-US" altLang="ja-JP" sz="1200" b="0" dirty="0"/>
                        <a:t>(m)</a:t>
                      </a:r>
                      <a:endParaRPr kumimoji="1" lang="ja-JP" altLang="en-US" sz="1200" b="0" dirty="0"/>
                    </a:p>
                  </a:txBody>
                  <a:tcPr>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gridSpan="4">
                  <a:txBody>
                    <a:bodyPr/>
                    <a:lstStyle/>
                    <a:p>
                      <a:pPr algn="ctr"/>
                      <a:r>
                        <a:rPr kumimoji="1" lang="ja-JP" altLang="en-US" sz="1200" b="0" dirty="0"/>
                        <a:t>人孔本体（基）</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953367818"/>
                  </a:ext>
                </a:extLst>
              </a:tr>
              <a:tr h="185420">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200" b="0" dirty="0">
                          <a:solidFill>
                            <a:schemeClr val="bg1"/>
                          </a:solidFill>
                        </a:rPr>
                        <a:t>合流</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汚水</a:t>
                      </a:r>
                      <a:endParaRPr kumimoji="1" lang="en-US" altLang="ja-JP" sz="1200" b="0"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ctr"/>
                      <a:r>
                        <a:rPr kumimoji="1" lang="ja-JP" altLang="en-US" sz="1200" b="0" dirty="0">
                          <a:solidFill>
                            <a:schemeClr val="bg1"/>
                          </a:solidFill>
                        </a:rPr>
                        <a:t>雨水</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ctr"/>
                      <a:r>
                        <a:rPr kumimoji="1" lang="ja-JP" altLang="en-US" sz="1200" b="0" dirty="0">
                          <a:solidFill>
                            <a:schemeClr val="bg1"/>
                          </a:solidFill>
                        </a:rPr>
                        <a:t>合計</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ctr"/>
                      <a:r>
                        <a:rPr kumimoji="1" lang="ja-JP" altLang="en-US" sz="1200" b="0" dirty="0">
                          <a:solidFill>
                            <a:schemeClr val="bg1"/>
                          </a:solidFill>
                        </a:rPr>
                        <a:t>合流</a:t>
                      </a:r>
                      <a:endParaRPr kumimoji="1" lang="en-US" altLang="ja-JP" sz="1200" b="0" dirty="0">
                        <a:solidFill>
                          <a:schemeClr val="bg1"/>
                        </a:solidFill>
                      </a:endParaRPr>
                    </a:p>
                  </a:txBody>
                  <a:tcPr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汚水</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雨水</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合計</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890621296"/>
                  </a:ext>
                </a:extLst>
              </a:tr>
              <a:tr h="338667">
                <a:tc>
                  <a:txBody>
                    <a:bodyPr/>
                    <a:lstStyle/>
                    <a:p>
                      <a:pPr marL="0" algn="ctr" defTabSz="914400" rtl="0" eaLnBrk="1" latinLnBrk="0" hangingPunct="1"/>
                      <a:r>
                        <a:rPr kumimoji="1" lang="ja-JP" altLang="en-US" sz="1000" kern="1200" dirty="0">
                          <a:solidFill>
                            <a:schemeClr val="dk1"/>
                          </a:solidFill>
                          <a:latin typeface="+mn-lt"/>
                          <a:ea typeface="+mn-ea"/>
                          <a:cs typeface="+mn-cs"/>
                        </a:rPr>
                        <a:t>児島湖</a:t>
                      </a:r>
                      <a:endParaRPr kumimoji="1" lang="en-US" altLang="ja-JP" sz="1000" kern="1200" dirty="0">
                        <a:solidFill>
                          <a:schemeClr val="dk1"/>
                        </a:solidFill>
                        <a:latin typeface="+mn-lt"/>
                        <a:ea typeface="+mn-ea"/>
                        <a:cs typeface="+mn-cs"/>
                      </a:endParaRPr>
                    </a:p>
                    <a:p>
                      <a:pPr marL="0" algn="ctr" defTabSz="914400" rtl="0" eaLnBrk="1" latinLnBrk="0" hangingPunct="1"/>
                      <a:r>
                        <a:rPr kumimoji="1" lang="ja-JP" altLang="en-US" sz="1000" kern="1200" dirty="0">
                          <a:solidFill>
                            <a:schemeClr val="dk1"/>
                          </a:solidFill>
                          <a:latin typeface="+mn-lt"/>
                          <a:ea typeface="+mn-ea"/>
                          <a:cs typeface="+mn-cs"/>
                        </a:rPr>
                        <a:t>流域</a:t>
                      </a:r>
                      <a:endParaRPr kumimoji="1" lang="en-US" altLang="ja-JP" sz="1000" kern="1200" dirty="0">
                        <a:solidFill>
                          <a:schemeClr val="dk1"/>
                        </a:solidFill>
                        <a:latin typeface="+mn-lt"/>
                        <a:ea typeface="+mn-ea"/>
                        <a:cs typeface="+mn-cs"/>
                      </a:endParaRPr>
                    </a:p>
                    <a:p>
                      <a:pPr marL="0" algn="ctr" defTabSz="914400" rtl="0" eaLnBrk="1" latinLnBrk="0" hangingPunct="1"/>
                      <a:r>
                        <a:rPr kumimoji="1" lang="ja-JP" altLang="en-US" sz="1000" kern="1200" dirty="0">
                          <a:solidFill>
                            <a:schemeClr val="dk1"/>
                          </a:solidFill>
                          <a:latin typeface="+mn-lt"/>
                          <a:ea typeface="+mn-ea"/>
                          <a:cs typeface="+mn-cs"/>
                        </a:rPr>
                        <a:t>関連</a:t>
                      </a:r>
                      <a:endParaRPr kumimoji="1" lang="en-US" altLang="ja-JP" sz="10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ja-JP" altLang="en-US" sz="1000" dirty="0"/>
                        <a:t>倉敷</a:t>
                      </a:r>
                      <a:endParaRPr kumimoji="1" lang="en-US" altLang="ja-JP" sz="1000" dirty="0"/>
                    </a:p>
                    <a:p>
                      <a:pPr algn="ctr"/>
                      <a:r>
                        <a:rPr kumimoji="1" lang="ja-JP" altLang="en-US" sz="1000" dirty="0"/>
                        <a:t>処理</a:t>
                      </a:r>
                      <a:endParaRPr kumimoji="1" lang="en-US" altLang="ja-JP" sz="1000" dirty="0"/>
                    </a:p>
                    <a:p>
                      <a:pPr algn="ctr"/>
                      <a:r>
                        <a:rPr kumimoji="1" lang="ja-JP" altLang="en-US" sz="1000" dirty="0"/>
                        <a:t>分区</a:t>
                      </a:r>
                      <a:endParaRPr kumimoji="1" lang="en-US" altLang="ja-JP" sz="10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55,307 </a:t>
                      </a:r>
                    </a:p>
                  </a:txBody>
                  <a:tcPr marL="9525" marR="9525" marT="9525" marB="0"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904,733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3,880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963,920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1,904</a:t>
                      </a:r>
                    </a:p>
                  </a:txBody>
                  <a:tcPr marL="9525" marR="9525" marT="9525" marB="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33,421</a:t>
                      </a:r>
                    </a:p>
                  </a:txBody>
                  <a:tcPr marL="9525" marR="9525" marT="9525" marB="0"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111</a:t>
                      </a:r>
                    </a:p>
                  </a:txBody>
                  <a:tcPr marL="9525" marR="9525" marT="9525" marB="0"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35,436</a:t>
                      </a:r>
                    </a:p>
                  </a:txBody>
                  <a:tcPr marL="9525" marR="9525" marT="9525" marB="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660410964"/>
                  </a:ext>
                </a:extLst>
              </a:tr>
              <a:tr h="338667">
                <a:tc rowSpan="5">
                  <a:txBody>
                    <a:bodyPr/>
                    <a:lstStyle/>
                    <a:p>
                      <a:pPr marL="0" algn="ctr" defTabSz="914400" rtl="0" eaLnBrk="1" latinLnBrk="0" hangingPunct="1"/>
                      <a:r>
                        <a:rPr kumimoji="1" lang="ja-JP" altLang="en-US" sz="1000" kern="1200" dirty="0">
                          <a:solidFill>
                            <a:schemeClr val="dk1"/>
                          </a:solidFill>
                          <a:latin typeface="+mn-lt"/>
                          <a:ea typeface="+mn-ea"/>
                          <a:cs typeface="+mn-cs"/>
                        </a:rPr>
                        <a:t>単独</a:t>
                      </a:r>
                      <a:endParaRPr kumimoji="1" lang="en-US" altLang="ja-JP" sz="1000" kern="1200" dirty="0">
                        <a:solidFill>
                          <a:schemeClr val="dk1"/>
                        </a:solidFill>
                        <a:latin typeface="+mn-lt"/>
                        <a:ea typeface="+mn-ea"/>
                        <a:cs typeface="+mn-cs"/>
                      </a:endParaRPr>
                    </a:p>
                    <a:p>
                      <a:pPr marL="0" algn="ctr" defTabSz="914400" rtl="0" eaLnBrk="1" latinLnBrk="0" hangingPunct="1"/>
                      <a:r>
                        <a:rPr kumimoji="1" lang="ja-JP" altLang="en-US" sz="1000" kern="1200" dirty="0">
                          <a:solidFill>
                            <a:schemeClr val="dk1"/>
                          </a:solidFill>
                          <a:latin typeface="+mn-lt"/>
                          <a:ea typeface="+mn-ea"/>
                          <a:cs typeface="+mn-cs"/>
                        </a:rPr>
                        <a:t>公共</a:t>
                      </a:r>
                      <a:endParaRPr kumimoji="1" lang="en-US" altLang="ja-JP" sz="1000" kern="1200" dirty="0">
                        <a:solidFill>
                          <a:schemeClr val="dk1"/>
                        </a:solidFill>
                        <a:latin typeface="+mn-lt"/>
                        <a:ea typeface="+mn-ea"/>
                        <a:cs typeface="+mn-cs"/>
                      </a:endParaRPr>
                    </a:p>
                    <a:p>
                      <a:pPr marL="0" algn="ctr" defTabSz="914400" rtl="0" eaLnBrk="1" latinLnBrk="0" hangingPunct="1"/>
                      <a:r>
                        <a:rPr kumimoji="1" lang="ja-JP" altLang="en-US" sz="1000" kern="1200" dirty="0">
                          <a:solidFill>
                            <a:schemeClr val="dk1"/>
                          </a:solidFill>
                          <a:latin typeface="+mn-lt"/>
                          <a:ea typeface="+mn-ea"/>
                          <a:cs typeface="+mn-cs"/>
                        </a:rPr>
                        <a:t>下水道</a:t>
                      </a:r>
                    </a:p>
                  </a:txBody>
                  <a:tcPr anchor="ctr">
                    <a:solidFill>
                      <a:schemeClr val="accent6">
                        <a:lumMod val="20000"/>
                        <a:lumOff val="80000"/>
                      </a:schemeClr>
                    </a:solidFill>
                  </a:tcPr>
                </a:tc>
                <a:tc>
                  <a:txBody>
                    <a:bodyPr/>
                    <a:lstStyle/>
                    <a:p>
                      <a:pPr algn="ctr"/>
                      <a:r>
                        <a:rPr kumimoji="1" lang="ja-JP" altLang="en-US" sz="1000" dirty="0"/>
                        <a:t>水島</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111,722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452,930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902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565,553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2,737</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14,678</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50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17,465</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911914855"/>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児島</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43,207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296,953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27,389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367,549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1,532</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13,656</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763</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15,951</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4073844040"/>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玉島</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338,575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338,575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13,299</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13,299</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88788489"/>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船穂</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59,764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676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60,440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2,412</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17</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2,746</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149583666"/>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真備</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75,929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75,929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2,746</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2,429</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72754977"/>
                  </a:ext>
                </a:extLst>
              </a:tr>
              <a:tr h="185420">
                <a:tc gridSpan="2">
                  <a:txBody>
                    <a:bodyPr/>
                    <a:lstStyle/>
                    <a:p>
                      <a:pPr algn="ctr"/>
                      <a:r>
                        <a:rPr kumimoji="1" lang="zh-TW" altLang="en-US" sz="1000" dirty="0"/>
                        <a:t>農業集落排水施設</a:t>
                      </a:r>
                      <a:endParaRPr kumimoji="1" lang="ja-JP" altLang="en-US" sz="1000" dirty="0"/>
                    </a:p>
                  </a:txBody>
                  <a:tcPr anchor="ctr">
                    <a:solidFill>
                      <a:schemeClr val="accent6">
                        <a:lumMod val="20000"/>
                        <a:lumOff val="80000"/>
                      </a:schemeClr>
                    </a:solidFill>
                  </a:tcPr>
                </a:tc>
                <a:tc h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14,777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14,777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811</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811</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967707436"/>
                  </a:ext>
                </a:extLst>
              </a:tr>
              <a:tr h="185420">
                <a:tc gridSpan="2">
                  <a:txBody>
                    <a:bodyPr/>
                    <a:lstStyle/>
                    <a:p>
                      <a:pPr algn="ctr"/>
                      <a:r>
                        <a:rPr kumimoji="1" lang="ja-JP" altLang="en-US" sz="1200" dirty="0"/>
                        <a:t>合計</a:t>
                      </a:r>
                    </a:p>
                  </a:txBody>
                  <a:tcPr anchor="ctr">
                    <a:solidFill>
                      <a:schemeClr val="accent6">
                        <a:lumMod val="20000"/>
                        <a:lumOff val="80000"/>
                      </a:schemeClr>
                    </a:solidFill>
                  </a:tcPr>
                </a:tc>
                <a:tc h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210,236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2,143,661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32,847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2,386,744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6,173</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81,023</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941</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88,137</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436843037"/>
                  </a:ext>
                </a:extLst>
              </a:tr>
            </a:tbl>
          </a:graphicData>
        </a:graphic>
      </p:graphicFrame>
      <p:sp>
        <p:nvSpPr>
          <p:cNvPr id="6" name="テキスト ボックス 5">
            <a:extLst>
              <a:ext uri="{FF2B5EF4-FFF2-40B4-BE49-F238E27FC236}">
                <a16:creationId xmlns:a16="http://schemas.microsoft.com/office/drawing/2014/main" id="{937D4CB1-3876-7F41-97C0-7957F9C3E3F4}"/>
              </a:ext>
            </a:extLst>
          </p:cNvPr>
          <p:cNvSpPr txBox="1"/>
          <p:nvPr/>
        </p:nvSpPr>
        <p:spPr>
          <a:xfrm>
            <a:off x="179512" y="5253423"/>
            <a:ext cx="6109365" cy="307777"/>
          </a:xfrm>
          <a:prstGeom prst="rect">
            <a:avLst/>
          </a:prstGeom>
          <a:noFill/>
        </p:spPr>
        <p:txBody>
          <a:bodyPr wrap="none" rtlCol="0">
            <a:spAutoFit/>
          </a:bodyPr>
          <a:lstStyle/>
          <a:p>
            <a:r>
              <a:rPr kumimoji="1" lang="en-US" altLang="ja-JP" sz="1400" dirty="0">
                <a:effectLst/>
                <a:latin typeface="+mn-ea"/>
                <a:ea typeface="+mn-ea"/>
              </a:rPr>
              <a:t>※</a:t>
            </a:r>
            <a:r>
              <a:rPr lang="ja-JP" altLang="en-US" sz="1400" dirty="0">
                <a:latin typeface="+mn-ea"/>
                <a:ea typeface="+mn-ea"/>
              </a:rPr>
              <a:t>下水道台帳より算出したもので、実際の数値と異なる場合があります。</a:t>
            </a:r>
            <a:endParaRPr kumimoji="1" lang="ja-JP" altLang="en-US" sz="1400" dirty="0">
              <a:effectLst/>
              <a:latin typeface="+mn-ea"/>
              <a:ea typeface="+mn-ea"/>
            </a:endParaRPr>
          </a:p>
        </p:txBody>
      </p:sp>
    </p:spTree>
    <p:extLst>
      <p:ext uri="{BB962C8B-B14F-4D97-AF65-F5344CB8AC3E}">
        <p14:creationId xmlns:p14="http://schemas.microsoft.com/office/powerpoint/2010/main" val="375958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872DC-E5FF-B4B9-4DFE-314FC987030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121E63B-F2FC-058D-552E-091A4C87A086}"/>
              </a:ext>
            </a:extLst>
          </p:cNvPr>
          <p:cNvSpPr>
            <a:spLocks noGrp="1"/>
          </p:cNvSpPr>
          <p:nvPr>
            <p:ph type="title"/>
          </p:nvPr>
        </p:nvSpPr>
        <p:spPr/>
        <p:txBody>
          <a:bodyPr/>
          <a:lstStyle/>
          <a:p>
            <a:r>
              <a:rPr kumimoji="1" lang="ja-JP" altLang="en-US" dirty="0"/>
              <a:t>参考：用語の説明</a:t>
            </a:r>
          </a:p>
        </p:txBody>
      </p:sp>
      <p:sp>
        <p:nvSpPr>
          <p:cNvPr id="3" name="コンテンツ プレースホルダー 2">
            <a:extLst>
              <a:ext uri="{FF2B5EF4-FFF2-40B4-BE49-F238E27FC236}">
                <a16:creationId xmlns:a16="http://schemas.microsoft.com/office/drawing/2014/main" id="{107F57B7-9A54-4672-6ADF-B44743C144AC}"/>
              </a:ext>
            </a:extLst>
          </p:cNvPr>
          <p:cNvSpPr>
            <a:spLocks noGrp="1"/>
          </p:cNvSpPr>
          <p:nvPr>
            <p:ph idx="1"/>
          </p:nvPr>
        </p:nvSpPr>
        <p:spPr>
          <a:xfrm>
            <a:off x="179512" y="1074376"/>
            <a:ext cx="8784976" cy="5653300"/>
          </a:xfrm>
        </p:spPr>
        <p:txBody>
          <a:bodyPr/>
          <a:lstStyle/>
          <a:p>
            <a:pPr algn="l"/>
            <a:r>
              <a:rPr lang="ja-JP" altLang="en-US" sz="1800" b="0" i="0" u="none" strike="noStrike" baseline="0" dirty="0">
                <a:solidFill>
                  <a:srgbClr val="1CAEE5"/>
                </a:solidFill>
                <a:latin typeface="游ゴシックMedium"/>
              </a:rPr>
              <a:t>性能発注</a:t>
            </a:r>
          </a:p>
          <a:p>
            <a:pPr marL="0" indent="0" algn="l">
              <a:buNone/>
            </a:pPr>
            <a:r>
              <a:rPr lang="ja-JP" altLang="en-US" sz="1800" b="0" i="0" u="none" strike="noStrike" baseline="0" dirty="0">
                <a:solidFill>
                  <a:srgbClr val="000000"/>
                </a:solidFill>
                <a:latin typeface="游ゴシックMedium"/>
              </a:rPr>
              <a:t>　発注者が求めるサービス水準を明らかにし、事業者が満たすべき水準の詳細を規定した発注のこと。</a:t>
            </a:r>
          </a:p>
          <a:p>
            <a:pPr marL="0" indent="0" algn="l">
              <a:buNone/>
            </a:pPr>
            <a:r>
              <a:rPr lang="ja-JP" altLang="en-US" sz="1800" b="0" i="0" u="none" strike="noStrike" baseline="0" dirty="0">
                <a:solidFill>
                  <a:srgbClr val="000000"/>
                </a:solidFill>
                <a:latin typeface="游ゴシックMedium"/>
              </a:rPr>
              <a:t>　</a:t>
            </a:r>
            <a:r>
              <a:rPr lang="en-US" altLang="ja-JP" sz="1800" b="0" i="0" u="none" strike="noStrike" baseline="0" dirty="0">
                <a:solidFill>
                  <a:srgbClr val="000000"/>
                </a:solidFill>
                <a:latin typeface="游ゴシックMedium"/>
              </a:rPr>
              <a:t>PFI</a:t>
            </a:r>
            <a:r>
              <a:rPr lang="ja-JP" altLang="en-US" sz="1800" b="0" i="0" u="none" strike="noStrike" baseline="0" dirty="0">
                <a:solidFill>
                  <a:srgbClr val="000000"/>
                </a:solidFill>
                <a:latin typeface="游ゴシックMedium"/>
              </a:rPr>
              <a:t>事業については、仕様発注方式よりも性能発注方式の方が</a:t>
            </a:r>
            <a:r>
              <a:rPr lang="en-US" altLang="ja-JP" sz="1800" b="0" i="0" u="none" strike="noStrike" baseline="0" dirty="0">
                <a:solidFill>
                  <a:srgbClr val="000000"/>
                </a:solidFill>
                <a:latin typeface="游ゴシックMedium"/>
              </a:rPr>
              <a:t>PFI</a:t>
            </a:r>
            <a:r>
              <a:rPr lang="ja-JP" altLang="en-US" sz="1800" b="0" i="0" u="none" strike="noStrike" baseline="0" dirty="0">
                <a:solidFill>
                  <a:srgbClr val="000000"/>
                </a:solidFill>
                <a:latin typeface="游ゴシックMedium"/>
              </a:rPr>
              <a:t>法の主旨である「民間の創意工夫の発揮」が実現しやすくなる。</a:t>
            </a:r>
          </a:p>
          <a:p>
            <a:pPr marL="0" indent="0" algn="l">
              <a:buNone/>
            </a:pPr>
            <a:r>
              <a:rPr lang="ja-JP" altLang="en-US" sz="1800" b="0" i="0" u="none" strike="noStrike" baseline="0" dirty="0">
                <a:solidFill>
                  <a:srgbClr val="000000"/>
                </a:solidFill>
                <a:latin typeface="游ゴシックMedium"/>
              </a:rPr>
              <a:t>　一方で、仕様発注（方式）は、発注者が施設の構造、資材、施工方法等について、詳細な仕様を決め、設計書等によって民間事業者に発注する方式</a:t>
            </a:r>
            <a:endParaRPr lang="en-US" altLang="ja-JP" sz="1800" b="0" i="0" u="none" strike="noStrike" baseline="0" dirty="0">
              <a:solidFill>
                <a:srgbClr val="000000"/>
              </a:solidFill>
              <a:latin typeface="游ゴシックMedium"/>
            </a:endParaRPr>
          </a:p>
          <a:p>
            <a:pPr marL="0" indent="0" algn="l">
              <a:buNone/>
            </a:pPr>
            <a:endParaRPr lang="ja-JP" altLang="en-US" sz="1800" b="0" i="0" u="none" strike="noStrike" baseline="0" dirty="0">
              <a:solidFill>
                <a:srgbClr val="000000"/>
              </a:solidFill>
              <a:latin typeface="游ゴシックMedium"/>
            </a:endParaRPr>
          </a:p>
          <a:p>
            <a:pPr algn="l"/>
            <a:r>
              <a:rPr lang="ja-JP" altLang="en-US" sz="1800" b="0" i="0" u="none" strike="noStrike" baseline="0" dirty="0">
                <a:solidFill>
                  <a:srgbClr val="1CAEE5"/>
                </a:solidFill>
                <a:latin typeface="游ゴシックMedium"/>
              </a:rPr>
              <a:t>ストックマネジメント</a:t>
            </a:r>
          </a:p>
          <a:p>
            <a:pPr marL="0" indent="0" algn="l">
              <a:buNone/>
            </a:pPr>
            <a:r>
              <a:rPr lang="ja-JP" altLang="en-US" sz="1800" b="0" i="0" u="none" strike="noStrike" baseline="0" dirty="0">
                <a:solidFill>
                  <a:srgbClr val="000000"/>
                </a:solidFill>
                <a:latin typeface="游ゴシックMedium"/>
              </a:rPr>
              <a:t>　長期的な視点で下水道施設全体の今後の老朽化の進展状況を考慮し、優先順位付けを行ったうえで、施設の点検・調査、修繕・改善を実施し、施設全体を対象とした施設管理を最適化すること</a:t>
            </a:r>
            <a:endParaRPr lang="en-US" altLang="ja-JP" sz="1800" b="0" i="0" u="none" strike="noStrike" baseline="0" dirty="0">
              <a:solidFill>
                <a:srgbClr val="000000"/>
              </a:solidFill>
              <a:latin typeface="游ゴシックMedium"/>
            </a:endParaRPr>
          </a:p>
          <a:p>
            <a:pPr marL="0" indent="0" algn="l">
              <a:buNone/>
            </a:pPr>
            <a:endParaRPr lang="ja-JP" altLang="en-US" sz="1800" b="0" i="0" u="none" strike="noStrike" baseline="0" dirty="0">
              <a:solidFill>
                <a:srgbClr val="000000"/>
              </a:solidFill>
              <a:latin typeface="游ゴシックMedium"/>
            </a:endParaRPr>
          </a:p>
          <a:p>
            <a:pPr algn="l"/>
            <a:r>
              <a:rPr lang="en-US" altLang="ja-JP" sz="1800" b="0" i="0" u="none" strike="noStrike" baseline="0" dirty="0">
                <a:solidFill>
                  <a:srgbClr val="1CAEE5"/>
                </a:solidFill>
                <a:latin typeface="游ゴシックMedium"/>
              </a:rPr>
              <a:t> </a:t>
            </a:r>
            <a:r>
              <a:rPr lang="ja-JP" altLang="en-US" sz="1800" b="0" i="0" u="none" strike="noStrike" baseline="0" dirty="0">
                <a:solidFill>
                  <a:srgbClr val="1CAEE5"/>
                </a:solidFill>
                <a:latin typeface="游ゴシックMedium"/>
              </a:rPr>
              <a:t>統括・マネジメント業務</a:t>
            </a:r>
          </a:p>
          <a:p>
            <a:pPr marL="0" indent="0" algn="l">
              <a:buNone/>
            </a:pPr>
            <a:r>
              <a:rPr lang="ja-JP" altLang="en-US" sz="1800" b="0" i="0" u="none" strike="noStrike" baseline="0" dirty="0">
                <a:solidFill>
                  <a:srgbClr val="000000"/>
                </a:solidFill>
                <a:latin typeface="游ゴシックMedium"/>
              </a:rPr>
              <a:t>　適正な事業運営を目的として、維持管理・計画・改築更新等の多岐にわたる業務を統括的に管理すること。これまで発注者側の役割であったものを、事業者側が実施するため、ウォーター</a:t>
            </a:r>
            <a:r>
              <a:rPr lang="en-US" altLang="ja-JP" sz="1800" b="0" i="0" u="none" strike="noStrike" baseline="0" dirty="0">
                <a:solidFill>
                  <a:srgbClr val="000000"/>
                </a:solidFill>
                <a:latin typeface="游ゴシックMedium"/>
              </a:rPr>
              <a:t>PPP</a:t>
            </a:r>
            <a:r>
              <a:rPr lang="ja-JP" altLang="en-US" sz="1800" b="0" i="0" u="none" strike="noStrike" baseline="0" dirty="0">
                <a:solidFill>
                  <a:srgbClr val="000000"/>
                </a:solidFill>
                <a:latin typeface="游ゴシックMedium"/>
              </a:rPr>
              <a:t>業務に含む場合は適切な積算により事業費に反映する</a:t>
            </a:r>
            <a:endParaRPr kumimoji="1" lang="ja-JP" altLang="en-US" dirty="0"/>
          </a:p>
        </p:txBody>
      </p:sp>
      <p:sp>
        <p:nvSpPr>
          <p:cNvPr id="4" name="スライド番号プレースホルダー 3">
            <a:extLst>
              <a:ext uri="{FF2B5EF4-FFF2-40B4-BE49-F238E27FC236}">
                <a16:creationId xmlns:a16="http://schemas.microsoft.com/office/drawing/2014/main" id="{3E0C98D4-BF08-9865-7B65-DC6AB412F46D}"/>
              </a:ext>
            </a:extLst>
          </p:cNvPr>
          <p:cNvSpPr>
            <a:spLocks noGrp="1"/>
          </p:cNvSpPr>
          <p:nvPr>
            <p:ph type="sldNum" sz="quarter" idx="12"/>
          </p:nvPr>
        </p:nvSpPr>
        <p:spPr/>
        <p:txBody>
          <a:bodyPr/>
          <a:lstStyle/>
          <a:p>
            <a:pPr>
              <a:defRPr/>
            </a:pPr>
            <a:fld id="{37E090E1-01D6-4368-A6B7-2050244B6EC1}" type="slidenum">
              <a:rPr lang="en-US" altLang="ja-JP" smtClean="0"/>
              <a:pPr>
                <a:defRPr/>
              </a:pPr>
              <a:t>49</a:t>
            </a:fld>
            <a:endParaRPr lang="en-US" altLang="ja-JP" dirty="0"/>
          </a:p>
        </p:txBody>
      </p:sp>
    </p:spTree>
    <p:extLst>
      <p:ext uri="{BB962C8B-B14F-4D97-AF65-F5344CB8AC3E}">
        <p14:creationId xmlns:p14="http://schemas.microsoft.com/office/powerpoint/2010/main" val="2657519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83EB-0CF5-D456-970F-9D15EA73B8A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21A635-464F-D4D9-C3DC-C304D9AE6D41}"/>
              </a:ext>
            </a:extLst>
          </p:cNvPr>
          <p:cNvSpPr>
            <a:spLocks noGrp="1"/>
          </p:cNvSpPr>
          <p:nvPr>
            <p:ph type="title"/>
          </p:nvPr>
        </p:nvSpPr>
        <p:spPr/>
        <p:txBody>
          <a:bodyPr/>
          <a:lstStyle/>
          <a:p>
            <a:r>
              <a:rPr kumimoji="1" lang="ja-JP" altLang="en-US" dirty="0"/>
              <a:t>参考：用語の説明</a:t>
            </a:r>
          </a:p>
        </p:txBody>
      </p:sp>
      <p:sp>
        <p:nvSpPr>
          <p:cNvPr id="3" name="コンテンツ プレースホルダー 2">
            <a:extLst>
              <a:ext uri="{FF2B5EF4-FFF2-40B4-BE49-F238E27FC236}">
                <a16:creationId xmlns:a16="http://schemas.microsoft.com/office/drawing/2014/main" id="{E9A7A883-CF3C-578F-C17B-8D2DC0E16EDE}"/>
              </a:ext>
            </a:extLst>
          </p:cNvPr>
          <p:cNvSpPr>
            <a:spLocks noGrp="1"/>
          </p:cNvSpPr>
          <p:nvPr>
            <p:ph idx="1"/>
          </p:nvPr>
        </p:nvSpPr>
        <p:spPr>
          <a:xfrm>
            <a:off x="179512" y="1074376"/>
            <a:ext cx="8784976" cy="5653300"/>
          </a:xfrm>
        </p:spPr>
        <p:txBody>
          <a:bodyPr/>
          <a:lstStyle/>
          <a:p>
            <a:pPr algn="l"/>
            <a:r>
              <a:rPr lang="en-US" altLang="ja-JP" sz="1800" b="0" i="0" u="none" strike="noStrike" baseline="0" dirty="0">
                <a:solidFill>
                  <a:srgbClr val="1CAEE5"/>
                </a:solidFill>
                <a:latin typeface="游ゴシックMedium"/>
              </a:rPr>
              <a:t>JV</a:t>
            </a:r>
            <a:r>
              <a:rPr lang="ja-JP" altLang="en-US" sz="1800" b="0" i="0" u="none" strike="noStrike" baseline="0" dirty="0">
                <a:solidFill>
                  <a:srgbClr val="1CAEE5"/>
                </a:solidFill>
                <a:latin typeface="游ゴシックMedium"/>
              </a:rPr>
              <a:t>（ジョイントベンチャー、共同企業体）</a:t>
            </a:r>
          </a:p>
          <a:p>
            <a:pPr marL="0" indent="0" algn="l">
              <a:buNone/>
            </a:pPr>
            <a:r>
              <a:rPr lang="ja-JP" altLang="en-US" sz="1800" b="0" i="0" u="none" strike="noStrike" baseline="0" dirty="0">
                <a:solidFill>
                  <a:srgbClr val="000000"/>
                </a:solidFill>
                <a:latin typeface="游ゴシックMedium"/>
              </a:rPr>
              <a:t>　企業が単独で受注を行う通常の場合とは異なり、複数の企業が、一つの業務を受注、履行することを目的として形成する事業組織体のこと</a:t>
            </a:r>
            <a:endParaRPr lang="en-US" altLang="ja-JP" sz="1800" b="0" i="0" u="none" strike="noStrike" baseline="0" dirty="0">
              <a:solidFill>
                <a:srgbClr val="000000"/>
              </a:solidFill>
              <a:latin typeface="游ゴシックMedium"/>
            </a:endParaRPr>
          </a:p>
          <a:p>
            <a:pPr marL="0" indent="0" algn="l">
              <a:buNone/>
            </a:pPr>
            <a:r>
              <a:rPr kumimoji="1" lang="ja-JP" altLang="en-US" sz="1800" dirty="0">
                <a:solidFill>
                  <a:srgbClr val="000000"/>
                </a:solidFill>
                <a:latin typeface="游ゴシックMedium"/>
              </a:rPr>
              <a:t>　更新実施型の場合は</a:t>
            </a:r>
            <a:r>
              <a:rPr lang="ja-JP" altLang="en-US" sz="1800" b="0" i="0" u="none" strike="noStrike" baseline="0" dirty="0">
                <a:latin typeface="CIDFont+F1"/>
              </a:rPr>
              <a:t>建設業法の許可を有する企業</a:t>
            </a:r>
            <a:r>
              <a:rPr lang="ja-JP" altLang="en-US" sz="1800" dirty="0">
                <a:latin typeface="CIDFont+F1"/>
              </a:rPr>
              <a:t>の</a:t>
            </a:r>
            <a:r>
              <a:rPr lang="ja-JP" altLang="en-US" sz="1800" b="0" i="0" u="none" strike="noStrike" baseline="0" dirty="0">
                <a:latin typeface="CIDFont+F1"/>
              </a:rPr>
              <a:t>配置が必要</a:t>
            </a:r>
            <a:endParaRPr kumimoji="1" lang="ja-JP" altLang="en-US" dirty="0"/>
          </a:p>
        </p:txBody>
      </p:sp>
      <p:sp>
        <p:nvSpPr>
          <p:cNvPr id="4" name="スライド番号プレースホルダー 3">
            <a:extLst>
              <a:ext uri="{FF2B5EF4-FFF2-40B4-BE49-F238E27FC236}">
                <a16:creationId xmlns:a16="http://schemas.microsoft.com/office/drawing/2014/main" id="{CE8F457B-4A41-DC4C-8187-5C46BA86FF2F}"/>
              </a:ext>
            </a:extLst>
          </p:cNvPr>
          <p:cNvSpPr>
            <a:spLocks noGrp="1"/>
          </p:cNvSpPr>
          <p:nvPr>
            <p:ph type="sldNum" sz="quarter" idx="12"/>
          </p:nvPr>
        </p:nvSpPr>
        <p:spPr/>
        <p:txBody>
          <a:bodyPr/>
          <a:lstStyle/>
          <a:p>
            <a:pPr>
              <a:defRPr/>
            </a:pPr>
            <a:fld id="{37E090E1-01D6-4368-A6B7-2050244B6EC1}" type="slidenum">
              <a:rPr lang="en-US" altLang="ja-JP" smtClean="0"/>
              <a:pPr>
                <a:defRPr/>
              </a:pPr>
              <a:t>50</a:t>
            </a:fld>
            <a:endParaRPr lang="en-US" altLang="ja-JP" dirty="0"/>
          </a:p>
        </p:txBody>
      </p:sp>
      <p:pic>
        <p:nvPicPr>
          <p:cNvPr id="10" name="図 9">
            <a:extLst>
              <a:ext uri="{FF2B5EF4-FFF2-40B4-BE49-F238E27FC236}">
                <a16:creationId xmlns:a16="http://schemas.microsoft.com/office/drawing/2014/main" id="{12BC3D91-97E5-8B29-8C44-81B44D33F645}"/>
              </a:ext>
            </a:extLst>
          </p:cNvPr>
          <p:cNvPicPr>
            <a:picLocks noChangeAspect="1"/>
          </p:cNvPicPr>
          <p:nvPr/>
        </p:nvPicPr>
        <p:blipFill>
          <a:blip r:embed="rId2"/>
          <a:stretch>
            <a:fillRect/>
          </a:stretch>
        </p:blipFill>
        <p:spPr>
          <a:xfrm>
            <a:off x="755576" y="2519813"/>
            <a:ext cx="7426349" cy="3551843"/>
          </a:xfrm>
          <a:prstGeom prst="rect">
            <a:avLst/>
          </a:prstGeom>
        </p:spPr>
      </p:pic>
    </p:spTree>
    <p:extLst>
      <p:ext uri="{BB962C8B-B14F-4D97-AF65-F5344CB8AC3E}">
        <p14:creationId xmlns:p14="http://schemas.microsoft.com/office/powerpoint/2010/main" val="398048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E3705-D626-4514-49CF-D0735EEF51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9371C97-41FF-36BD-4717-5ED6019C8561}"/>
              </a:ext>
            </a:extLst>
          </p:cNvPr>
          <p:cNvSpPr>
            <a:spLocks noGrp="1"/>
          </p:cNvSpPr>
          <p:nvPr>
            <p:ph type="title"/>
          </p:nvPr>
        </p:nvSpPr>
        <p:spPr/>
        <p:txBody>
          <a:bodyPr/>
          <a:lstStyle/>
          <a:p>
            <a:r>
              <a:rPr kumimoji="1" lang="ja-JP" altLang="en-US" dirty="0"/>
              <a:t>参考：用語の説明</a:t>
            </a:r>
          </a:p>
        </p:txBody>
      </p:sp>
      <p:sp>
        <p:nvSpPr>
          <p:cNvPr id="3" name="コンテンツ プレースホルダー 2">
            <a:extLst>
              <a:ext uri="{FF2B5EF4-FFF2-40B4-BE49-F238E27FC236}">
                <a16:creationId xmlns:a16="http://schemas.microsoft.com/office/drawing/2014/main" id="{8CE2975E-74DD-761D-4EB1-33166989C884}"/>
              </a:ext>
            </a:extLst>
          </p:cNvPr>
          <p:cNvSpPr>
            <a:spLocks noGrp="1"/>
          </p:cNvSpPr>
          <p:nvPr>
            <p:ph idx="1"/>
          </p:nvPr>
        </p:nvSpPr>
        <p:spPr>
          <a:xfrm>
            <a:off x="179512" y="1074376"/>
            <a:ext cx="8784976" cy="5653300"/>
          </a:xfrm>
        </p:spPr>
        <p:txBody>
          <a:bodyPr/>
          <a:lstStyle/>
          <a:p>
            <a:pPr algn="l"/>
            <a:r>
              <a:rPr lang="en-US" altLang="ja-JP" sz="1800" b="0" i="0" u="none" strike="noStrike" baseline="0" dirty="0">
                <a:solidFill>
                  <a:srgbClr val="1CAEE5"/>
                </a:solidFill>
                <a:latin typeface="游ゴシックMedium"/>
              </a:rPr>
              <a:t>SPC</a:t>
            </a:r>
            <a:r>
              <a:rPr lang="ja-JP" altLang="en-US" sz="1800" b="0" i="0" u="none" strike="noStrike" baseline="0" dirty="0">
                <a:solidFill>
                  <a:srgbClr val="1CAEE5"/>
                </a:solidFill>
                <a:latin typeface="游ゴシックMedium"/>
              </a:rPr>
              <a:t>（特別目的会社）</a:t>
            </a:r>
          </a:p>
          <a:p>
            <a:pPr marL="0" indent="0" algn="l">
              <a:buNone/>
            </a:pPr>
            <a:r>
              <a:rPr lang="ja-JP" altLang="en-US" sz="1800" b="0" i="0" u="none" strike="noStrike" baseline="0" dirty="0">
                <a:solidFill>
                  <a:srgbClr val="000000"/>
                </a:solidFill>
                <a:latin typeface="游ゴシックMedium"/>
              </a:rPr>
              <a:t>　資産の流動化に関する法律に基づき、特定の事業の実施を目的として設立される法人、ある特別の事業を行うために設立された事業会社のこと</a:t>
            </a:r>
          </a:p>
          <a:p>
            <a:pPr marL="0" indent="0" algn="l">
              <a:buNone/>
            </a:pPr>
            <a:r>
              <a:rPr lang="ja-JP" altLang="en-US" sz="1800" b="0" i="0" u="none" strike="noStrike" baseline="0" dirty="0">
                <a:solidFill>
                  <a:srgbClr val="000000"/>
                </a:solidFill>
                <a:latin typeface="游ゴシックMedium"/>
              </a:rPr>
              <a:t>　</a:t>
            </a:r>
            <a:r>
              <a:rPr lang="en-US" altLang="ja-JP" sz="1800" b="0" i="0" u="none" strike="noStrike" baseline="0" dirty="0">
                <a:solidFill>
                  <a:srgbClr val="000000"/>
                </a:solidFill>
                <a:latin typeface="游ゴシックMedium"/>
              </a:rPr>
              <a:t>PFI</a:t>
            </a:r>
            <a:r>
              <a:rPr lang="ja-JP" altLang="en-US" sz="1800" b="0" i="0" u="none" strike="noStrike" baseline="0" dirty="0">
                <a:solidFill>
                  <a:srgbClr val="000000"/>
                </a:solidFill>
                <a:latin typeface="游ゴシックMedium"/>
              </a:rPr>
              <a:t>事業やコンセッション方式では、公募提案する共同企業体が、新会社（＝</a:t>
            </a:r>
            <a:r>
              <a:rPr lang="en-US" altLang="ja-JP" sz="1800" b="0" i="0" u="none" strike="noStrike" baseline="0" dirty="0">
                <a:solidFill>
                  <a:srgbClr val="000000"/>
                </a:solidFill>
                <a:latin typeface="游ゴシックMedium"/>
              </a:rPr>
              <a:t>SPC</a:t>
            </a:r>
            <a:r>
              <a:rPr lang="ja-JP" altLang="en-US" sz="1800" b="0" i="0" u="none" strike="noStrike" baseline="0" dirty="0">
                <a:solidFill>
                  <a:srgbClr val="000000"/>
                </a:solidFill>
                <a:latin typeface="游ゴシックMedium"/>
              </a:rPr>
              <a:t>）を設立して、建設・運営・管理にあたることが多い</a:t>
            </a:r>
            <a:endParaRPr lang="en-US" altLang="ja-JP" sz="1800" b="0" i="0" u="none" strike="noStrike" baseline="0" dirty="0">
              <a:solidFill>
                <a:srgbClr val="000000"/>
              </a:solidFill>
              <a:latin typeface="游ゴシックMedium"/>
            </a:endParaRPr>
          </a:p>
          <a:p>
            <a:pPr marL="0" indent="0" algn="l">
              <a:buNone/>
            </a:pPr>
            <a:r>
              <a:rPr lang="ja-JP" altLang="en-US" sz="1800" b="0" i="0" u="none" strike="noStrike" baseline="0" dirty="0">
                <a:latin typeface="CIDFont+F1"/>
              </a:rPr>
              <a:t>　受託者が</a:t>
            </a:r>
            <a:r>
              <a:rPr lang="en-US" altLang="ja-JP" sz="1800" b="0" i="0" u="none" strike="noStrike" baseline="0" dirty="0">
                <a:latin typeface="CIDFont+F2"/>
              </a:rPr>
              <a:t>SPC </a:t>
            </a:r>
            <a:r>
              <a:rPr lang="ja-JP" altLang="en-US" sz="1800" b="0" i="0" u="none" strike="noStrike" baseline="0" dirty="0">
                <a:latin typeface="CIDFont+F1"/>
              </a:rPr>
              <a:t>であって他の民間事業者（建設業の許可を有する者）等に改築を発注する場合、地方公共団体（管理者）と受託者の契約内容次第だが、当該</a:t>
            </a:r>
            <a:r>
              <a:rPr lang="en-US" altLang="ja-JP" sz="1800" b="0" i="0" u="none" strike="noStrike" baseline="0" dirty="0">
                <a:latin typeface="CIDFont+F2"/>
              </a:rPr>
              <a:t>SPC </a:t>
            </a:r>
            <a:r>
              <a:rPr lang="ja-JP" altLang="en-US" sz="1800" b="0" i="0" u="none" strike="noStrike" baseline="0" dirty="0">
                <a:latin typeface="CIDFont+F1"/>
              </a:rPr>
              <a:t>は建設業許可が基本的に不要となる</a:t>
            </a:r>
            <a:endParaRPr kumimoji="1" lang="ja-JP" altLang="en-US" dirty="0"/>
          </a:p>
        </p:txBody>
      </p:sp>
      <p:sp>
        <p:nvSpPr>
          <p:cNvPr id="4" name="スライド番号プレースホルダー 3">
            <a:extLst>
              <a:ext uri="{FF2B5EF4-FFF2-40B4-BE49-F238E27FC236}">
                <a16:creationId xmlns:a16="http://schemas.microsoft.com/office/drawing/2014/main" id="{8BF1A95A-A69B-D834-F96D-C8A9866CBD00}"/>
              </a:ext>
            </a:extLst>
          </p:cNvPr>
          <p:cNvSpPr>
            <a:spLocks noGrp="1"/>
          </p:cNvSpPr>
          <p:nvPr>
            <p:ph type="sldNum" sz="quarter" idx="12"/>
          </p:nvPr>
        </p:nvSpPr>
        <p:spPr/>
        <p:txBody>
          <a:bodyPr/>
          <a:lstStyle/>
          <a:p>
            <a:pPr>
              <a:defRPr/>
            </a:pPr>
            <a:fld id="{37E090E1-01D6-4368-A6B7-2050244B6EC1}" type="slidenum">
              <a:rPr lang="en-US" altLang="ja-JP" smtClean="0"/>
              <a:pPr>
                <a:defRPr/>
              </a:pPr>
              <a:t>51</a:t>
            </a:fld>
            <a:endParaRPr lang="en-US" altLang="ja-JP" dirty="0"/>
          </a:p>
        </p:txBody>
      </p:sp>
      <p:pic>
        <p:nvPicPr>
          <p:cNvPr id="6" name="図 5">
            <a:extLst>
              <a:ext uri="{FF2B5EF4-FFF2-40B4-BE49-F238E27FC236}">
                <a16:creationId xmlns:a16="http://schemas.microsoft.com/office/drawing/2014/main" id="{E72A7E53-6A95-9DF1-5060-1CF7381C35D1}"/>
              </a:ext>
            </a:extLst>
          </p:cNvPr>
          <p:cNvPicPr>
            <a:picLocks noChangeAspect="1"/>
          </p:cNvPicPr>
          <p:nvPr/>
        </p:nvPicPr>
        <p:blipFill>
          <a:blip r:embed="rId2"/>
          <a:stretch>
            <a:fillRect/>
          </a:stretch>
        </p:blipFill>
        <p:spPr>
          <a:xfrm>
            <a:off x="1475656" y="3517304"/>
            <a:ext cx="5720304" cy="3103265"/>
          </a:xfrm>
          <a:prstGeom prst="rect">
            <a:avLst/>
          </a:prstGeom>
        </p:spPr>
      </p:pic>
    </p:spTree>
    <p:extLst>
      <p:ext uri="{BB962C8B-B14F-4D97-AF65-F5344CB8AC3E}">
        <p14:creationId xmlns:p14="http://schemas.microsoft.com/office/powerpoint/2010/main" val="1997199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F5E20-EB6D-5A15-C50C-07BA59AA5E9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7DFA007-DB5F-D4AE-EF51-D5D7B8530E4E}"/>
              </a:ext>
            </a:extLst>
          </p:cNvPr>
          <p:cNvSpPr>
            <a:spLocks noGrp="1"/>
          </p:cNvSpPr>
          <p:nvPr>
            <p:ph type="title"/>
          </p:nvPr>
        </p:nvSpPr>
        <p:spPr/>
        <p:txBody>
          <a:bodyPr/>
          <a:lstStyle/>
          <a:p>
            <a:r>
              <a:rPr kumimoji="1" lang="ja-JP" altLang="en-US" dirty="0"/>
              <a:t>参考：用語の説明</a:t>
            </a:r>
          </a:p>
        </p:txBody>
      </p:sp>
      <p:sp>
        <p:nvSpPr>
          <p:cNvPr id="3" name="コンテンツ プレースホルダー 2">
            <a:extLst>
              <a:ext uri="{FF2B5EF4-FFF2-40B4-BE49-F238E27FC236}">
                <a16:creationId xmlns:a16="http://schemas.microsoft.com/office/drawing/2014/main" id="{32589456-8BFD-56BB-BECE-A07199D5D003}"/>
              </a:ext>
            </a:extLst>
          </p:cNvPr>
          <p:cNvSpPr>
            <a:spLocks noGrp="1"/>
          </p:cNvSpPr>
          <p:nvPr>
            <p:ph idx="1"/>
          </p:nvPr>
        </p:nvSpPr>
        <p:spPr>
          <a:xfrm>
            <a:off x="179512" y="1074376"/>
            <a:ext cx="8784976" cy="5653300"/>
          </a:xfrm>
        </p:spPr>
        <p:txBody>
          <a:bodyPr/>
          <a:lstStyle/>
          <a:p>
            <a:pPr algn="l"/>
            <a:r>
              <a:rPr lang="ja-JP" altLang="en-US" sz="1800" b="0" i="0" u="none" strike="noStrike" baseline="0" dirty="0">
                <a:solidFill>
                  <a:srgbClr val="1CAEE5"/>
                </a:solidFill>
                <a:latin typeface="游ゴシックMedium"/>
              </a:rPr>
              <a:t>官民共同出資会社</a:t>
            </a:r>
          </a:p>
          <a:p>
            <a:pPr marL="0" indent="0" algn="l">
              <a:buNone/>
            </a:pPr>
            <a:r>
              <a:rPr lang="ja-JP" altLang="en-US" sz="1800" dirty="0">
                <a:solidFill>
                  <a:srgbClr val="000000"/>
                </a:solidFill>
                <a:latin typeface="游ゴシックMedium"/>
              </a:rPr>
              <a:t>　公共部門（政府・自治体等）と民間企業が一定割合で出資して設立する法人</a:t>
            </a:r>
            <a:endParaRPr lang="en-US" altLang="ja-JP" sz="1800" dirty="0">
              <a:solidFill>
                <a:srgbClr val="000000"/>
              </a:solidFill>
              <a:latin typeface="游ゴシックMedium"/>
            </a:endParaRPr>
          </a:p>
          <a:p>
            <a:pPr marL="0" indent="0" algn="l">
              <a:buNone/>
            </a:pPr>
            <a:r>
              <a:rPr lang="ja-JP" altLang="en-US" sz="1800" dirty="0">
                <a:solidFill>
                  <a:srgbClr val="000000"/>
                </a:solidFill>
                <a:latin typeface="游ゴシックMedium"/>
              </a:rPr>
              <a:t>　市から職員出向が可能であり、市目線により発注事務を実施できる　</a:t>
            </a:r>
          </a:p>
        </p:txBody>
      </p:sp>
      <p:sp>
        <p:nvSpPr>
          <p:cNvPr id="4" name="スライド番号プレースホルダー 3">
            <a:extLst>
              <a:ext uri="{FF2B5EF4-FFF2-40B4-BE49-F238E27FC236}">
                <a16:creationId xmlns:a16="http://schemas.microsoft.com/office/drawing/2014/main" id="{75E8CC98-E88A-53DF-DB1D-E2987D5F405C}"/>
              </a:ext>
            </a:extLst>
          </p:cNvPr>
          <p:cNvSpPr>
            <a:spLocks noGrp="1"/>
          </p:cNvSpPr>
          <p:nvPr>
            <p:ph type="sldNum" sz="quarter" idx="12"/>
          </p:nvPr>
        </p:nvSpPr>
        <p:spPr/>
        <p:txBody>
          <a:bodyPr/>
          <a:lstStyle/>
          <a:p>
            <a:pPr>
              <a:defRPr/>
            </a:pPr>
            <a:fld id="{37E090E1-01D6-4368-A6B7-2050244B6EC1}" type="slidenum">
              <a:rPr lang="en-US" altLang="ja-JP" smtClean="0"/>
              <a:pPr>
                <a:defRPr/>
              </a:pPr>
              <a:t>52</a:t>
            </a:fld>
            <a:endParaRPr lang="en-US" altLang="ja-JP" dirty="0"/>
          </a:p>
        </p:txBody>
      </p:sp>
      <p:pic>
        <p:nvPicPr>
          <p:cNvPr id="6" name="図 5">
            <a:extLst>
              <a:ext uri="{FF2B5EF4-FFF2-40B4-BE49-F238E27FC236}">
                <a16:creationId xmlns:a16="http://schemas.microsoft.com/office/drawing/2014/main" id="{7B77C004-CF8E-A4DB-99D5-3A97D94E5F78}"/>
              </a:ext>
            </a:extLst>
          </p:cNvPr>
          <p:cNvPicPr>
            <a:picLocks noChangeAspect="1"/>
          </p:cNvPicPr>
          <p:nvPr/>
        </p:nvPicPr>
        <p:blipFill>
          <a:blip r:embed="rId2"/>
          <a:stretch>
            <a:fillRect/>
          </a:stretch>
        </p:blipFill>
        <p:spPr>
          <a:xfrm>
            <a:off x="971600" y="2132856"/>
            <a:ext cx="6681862" cy="4104844"/>
          </a:xfrm>
          <a:prstGeom prst="rect">
            <a:avLst/>
          </a:prstGeom>
        </p:spPr>
      </p:pic>
      <p:sp>
        <p:nvSpPr>
          <p:cNvPr id="7" name="テキスト ボックス 6">
            <a:extLst>
              <a:ext uri="{FF2B5EF4-FFF2-40B4-BE49-F238E27FC236}">
                <a16:creationId xmlns:a16="http://schemas.microsoft.com/office/drawing/2014/main" id="{29219D64-D9A7-A15B-F42C-1F70FA436E78}"/>
              </a:ext>
            </a:extLst>
          </p:cNvPr>
          <p:cNvSpPr txBox="1"/>
          <p:nvPr/>
        </p:nvSpPr>
        <p:spPr>
          <a:xfrm>
            <a:off x="2843808" y="6320353"/>
            <a:ext cx="5724636" cy="276999"/>
          </a:xfrm>
          <a:prstGeom prst="rect">
            <a:avLst/>
          </a:prstGeom>
          <a:noFill/>
        </p:spPr>
        <p:txBody>
          <a:bodyPr wrap="square" rtlCol="0">
            <a:spAutoFit/>
          </a:bodyPr>
          <a:lstStyle/>
          <a:p>
            <a:r>
              <a:rPr lang="ja-JP" altLang="en-US" sz="1200" dirty="0"/>
              <a:t>引用元（下水道部分野におけるウォーター</a:t>
            </a:r>
            <a:r>
              <a:rPr lang="en-US" altLang="ja-JP" sz="1200" dirty="0"/>
              <a:t>PPP</a:t>
            </a:r>
            <a:r>
              <a:rPr lang="ja-JP" altLang="en-US" sz="1200" dirty="0"/>
              <a:t>ガイドライン</a:t>
            </a:r>
            <a:r>
              <a:rPr lang="en-US" altLang="ja-JP" sz="1200" dirty="0"/>
              <a:t>2.0</a:t>
            </a:r>
            <a:r>
              <a:rPr lang="ja-JP" altLang="en-US" sz="1200" dirty="0"/>
              <a:t>版を一部編集）</a:t>
            </a:r>
          </a:p>
        </p:txBody>
      </p:sp>
      <p:sp>
        <p:nvSpPr>
          <p:cNvPr id="9" name="正方形/長方形 8">
            <a:extLst>
              <a:ext uri="{FF2B5EF4-FFF2-40B4-BE49-F238E27FC236}">
                <a16:creationId xmlns:a16="http://schemas.microsoft.com/office/drawing/2014/main" id="{2DAF5691-92A4-DF62-2769-9138C39EF7EC}"/>
              </a:ext>
            </a:extLst>
          </p:cNvPr>
          <p:cNvSpPr/>
          <p:nvPr/>
        </p:nvSpPr>
        <p:spPr>
          <a:xfrm>
            <a:off x="2411760" y="5397554"/>
            <a:ext cx="5184576" cy="840146"/>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386F12F-58BF-BB2C-D66F-075026F1B52E}"/>
              </a:ext>
            </a:extLst>
          </p:cNvPr>
          <p:cNvSpPr txBox="1"/>
          <p:nvPr/>
        </p:nvSpPr>
        <p:spPr>
          <a:xfrm>
            <a:off x="3131840" y="5632961"/>
            <a:ext cx="3600400" cy="369332"/>
          </a:xfrm>
          <a:prstGeom prst="rect">
            <a:avLst/>
          </a:prstGeom>
          <a:noFill/>
        </p:spPr>
        <p:txBody>
          <a:bodyPr wrap="square" rtlCol="0">
            <a:spAutoFit/>
          </a:bodyPr>
          <a:lstStyle/>
          <a:p>
            <a:pPr algn="ctr"/>
            <a:r>
              <a:rPr lang="ja-JP" altLang="en-US" dirty="0">
                <a:solidFill>
                  <a:schemeClr val="bg1"/>
                </a:solidFill>
              </a:rPr>
              <a:t>官民共同出資会社</a:t>
            </a:r>
            <a:endParaRPr kumimoji="1" lang="ja-JP" altLang="en-US" dirty="0">
              <a:solidFill>
                <a:schemeClr val="bg1"/>
              </a:solidFill>
              <a:effectLst/>
            </a:endParaRPr>
          </a:p>
        </p:txBody>
      </p:sp>
      <p:sp>
        <p:nvSpPr>
          <p:cNvPr id="10" name="正方形/長方形 9">
            <a:extLst>
              <a:ext uri="{FF2B5EF4-FFF2-40B4-BE49-F238E27FC236}">
                <a16:creationId xmlns:a16="http://schemas.microsoft.com/office/drawing/2014/main" id="{C9958B7B-6F27-E97C-B289-C887E325B767}"/>
              </a:ext>
            </a:extLst>
          </p:cNvPr>
          <p:cNvSpPr/>
          <p:nvPr/>
        </p:nvSpPr>
        <p:spPr>
          <a:xfrm>
            <a:off x="1104983" y="2169826"/>
            <a:ext cx="2448272" cy="1763229"/>
          </a:xfrm>
          <a:prstGeom prst="rect">
            <a:avLst/>
          </a:prstGeom>
          <a:solidFill>
            <a:schemeClr val="accent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公共部門</a:t>
            </a:r>
          </a:p>
        </p:txBody>
      </p:sp>
    </p:spTree>
    <p:extLst>
      <p:ext uri="{BB962C8B-B14F-4D97-AF65-F5344CB8AC3E}">
        <p14:creationId xmlns:p14="http://schemas.microsoft.com/office/powerpoint/2010/main" val="2835458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E428-6B59-1CF8-B6B3-4FCE173581B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9D91097-F3CB-50E7-FBB9-BF756C2584A5}"/>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4D767A6E-B8CF-FDFC-C0A2-E99519B8120C}"/>
              </a:ext>
            </a:extLst>
          </p:cNvPr>
          <p:cNvSpPr>
            <a:spLocks noGrp="1"/>
          </p:cNvSpPr>
          <p:nvPr>
            <p:ph type="sldNum" sz="quarter" idx="12"/>
          </p:nvPr>
        </p:nvSpPr>
        <p:spPr/>
        <p:txBody>
          <a:bodyPr/>
          <a:lstStyle/>
          <a:p>
            <a:pPr>
              <a:defRPr/>
            </a:pPr>
            <a:fld id="{37E090E1-01D6-4368-A6B7-2050244B6EC1}" type="slidenum">
              <a:rPr lang="en-US" altLang="ja-JP" smtClean="0"/>
              <a:pPr>
                <a:defRPr/>
              </a:pPr>
              <a:t>5</a:t>
            </a:fld>
            <a:endParaRPr lang="en-US" altLang="ja-JP" dirty="0"/>
          </a:p>
        </p:txBody>
      </p:sp>
      <p:sp>
        <p:nvSpPr>
          <p:cNvPr id="3" name="正方形/長方形 2">
            <a:extLst>
              <a:ext uri="{FF2B5EF4-FFF2-40B4-BE49-F238E27FC236}">
                <a16:creationId xmlns:a16="http://schemas.microsoft.com/office/drawing/2014/main" id="{FECA0CDC-10A2-E239-2382-3D1673B3E70E}"/>
              </a:ext>
            </a:extLst>
          </p:cNvPr>
          <p:cNvSpPr/>
          <p:nvPr/>
        </p:nvSpPr>
        <p:spPr>
          <a:xfrm>
            <a:off x="31204" y="753497"/>
            <a:ext cx="936047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ja-JP" altLang="en-US" b="1" dirty="0">
                <a:solidFill>
                  <a:srgbClr val="021184"/>
                </a:solidFill>
                <a:latin typeface="+mn-ea"/>
              </a:rPr>
              <a:t>下水道施設等の概要（管路施設）</a:t>
            </a:r>
            <a:endParaRPr lang="ja-JP" altLang="en-US" sz="1200" b="1" dirty="0">
              <a:solidFill>
                <a:srgbClr val="021184"/>
              </a:solidFill>
              <a:latin typeface="+mn-ea"/>
            </a:endParaRPr>
          </a:p>
        </p:txBody>
      </p:sp>
      <p:sp>
        <p:nvSpPr>
          <p:cNvPr id="5" name="正方形/長方形 4">
            <a:extLst>
              <a:ext uri="{FF2B5EF4-FFF2-40B4-BE49-F238E27FC236}">
                <a16:creationId xmlns:a16="http://schemas.microsoft.com/office/drawing/2014/main" id="{B14414D0-E37A-13FD-9D54-8F4C2D7B6437}"/>
              </a:ext>
            </a:extLst>
          </p:cNvPr>
          <p:cNvSpPr/>
          <p:nvPr/>
        </p:nvSpPr>
        <p:spPr>
          <a:xfrm>
            <a:off x="192485" y="1314352"/>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管路施設</a:t>
            </a:r>
            <a:r>
              <a:rPr lang="ja-JP" altLang="en-US" sz="1200" dirty="0">
                <a:solidFill>
                  <a:schemeClr val="bg1"/>
                </a:solidFill>
                <a:latin typeface="+mn-ea"/>
              </a:rPr>
              <a:t>（桝・取付管・</a:t>
            </a:r>
            <a:r>
              <a:rPr lang="en-US" altLang="ja-JP" sz="1200" dirty="0">
                <a:solidFill>
                  <a:schemeClr val="bg1"/>
                </a:solidFill>
                <a:latin typeface="+mn-ea"/>
              </a:rPr>
              <a:t>MP</a:t>
            </a:r>
            <a:r>
              <a:rPr lang="ja-JP" altLang="en-US" sz="1200" dirty="0">
                <a:solidFill>
                  <a:schemeClr val="bg1"/>
                </a:solidFill>
                <a:latin typeface="+mn-ea"/>
              </a:rPr>
              <a:t>）</a:t>
            </a:r>
            <a:endParaRPr kumimoji="1" lang="en-US" altLang="ja-JP" sz="1200" dirty="0">
              <a:solidFill>
                <a:schemeClr val="bg1"/>
              </a:solidFill>
            </a:endParaRPr>
          </a:p>
        </p:txBody>
      </p:sp>
      <p:graphicFrame>
        <p:nvGraphicFramePr>
          <p:cNvPr id="7" name="表 6">
            <a:extLst>
              <a:ext uri="{FF2B5EF4-FFF2-40B4-BE49-F238E27FC236}">
                <a16:creationId xmlns:a16="http://schemas.microsoft.com/office/drawing/2014/main" id="{4F4B3C13-39F5-B2E6-D777-A91851A8B99C}"/>
              </a:ext>
            </a:extLst>
          </p:cNvPr>
          <p:cNvGraphicFramePr>
            <a:graphicFrameLocks noGrp="1"/>
          </p:cNvGraphicFramePr>
          <p:nvPr>
            <p:extLst>
              <p:ext uri="{D42A27DB-BD31-4B8C-83A1-F6EECF244321}">
                <p14:modId xmlns:p14="http://schemas.microsoft.com/office/powerpoint/2010/main" val="18873080"/>
              </p:ext>
            </p:extLst>
          </p:nvPr>
        </p:nvGraphicFramePr>
        <p:xfrm>
          <a:off x="192486" y="1749376"/>
          <a:ext cx="8772009" cy="3400215"/>
        </p:xfrm>
        <a:graphic>
          <a:graphicData uri="http://schemas.openxmlformats.org/drawingml/2006/table">
            <a:tbl>
              <a:tblPr firstRow="1" bandRow="1">
                <a:tableStyleId>{5C22544A-7EE6-4342-B048-85BDC9FD1C3A}</a:tableStyleId>
              </a:tblPr>
              <a:tblGrid>
                <a:gridCol w="633776">
                  <a:extLst>
                    <a:ext uri="{9D8B030D-6E8A-4147-A177-3AD203B41FA5}">
                      <a16:colId xmlns:a16="http://schemas.microsoft.com/office/drawing/2014/main" val="640499652"/>
                    </a:ext>
                  </a:extLst>
                </a:gridCol>
                <a:gridCol w="660641">
                  <a:extLst>
                    <a:ext uri="{9D8B030D-6E8A-4147-A177-3AD203B41FA5}">
                      <a16:colId xmlns:a16="http://schemas.microsoft.com/office/drawing/2014/main" val="2666075209"/>
                    </a:ext>
                  </a:extLst>
                </a:gridCol>
                <a:gridCol w="660953">
                  <a:extLst>
                    <a:ext uri="{9D8B030D-6E8A-4147-A177-3AD203B41FA5}">
                      <a16:colId xmlns:a16="http://schemas.microsoft.com/office/drawing/2014/main" val="64042337"/>
                    </a:ext>
                  </a:extLst>
                </a:gridCol>
                <a:gridCol w="660953">
                  <a:extLst>
                    <a:ext uri="{9D8B030D-6E8A-4147-A177-3AD203B41FA5}">
                      <a16:colId xmlns:a16="http://schemas.microsoft.com/office/drawing/2014/main" val="1507718626"/>
                    </a:ext>
                  </a:extLst>
                </a:gridCol>
                <a:gridCol w="660953">
                  <a:extLst>
                    <a:ext uri="{9D8B030D-6E8A-4147-A177-3AD203B41FA5}">
                      <a16:colId xmlns:a16="http://schemas.microsoft.com/office/drawing/2014/main" val="1944729147"/>
                    </a:ext>
                  </a:extLst>
                </a:gridCol>
                <a:gridCol w="660953">
                  <a:extLst>
                    <a:ext uri="{9D8B030D-6E8A-4147-A177-3AD203B41FA5}">
                      <a16:colId xmlns:a16="http://schemas.microsoft.com/office/drawing/2014/main" val="2513236421"/>
                    </a:ext>
                  </a:extLst>
                </a:gridCol>
                <a:gridCol w="660953">
                  <a:extLst>
                    <a:ext uri="{9D8B030D-6E8A-4147-A177-3AD203B41FA5}">
                      <a16:colId xmlns:a16="http://schemas.microsoft.com/office/drawing/2014/main" val="1032705360"/>
                    </a:ext>
                  </a:extLst>
                </a:gridCol>
                <a:gridCol w="660953">
                  <a:extLst>
                    <a:ext uri="{9D8B030D-6E8A-4147-A177-3AD203B41FA5}">
                      <a16:colId xmlns:a16="http://schemas.microsoft.com/office/drawing/2014/main" val="707948396"/>
                    </a:ext>
                  </a:extLst>
                </a:gridCol>
                <a:gridCol w="660953">
                  <a:extLst>
                    <a:ext uri="{9D8B030D-6E8A-4147-A177-3AD203B41FA5}">
                      <a16:colId xmlns:a16="http://schemas.microsoft.com/office/drawing/2014/main" val="3212523667"/>
                    </a:ext>
                  </a:extLst>
                </a:gridCol>
                <a:gridCol w="660953">
                  <a:extLst>
                    <a:ext uri="{9D8B030D-6E8A-4147-A177-3AD203B41FA5}">
                      <a16:colId xmlns:a16="http://schemas.microsoft.com/office/drawing/2014/main" val="2548742129"/>
                    </a:ext>
                  </a:extLst>
                </a:gridCol>
                <a:gridCol w="1094984">
                  <a:extLst>
                    <a:ext uri="{9D8B030D-6E8A-4147-A177-3AD203B41FA5}">
                      <a16:colId xmlns:a16="http://schemas.microsoft.com/office/drawing/2014/main" val="3512857447"/>
                    </a:ext>
                  </a:extLst>
                </a:gridCol>
                <a:gridCol w="1094984">
                  <a:extLst>
                    <a:ext uri="{9D8B030D-6E8A-4147-A177-3AD203B41FA5}">
                      <a16:colId xmlns:a16="http://schemas.microsoft.com/office/drawing/2014/main" val="693345773"/>
                    </a:ext>
                  </a:extLst>
                </a:gridCol>
              </a:tblGrid>
              <a:tr h="185420">
                <a:tc rowSpan="2">
                  <a:txBody>
                    <a:bodyPr/>
                    <a:lstStyle/>
                    <a:p>
                      <a:pPr algn="ctr"/>
                      <a:r>
                        <a:rPr kumimoji="1" lang="ja-JP" altLang="en-US" sz="1200" b="0" dirty="0"/>
                        <a:t>事業区分</a:t>
                      </a:r>
                    </a:p>
                  </a:txBody>
                  <a:tcPr anchor="ct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200" b="0" dirty="0"/>
                        <a:t>処理区</a:t>
                      </a:r>
                    </a:p>
                  </a:txBody>
                  <a:tcPr anchor="ctr">
                    <a:lnB w="12700" cap="flat" cmpd="sng" algn="ctr">
                      <a:solidFill>
                        <a:schemeClr val="bg1"/>
                      </a:solidFill>
                      <a:prstDash val="solid"/>
                      <a:round/>
                      <a:headEnd type="none" w="med" len="med"/>
                      <a:tailEnd type="none" w="med" len="med"/>
                    </a:lnB>
                    <a:solidFill>
                      <a:schemeClr val="accent3"/>
                    </a:solidFill>
                  </a:tcPr>
                </a:tc>
                <a:tc gridSpan="4">
                  <a:txBody>
                    <a:bodyPr/>
                    <a:lstStyle/>
                    <a:p>
                      <a:pPr algn="ctr"/>
                      <a:r>
                        <a:rPr kumimoji="1" lang="ja-JP" altLang="en-US" sz="1200" b="0" dirty="0"/>
                        <a:t>桝（箇所）</a:t>
                      </a:r>
                    </a:p>
                  </a:txBody>
                  <a:tcPr>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gridSpan="4">
                  <a:txBody>
                    <a:bodyPr/>
                    <a:lstStyle/>
                    <a:p>
                      <a:pPr algn="ctr"/>
                      <a:r>
                        <a:rPr kumimoji="1" lang="ja-JP" altLang="en-US" sz="1200" b="0" dirty="0"/>
                        <a:t>取付管（</a:t>
                      </a:r>
                      <a:r>
                        <a:rPr kumimoji="1" lang="en-US" altLang="ja-JP" sz="1200" b="0" dirty="0"/>
                        <a:t>m</a:t>
                      </a:r>
                      <a:r>
                        <a:rPr kumimoji="1" lang="ja-JP" altLang="en-US" sz="1200" b="0" dirty="0"/>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t>マンホールポンプ</a:t>
                      </a:r>
                      <a:r>
                        <a:rPr kumimoji="1" lang="en-US" altLang="ja-JP" sz="1200" b="0" dirty="0"/>
                        <a:t>(</a:t>
                      </a:r>
                      <a:r>
                        <a:rPr kumimoji="1" lang="ja-JP" altLang="en-US" sz="1200" b="0" dirty="0"/>
                        <a:t>汚水</a:t>
                      </a:r>
                      <a:r>
                        <a:rPr kumimoji="1" lang="en-US" altLang="ja-JP" sz="1200" b="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t>（箇所）</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t>低宅地</a:t>
                      </a:r>
                      <a:endParaRPr kumimoji="1" lang="en-US" altLang="ja-JP" sz="1200" b="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t>ポンプ</a:t>
                      </a:r>
                      <a:endParaRPr kumimoji="1" lang="en-US" altLang="ja-JP" sz="1200" b="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t>（箇所）</a:t>
                      </a:r>
                    </a:p>
                  </a:txBody>
                  <a:tcPr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953367818"/>
                  </a:ext>
                </a:extLst>
              </a:tr>
              <a:tr h="185420">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200" b="0" dirty="0">
                          <a:solidFill>
                            <a:schemeClr val="bg1"/>
                          </a:solidFill>
                        </a:rPr>
                        <a:t>合流</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汚水</a:t>
                      </a:r>
                      <a:endParaRPr kumimoji="1" lang="en-US" altLang="ja-JP" sz="1200" b="0"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ctr"/>
                      <a:r>
                        <a:rPr kumimoji="1" lang="ja-JP" altLang="en-US" sz="1200" b="0" dirty="0">
                          <a:solidFill>
                            <a:schemeClr val="bg1"/>
                          </a:solidFill>
                        </a:rPr>
                        <a:t>雨水</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ctr"/>
                      <a:r>
                        <a:rPr kumimoji="1" lang="ja-JP" altLang="en-US" sz="1200" b="0" dirty="0">
                          <a:solidFill>
                            <a:schemeClr val="bg1"/>
                          </a:solidFill>
                        </a:rPr>
                        <a:t>合計</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ctr"/>
                      <a:r>
                        <a:rPr kumimoji="1" lang="ja-JP" altLang="en-US" sz="1200" b="0" dirty="0">
                          <a:solidFill>
                            <a:schemeClr val="bg1"/>
                          </a:solidFill>
                        </a:rPr>
                        <a:t>合流</a:t>
                      </a:r>
                      <a:endParaRPr kumimoji="1" lang="en-US" altLang="ja-JP" sz="1200" b="0" dirty="0">
                        <a:solidFill>
                          <a:schemeClr val="bg1"/>
                        </a:solidFill>
                      </a:endParaRPr>
                    </a:p>
                  </a:txBody>
                  <a:tcPr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汚水</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雨水</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solidFill>
                            <a:schemeClr val="bg1"/>
                          </a:solidFill>
                        </a:rPr>
                        <a:t>合計</a:t>
                      </a:r>
                      <a:endParaRPr kumimoji="1" lang="en-US" altLang="ja-JP" sz="1200" b="0" dirty="0">
                        <a:solidFill>
                          <a:schemeClr val="bg1"/>
                        </a:solidFill>
                      </a:endParaRPr>
                    </a:p>
                  </a:txBody>
                  <a:tcPr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vMerge="1">
                  <a:txBody>
                    <a:bodyPr/>
                    <a:lstStyle/>
                    <a:p>
                      <a:pPr algn="ctr"/>
                      <a:endParaRPr kumimoji="1" lang="en-US" altLang="ja-JP" sz="1200" b="0" dirty="0">
                        <a:solidFill>
                          <a:schemeClr val="bg1"/>
                        </a:solidFill>
                      </a:endParaRPr>
                    </a:p>
                  </a:txBody>
                  <a:tcPr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vMerge="1">
                  <a:txBody>
                    <a:bodyPr/>
                    <a:lstStyle/>
                    <a:p>
                      <a:endParaRPr kumimoji="1" lang="ja-JP" altLang="en-US"/>
                    </a:p>
                  </a:txBody>
                  <a:tcPr/>
                </a:tc>
                <a:extLst>
                  <a:ext uri="{0D108BD9-81ED-4DB2-BD59-A6C34878D82A}">
                    <a16:rowId xmlns:a16="http://schemas.microsoft.com/office/drawing/2014/main" val="890621296"/>
                  </a:ext>
                </a:extLst>
              </a:tr>
              <a:tr h="338667">
                <a:tc>
                  <a:txBody>
                    <a:bodyPr/>
                    <a:lstStyle/>
                    <a:p>
                      <a:pPr marL="0" algn="ctr" defTabSz="914400" rtl="0" eaLnBrk="1" latinLnBrk="0" hangingPunct="1"/>
                      <a:r>
                        <a:rPr kumimoji="1" lang="ja-JP" altLang="en-US" sz="1000" kern="1200" dirty="0">
                          <a:solidFill>
                            <a:schemeClr val="dk1"/>
                          </a:solidFill>
                          <a:latin typeface="+mn-lt"/>
                          <a:ea typeface="+mn-ea"/>
                          <a:cs typeface="+mn-cs"/>
                        </a:rPr>
                        <a:t>児島湖</a:t>
                      </a:r>
                      <a:endParaRPr kumimoji="1" lang="en-US" altLang="ja-JP" sz="1000" kern="1200" dirty="0">
                        <a:solidFill>
                          <a:schemeClr val="dk1"/>
                        </a:solidFill>
                        <a:latin typeface="+mn-lt"/>
                        <a:ea typeface="+mn-ea"/>
                        <a:cs typeface="+mn-cs"/>
                      </a:endParaRPr>
                    </a:p>
                    <a:p>
                      <a:pPr marL="0" algn="ctr" defTabSz="914400" rtl="0" eaLnBrk="1" latinLnBrk="0" hangingPunct="1"/>
                      <a:r>
                        <a:rPr kumimoji="1" lang="ja-JP" altLang="en-US" sz="1000" kern="1200" dirty="0">
                          <a:solidFill>
                            <a:schemeClr val="dk1"/>
                          </a:solidFill>
                          <a:latin typeface="+mn-lt"/>
                          <a:ea typeface="+mn-ea"/>
                          <a:cs typeface="+mn-cs"/>
                        </a:rPr>
                        <a:t>流域</a:t>
                      </a:r>
                      <a:endParaRPr kumimoji="1" lang="en-US" altLang="ja-JP" sz="1000" kern="1200" dirty="0">
                        <a:solidFill>
                          <a:schemeClr val="dk1"/>
                        </a:solidFill>
                        <a:latin typeface="+mn-lt"/>
                        <a:ea typeface="+mn-ea"/>
                        <a:cs typeface="+mn-cs"/>
                      </a:endParaRPr>
                    </a:p>
                    <a:p>
                      <a:pPr marL="0" algn="ctr" defTabSz="914400" rtl="0" eaLnBrk="1" latinLnBrk="0" hangingPunct="1"/>
                      <a:r>
                        <a:rPr kumimoji="1" lang="ja-JP" altLang="en-US" sz="1000" kern="1200" dirty="0">
                          <a:solidFill>
                            <a:schemeClr val="dk1"/>
                          </a:solidFill>
                          <a:latin typeface="+mn-lt"/>
                          <a:ea typeface="+mn-ea"/>
                          <a:cs typeface="+mn-cs"/>
                        </a:rPr>
                        <a:t>関連</a:t>
                      </a:r>
                      <a:endParaRPr kumimoji="1" lang="en-US" altLang="ja-JP" sz="10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ja-JP" altLang="en-US" sz="1000" dirty="0"/>
                        <a:t>倉敷</a:t>
                      </a:r>
                      <a:endParaRPr kumimoji="1" lang="en-US" altLang="ja-JP" sz="1000" dirty="0"/>
                    </a:p>
                    <a:p>
                      <a:pPr algn="ctr"/>
                      <a:r>
                        <a:rPr kumimoji="1" lang="ja-JP" altLang="en-US" sz="1000" dirty="0"/>
                        <a:t>処理</a:t>
                      </a:r>
                      <a:endParaRPr kumimoji="1" lang="en-US" altLang="ja-JP" sz="1000" dirty="0"/>
                    </a:p>
                    <a:p>
                      <a:pPr algn="ctr"/>
                      <a:r>
                        <a:rPr kumimoji="1" lang="ja-JP" altLang="en-US" sz="1000" dirty="0"/>
                        <a:t>分区</a:t>
                      </a:r>
                      <a:endParaRPr kumimoji="1" lang="en-US" altLang="ja-JP" sz="10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5,679</a:t>
                      </a:r>
                    </a:p>
                  </a:txBody>
                  <a:tcPr marL="9525" marR="9525" marT="9525" marB="0"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55,571</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113</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61,363</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14,082 </a:t>
                      </a:r>
                    </a:p>
                  </a:txBody>
                  <a:tcPr marL="9525" marR="9525" marT="9525" marB="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189,907 </a:t>
                      </a:r>
                    </a:p>
                  </a:txBody>
                  <a:tcPr marL="9525" marR="9525" marT="9525" marB="0"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473 </a:t>
                      </a:r>
                    </a:p>
                  </a:txBody>
                  <a:tcPr marL="9525" marR="9525" marT="9525" marB="0"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204,462 </a:t>
                      </a:r>
                    </a:p>
                  </a:txBody>
                  <a:tcPr marL="9525" marR="9525" marT="9525" marB="0" anchor="ctr">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17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6">
                        <a:lumMod val="20000"/>
                        <a:lumOff val="80000"/>
                      </a:schemeClr>
                    </a:solid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33</a:t>
                      </a:r>
                    </a:p>
                  </a:txBody>
                  <a:tcPr marL="9525" marR="9525" marT="9525" marB="0" anchor="ctr">
                    <a:lnL w="285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660410964"/>
                  </a:ext>
                </a:extLst>
              </a:tr>
              <a:tr h="338667">
                <a:tc rowSpan="5">
                  <a:txBody>
                    <a:bodyPr/>
                    <a:lstStyle/>
                    <a:p>
                      <a:pPr marL="0" algn="ctr" defTabSz="914400" rtl="0" eaLnBrk="1" latinLnBrk="0" hangingPunct="1"/>
                      <a:r>
                        <a:rPr kumimoji="1" lang="ja-JP" altLang="en-US" sz="1000" kern="1200" dirty="0">
                          <a:solidFill>
                            <a:schemeClr val="dk1"/>
                          </a:solidFill>
                          <a:latin typeface="+mn-lt"/>
                          <a:ea typeface="+mn-ea"/>
                          <a:cs typeface="+mn-cs"/>
                        </a:rPr>
                        <a:t>公共</a:t>
                      </a:r>
                      <a:endParaRPr kumimoji="1" lang="en-US" altLang="ja-JP" sz="1000" kern="1200" dirty="0">
                        <a:solidFill>
                          <a:schemeClr val="dk1"/>
                        </a:solidFill>
                        <a:latin typeface="+mn-lt"/>
                        <a:ea typeface="+mn-ea"/>
                        <a:cs typeface="+mn-cs"/>
                      </a:endParaRPr>
                    </a:p>
                    <a:p>
                      <a:pPr marL="0" algn="ctr" defTabSz="914400" rtl="0" eaLnBrk="1" latinLnBrk="0" hangingPunct="1"/>
                      <a:r>
                        <a:rPr kumimoji="1" lang="ja-JP" altLang="en-US" sz="1000" kern="1200" dirty="0">
                          <a:solidFill>
                            <a:schemeClr val="dk1"/>
                          </a:solidFill>
                          <a:latin typeface="+mn-lt"/>
                          <a:ea typeface="+mn-ea"/>
                          <a:cs typeface="+mn-cs"/>
                        </a:rPr>
                        <a:t>下水道</a:t>
                      </a:r>
                    </a:p>
                  </a:txBody>
                  <a:tcPr anchor="ctr">
                    <a:solidFill>
                      <a:schemeClr val="accent6">
                        <a:lumMod val="20000"/>
                        <a:lumOff val="80000"/>
                      </a:schemeClr>
                    </a:solidFill>
                  </a:tcPr>
                </a:tc>
                <a:tc>
                  <a:txBody>
                    <a:bodyPr/>
                    <a:lstStyle/>
                    <a:p>
                      <a:pPr algn="ctr"/>
                      <a:r>
                        <a:rPr kumimoji="1" lang="ja-JP" altLang="en-US" sz="1000" dirty="0"/>
                        <a:t>水島</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11,780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24,090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35,930</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34,653 </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84,397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155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119,205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8</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2911914855"/>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児島</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4,440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16,221</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1,613</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22,274</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12,952 </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54,316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7,436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74,704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10</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4073844040"/>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玉島</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17,769</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17,769</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60,328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60,328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12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3788788489"/>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船穂</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2,897</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2,897</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10,439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10,439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13</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2149583666"/>
                  </a:ext>
                </a:extLst>
              </a:tr>
              <a:tr h="338667">
                <a:tc vMerge="1">
                  <a:txBody>
                    <a:bodyPr/>
                    <a:lstStyle/>
                    <a:p>
                      <a:endParaRPr lang="ja-JP" altLang="en-US" dirty="0"/>
                    </a:p>
                  </a:txBody>
                  <a:tcPr anchor="ctr">
                    <a:solidFill>
                      <a:schemeClr val="accent6">
                        <a:lumMod val="20000"/>
                        <a:lumOff val="80000"/>
                      </a:schemeClr>
                    </a:solidFill>
                  </a:tcPr>
                </a:tc>
                <a:tc>
                  <a:txBody>
                    <a:bodyPr/>
                    <a:lstStyle/>
                    <a:p>
                      <a:pPr algn="ctr"/>
                      <a:r>
                        <a:rPr kumimoji="1" lang="ja-JP" altLang="en-US" sz="1000" dirty="0"/>
                        <a:t>真備</a:t>
                      </a:r>
                      <a:endParaRPr kumimoji="1" lang="en-US" altLang="ja-JP" sz="10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4,027</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4,027</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13,669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13,669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7</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3772754977"/>
                  </a:ext>
                </a:extLst>
              </a:tr>
              <a:tr h="185420">
                <a:tc gridSpan="2">
                  <a:txBody>
                    <a:bodyPr/>
                    <a:lstStyle/>
                    <a:p>
                      <a:pPr algn="ctr"/>
                      <a:r>
                        <a:rPr kumimoji="1" lang="zh-TW" altLang="en-US" sz="1000" dirty="0"/>
                        <a:t>農業集落排水施設</a:t>
                      </a:r>
                      <a:endParaRPr kumimoji="1" lang="ja-JP" altLang="en-US" sz="1000" dirty="0"/>
                    </a:p>
                  </a:txBody>
                  <a:tcPr anchor="ctr">
                    <a:solidFill>
                      <a:schemeClr val="accent6">
                        <a:lumMod val="20000"/>
                        <a:lumOff val="80000"/>
                      </a:schemeClr>
                    </a:solidFill>
                  </a:tcPr>
                </a:tc>
                <a:tc h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225</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225</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675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0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675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22</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2967707436"/>
                  </a:ext>
                </a:extLst>
              </a:tr>
              <a:tr h="185420">
                <a:tc gridSpan="2">
                  <a:txBody>
                    <a:bodyPr/>
                    <a:lstStyle/>
                    <a:p>
                      <a:pPr algn="ctr"/>
                      <a:r>
                        <a:rPr kumimoji="1" lang="ja-JP" altLang="en-US" sz="1200" dirty="0"/>
                        <a:t>合計</a:t>
                      </a:r>
                    </a:p>
                  </a:txBody>
                  <a:tcPr anchor="ctr">
                    <a:solidFill>
                      <a:schemeClr val="accent6">
                        <a:lumMod val="20000"/>
                        <a:lumOff val="80000"/>
                      </a:schemeClr>
                    </a:solidFill>
                  </a:tcPr>
                </a:tc>
                <a:tc h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21,899</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120,800</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1,786</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144,485</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61,686 </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413,731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8,064 </a:t>
                      </a:r>
                    </a:p>
                  </a:txBody>
                  <a:tcPr marL="9525" marR="9525" marT="9525" marB="0" anchor="ctr">
                    <a:solidFill>
                      <a:schemeClr val="accent6">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483,482 </a:t>
                      </a:r>
                    </a:p>
                  </a:txBody>
                  <a:tcPr marL="9525" marR="9525" marT="9525" marB="0" anchor="ctr">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89</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latin typeface="+mn-lt"/>
                          <a:ea typeface="+mn-ea"/>
                          <a:cs typeface="+mn-cs"/>
                        </a:rPr>
                        <a:t>33</a:t>
                      </a:r>
                    </a:p>
                  </a:txBody>
                  <a:tcPr marL="9525" marR="9525" marT="9525" marB="0" anchor="ctr">
                    <a:lnL w="28575" cap="flat" cmpd="sng" algn="ctr">
                      <a:solidFill>
                        <a:schemeClr val="bg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1436843037"/>
                  </a:ext>
                </a:extLst>
              </a:tr>
            </a:tbl>
          </a:graphicData>
        </a:graphic>
      </p:graphicFrame>
      <p:sp>
        <p:nvSpPr>
          <p:cNvPr id="9" name="テキスト ボックス 8">
            <a:extLst>
              <a:ext uri="{FF2B5EF4-FFF2-40B4-BE49-F238E27FC236}">
                <a16:creationId xmlns:a16="http://schemas.microsoft.com/office/drawing/2014/main" id="{B8650355-AA61-1C9E-E70C-C67A1F8F50D1}"/>
              </a:ext>
            </a:extLst>
          </p:cNvPr>
          <p:cNvSpPr txBox="1"/>
          <p:nvPr/>
        </p:nvSpPr>
        <p:spPr>
          <a:xfrm>
            <a:off x="545035" y="5163531"/>
            <a:ext cx="6109365" cy="307777"/>
          </a:xfrm>
          <a:prstGeom prst="rect">
            <a:avLst/>
          </a:prstGeom>
          <a:noFill/>
        </p:spPr>
        <p:txBody>
          <a:bodyPr wrap="none" rtlCol="0">
            <a:spAutoFit/>
          </a:bodyPr>
          <a:lstStyle/>
          <a:p>
            <a:r>
              <a:rPr kumimoji="1" lang="en-US" altLang="ja-JP" sz="1400" dirty="0">
                <a:effectLst/>
                <a:latin typeface="+mn-ea"/>
                <a:ea typeface="+mn-ea"/>
              </a:rPr>
              <a:t>※</a:t>
            </a:r>
            <a:r>
              <a:rPr lang="ja-JP" altLang="en-US" sz="1400" dirty="0">
                <a:latin typeface="+mn-ea"/>
                <a:ea typeface="+mn-ea"/>
              </a:rPr>
              <a:t>下水道台帳より算出したもので、実際の数値と異なる場合があります。</a:t>
            </a:r>
            <a:endParaRPr kumimoji="1" lang="ja-JP" altLang="en-US" sz="1400" dirty="0">
              <a:effectLst/>
              <a:latin typeface="+mn-ea"/>
              <a:ea typeface="+mn-ea"/>
            </a:endParaRPr>
          </a:p>
        </p:txBody>
      </p:sp>
    </p:spTree>
    <p:extLst>
      <p:ext uri="{BB962C8B-B14F-4D97-AF65-F5344CB8AC3E}">
        <p14:creationId xmlns:p14="http://schemas.microsoft.com/office/powerpoint/2010/main" val="279885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7AE6B-EEB5-B26F-1E35-C200B5A837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C8DB2EA-C432-1D4C-C691-FE62D8CAA877}"/>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58E99C31-E750-E090-3E7A-998EF414BB77}"/>
              </a:ext>
            </a:extLst>
          </p:cNvPr>
          <p:cNvSpPr>
            <a:spLocks noGrp="1"/>
          </p:cNvSpPr>
          <p:nvPr>
            <p:ph type="sldNum" sz="quarter" idx="12"/>
          </p:nvPr>
        </p:nvSpPr>
        <p:spPr/>
        <p:txBody>
          <a:bodyPr/>
          <a:lstStyle/>
          <a:p>
            <a:pPr>
              <a:defRPr/>
            </a:pPr>
            <a:fld id="{37E090E1-01D6-4368-A6B7-2050244B6EC1}" type="slidenum">
              <a:rPr lang="en-US" altLang="ja-JP" smtClean="0"/>
              <a:pPr>
                <a:defRPr/>
              </a:pPr>
              <a:t>6</a:t>
            </a:fld>
            <a:endParaRPr lang="en-US" altLang="ja-JP" dirty="0"/>
          </a:p>
        </p:txBody>
      </p:sp>
      <p:sp>
        <p:nvSpPr>
          <p:cNvPr id="3" name="正方形/長方形 2">
            <a:extLst>
              <a:ext uri="{FF2B5EF4-FFF2-40B4-BE49-F238E27FC236}">
                <a16:creationId xmlns:a16="http://schemas.microsoft.com/office/drawing/2014/main" id="{D8244EC8-495D-B1CF-BA0F-8461A2C93D33}"/>
              </a:ext>
            </a:extLst>
          </p:cNvPr>
          <p:cNvSpPr/>
          <p:nvPr/>
        </p:nvSpPr>
        <p:spPr>
          <a:xfrm>
            <a:off x="31204" y="753497"/>
            <a:ext cx="936047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ja-JP" altLang="en-US" b="1" dirty="0">
                <a:solidFill>
                  <a:srgbClr val="021184"/>
                </a:solidFill>
                <a:latin typeface="+mn-ea"/>
              </a:rPr>
              <a:t>下水道施設等の概要（処理場）</a:t>
            </a:r>
            <a:endParaRPr lang="ja-JP" altLang="en-US" sz="1200" b="1" dirty="0">
              <a:solidFill>
                <a:srgbClr val="021184"/>
              </a:solidFill>
              <a:latin typeface="+mn-ea"/>
            </a:endParaRPr>
          </a:p>
        </p:txBody>
      </p:sp>
      <p:sp>
        <p:nvSpPr>
          <p:cNvPr id="7" name="正方形/長方形 6">
            <a:extLst>
              <a:ext uri="{FF2B5EF4-FFF2-40B4-BE49-F238E27FC236}">
                <a16:creationId xmlns:a16="http://schemas.microsoft.com/office/drawing/2014/main" id="{7424CA31-4F73-0C0A-A6F8-E0CF92768051}"/>
              </a:ext>
            </a:extLst>
          </p:cNvPr>
          <p:cNvSpPr/>
          <p:nvPr/>
        </p:nvSpPr>
        <p:spPr>
          <a:xfrm>
            <a:off x="176833" y="6021288"/>
            <a:ext cx="8640960" cy="694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0" i="0" u="none" strike="noStrike" baseline="0" dirty="0">
                <a:solidFill>
                  <a:srgbClr val="021184"/>
                </a:solidFill>
                <a:latin typeface="CIDFont+F1"/>
              </a:rPr>
              <a:t>● 「備讃瀬戸内海域流域別下水道整備総合計画」に</a:t>
            </a:r>
            <a:r>
              <a:rPr lang="ja-JP" altLang="en-US" sz="1400" dirty="0">
                <a:solidFill>
                  <a:srgbClr val="021184"/>
                </a:solidFill>
                <a:latin typeface="CIDFont+F1"/>
              </a:rPr>
              <a:t>より</a:t>
            </a:r>
            <a:r>
              <a:rPr lang="ja-JP" altLang="en-US" sz="1400" b="0" i="0" u="none" strike="noStrike" baseline="0" dirty="0">
                <a:solidFill>
                  <a:srgbClr val="021184"/>
                </a:solidFill>
                <a:latin typeface="CIDFont+F1"/>
              </a:rPr>
              <a:t>、導入済の高度処理施設の改築に伴い</a:t>
            </a:r>
            <a:r>
              <a:rPr lang="zh-TW" altLang="en-US" sz="1400" dirty="0">
                <a:solidFill>
                  <a:srgbClr val="021184"/>
                </a:solidFill>
                <a:latin typeface="CIDFont+F1"/>
              </a:rPr>
              <a:t>標準活性</a:t>
            </a:r>
            <a:endParaRPr lang="en-US" altLang="zh-TW" sz="1400" dirty="0">
              <a:solidFill>
                <a:srgbClr val="021184"/>
              </a:solidFill>
              <a:latin typeface="CIDFont+F1"/>
            </a:endParaRPr>
          </a:p>
          <a:p>
            <a:r>
              <a:rPr lang="ja-JP" altLang="en-US" sz="1400" dirty="0">
                <a:solidFill>
                  <a:srgbClr val="021184"/>
                </a:solidFill>
                <a:latin typeface="CIDFont+F1"/>
              </a:rPr>
              <a:t>　</a:t>
            </a:r>
            <a:r>
              <a:rPr lang="zh-TW" altLang="en-US" sz="1400" dirty="0">
                <a:solidFill>
                  <a:srgbClr val="021184"/>
                </a:solidFill>
                <a:latin typeface="CIDFont+F1"/>
              </a:rPr>
              <a:t>汚泥法</a:t>
            </a:r>
            <a:r>
              <a:rPr lang="ja-JP" altLang="en-US" sz="1400" b="0" i="0" u="none" strike="noStrike" baseline="0" dirty="0">
                <a:solidFill>
                  <a:srgbClr val="021184"/>
                </a:solidFill>
                <a:latin typeface="CIDFont+F1"/>
              </a:rPr>
              <a:t>への切替を実施していく予定である。（切替時期は未定）</a:t>
            </a:r>
            <a:endParaRPr lang="en-US" altLang="ja-JP" sz="1400" b="0" i="0" u="none" strike="noStrike" baseline="0" dirty="0">
              <a:solidFill>
                <a:srgbClr val="021184"/>
              </a:solidFill>
              <a:latin typeface="CIDFont+F1"/>
            </a:endParaRPr>
          </a:p>
          <a:p>
            <a:pPr algn="l"/>
            <a:r>
              <a:rPr kumimoji="1" lang="ja-JP" altLang="en-US" sz="1400" dirty="0">
                <a:solidFill>
                  <a:srgbClr val="021184"/>
                </a:solidFill>
                <a:latin typeface="CIDFont+F1"/>
              </a:rPr>
              <a:t>● </a:t>
            </a:r>
            <a:r>
              <a:rPr lang="ja-JP" altLang="ja-JP" sz="1400" dirty="0">
                <a:solidFill>
                  <a:srgbClr val="021184"/>
                </a:solidFill>
                <a:latin typeface="CIDFont+F1"/>
              </a:rPr>
              <a:t>農業集落排水事業</a:t>
            </a:r>
            <a:r>
              <a:rPr lang="ja-JP" altLang="en-US" sz="1400" dirty="0">
                <a:solidFill>
                  <a:srgbClr val="021184"/>
                </a:solidFill>
                <a:latin typeface="CIDFont+F1"/>
              </a:rPr>
              <a:t>の一部処理施設については廃止を予定しているため、本調査の対象に含めない。</a:t>
            </a:r>
          </a:p>
        </p:txBody>
      </p:sp>
      <p:graphicFrame>
        <p:nvGraphicFramePr>
          <p:cNvPr id="5" name="表 4">
            <a:extLst>
              <a:ext uri="{FF2B5EF4-FFF2-40B4-BE49-F238E27FC236}">
                <a16:creationId xmlns:a16="http://schemas.microsoft.com/office/drawing/2014/main" id="{FB8AAE6E-6C22-DDA8-6E80-5D117D0682F4}"/>
              </a:ext>
            </a:extLst>
          </p:cNvPr>
          <p:cNvGraphicFramePr>
            <a:graphicFrameLocks noGrp="1"/>
          </p:cNvGraphicFramePr>
          <p:nvPr>
            <p:extLst>
              <p:ext uri="{D42A27DB-BD31-4B8C-83A1-F6EECF244321}">
                <p14:modId xmlns:p14="http://schemas.microsoft.com/office/powerpoint/2010/main" val="2892318831"/>
              </p:ext>
            </p:extLst>
          </p:nvPr>
        </p:nvGraphicFramePr>
        <p:xfrm>
          <a:off x="67479" y="1340768"/>
          <a:ext cx="8969017" cy="4297680"/>
        </p:xfrm>
        <a:graphic>
          <a:graphicData uri="http://schemas.openxmlformats.org/drawingml/2006/table">
            <a:tbl>
              <a:tblPr firstRow="1" bandRow="1">
                <a:tableStyleId>{5C22544A-7EE6-4342-B048-85BDC9FD1C3A}</a:tableStyleId>
              </a:tblPr>
              <a:tblGrid>
                <a:gridCol w="1119142">
                  <a:extLst>
                    <a:ext uri="{9D8B030D-6E8A-4147-A177-3AD203B41FA5}">
                      <a16:colId xmlns:a16="http://schemas.microsoft.com/office/drawing/2014/main" val="640499652"/>
                    </a:ext>
                  </a:extLst>
                </a:gridCol>
                <a:gridCol w="793977">
                  <a:extLst>
                    <a:ext uri="{9D8B030D-6E8A-4147-A177-3AD203B41FA5}">
                      <a16:colId xmlns:a16="http://schemas.microsoft.com/office/drawing/2014/main" val="2666075209"/>
                    </a:ext>
                  </a:extLst>
                </a:gridCol>
                <a:gridCol w="1116176">
                  <a:extLst>
                    <a:ext uri="{9D8B030D-6E8A-4147-A177-3AD203B41FA5}">
                      <a16:colId xmlns:a16="http://schemas.microsoft.com/office/drawing/2014/main" val="3213937372"/>
                    </a:ext>
                  </a:extLst>
                </a:gridCol>
                <a:gridCol w="717541">
                  <a:extLst>
                    <a:ext uri="{9D8B030D-6E8A-4147-A177-3AD203B41FA5}">
                      <a16:colId xmlns:a16="http://schemas.microsoft.com/office/drawing/2014/main" val="3805748937"/>
                    </a:ext>
                  </a:extLst>
                </a:gridCol>
                <a:gridCol w="2534257">
                  <a:extLst>
                    <a:ext uri="{9D8B030D-6E8A-4147-A177-3AD203B41FA5}">
                      <a16:colId xmlns:a16="http://schemas.microsoft.com/office/drawing/2014/main" val="1964203262"/>
                    </a:ext>
                  </a:extLst>
                </a:gridCol>
                <a:gridCol w="896902">
                  <a:extLst>
                    <a:ext uri="{9D8B030D-6E8A-4147-A177-3AD203B41FA5}">
                      <a16:colId xmlns:a16="http://schemas.microsoft.com/office/drawing/2014/main" val="64042337"/>
                    </a:ext>
                  </a:extLst>
                </a:gridCol>
                <a:gridCol w="989155">
                  <a:extLst>
                    <a:ext uri="{9D8B030D-6E8A-4147-A177-3AD203B41FA5}">
                      <a16:colId xmlns:a16="http://schemas.microsoft.com/office/drawing/2014/main" val="1032705360"/>
                    </a:ext>
                  </a:extLst>
                </a:gridCol>
                <a:gridCol w="801867">
                  <a:extLst>
                    <a:ext uri="{9D8B030D-6E8A-4147-A177-3AD203B41FA5}">
                      <a16:colId xmlns:a16="http://schemas.microsoft.com/office/drawing/2014/main" val="175826776"/>
                    </a:ext>
                  </a:extLst>
                </a:gridCol>
              </a:tblGrid>
              <a:tr h="370840">
                <a:tc>
                  <a:txBody>
                    <a:bodyPr/>
                    <a:lstStyle/>
                    <a:p>
                      <a:pPr algn="ctr"/>
                      <a:r>
                        <a:rPr kumimoji="1" lang="ja-JP" altLang="en-US" sz="1200" b="0" dirty="0"/>
                        <a:t>事業区分</a:t>
                      </a:r>
                    </a:p>
                  </a:txBody>
                  <a:tcPr anchor="ctr">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t>処理区</a:t>
                      </a:r>
                    </a:p>
                  </a:txBody>
                  <a:tcPr anchor="ctr">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t>施設名</a:t>
                      </a:r>
                    </a:p>
                  </a:txBody>
                  <a:tcPr anchor="ctr">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t>運転</a:t>
                      </a:r>
                      <a:endParaRPr kumimoji="1" lang="en-US" altLang="ja-JP" sz="1200" b="0" dirty="0"/>
                    </a:p>
                    <a:p>
                      <a:pPr algn="ctr"/>
                      <a:r>
                        <a:rPr kumimoji="1" lang="ja-JP" altLang="en-US" sz="1200" b="0" dirty="0"/>
                        <a:t>開始</a:t>
                      </a:r>
                      <a:endParaRPr kumimoji="1" lang="en-US" altLang="ja-JP" sz="1200" b="0" dirty="0"/>
                    </a:p>
                    <a:p>
                      <a:pPr algn="ctr"/>
                      <a:r>
                        <a:rPr kumimoji="1" lang="ja-JP" altLang="en-US" sz="1200" b="0" dirty="0"/>
                        <a:t>年月</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t>処理方式（現有）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t>現有処理</a:t>
                      </a:r>
                      <a:endParaRPr kumimoji="1" lang="en-US" altLang="ja-JP" sz="1200" b="0" dirty="0"/>
                    </a:p>
                    <a:p>
                      <a:pPr algn="ctr"/>
                      <a:r>
                        <a:rPr kumimoji="1" lang="ja-JP" altLang="en-US" sz="1200" b="0" dirty="0"/>
                        <a:t>能力</a:t>
                      </a:r>
                      <a:endParaRPr kumimoji="1" lang="en-US" altLang="ja-JP" sz="1200" b="0" dirty="0"/>
                    </a:p>
                    <a:p>
                      <a:pPr algn="ctr"/>
                      <a:r>
                        <a:rPr kumimoji="1" lang="en-US" altLang="ja-JP" sz="1200" b="0" dirty="0"/>
                        <a:t>(m</a:t>
                      </a:r>
                      <a:r>
                        <a:rPr kumimoji="1" lang="en-US" altLang="ja-JP" sz="1200" b="0" baseline="30000" dirty="0"/>
                        <a:t>3</a:t>
                      </a:r>
                      <a:r>
                        <a:rPr kumimoji="1" lang="en-US" altLang="ja-JP" sz="1200" b="0" dirty="0"/>
                        <a:t>/</a:t>
                      </a:r>
                      <a:r>
                        <a:rPr kumimoji="1" lang="ja-JP" altLang="en-US" sz="1200" b="0" dirty="0"/>
                        <a:t>日</a:t>
                      </a:r>
                      <a:r>
                        <a:rPr kumimoji="1" lang="en-US" altLang="ja-JP" sz="1200" b="0" dirty="0"/>
                        <a:t>)</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t>晴天日平均</a:t>
                      </a:r>
                      <a:endParaRPr kumimoji="1" lang="en-US" altLang="ja-JP" sz="1200" b="0" dirty="0"/>
                    </a:p>
                    <a:p>
                      <a:pPr algn="ctr"/>
                      <a:r>
                        <a:rPr kumimoji="1" lang="ja-JP" altLang="en-US" sz="1200" b="0" dirty="0"/>
                        <a:t>処理水量</a:t>
                      </a:r>
                      <a:endParaRPr kumimoji="1" lang="en-US" altLang="ja-JP" sz="1200" b="0" dirty="0"/>
                    </a:p>
                    <a:p>
                      <a:pPr algn="ctr"/>
                      <a:r>
                        <a:rPr kumimoji="1" lang="en-US" altLang="ja-JP" sz="1200" b="0" dirty="0"/>
                        <a:t>(m</a:t>
                      </a:r>
                      <a:r>
                        <a:rPr kumimoji="1" lang="en-US" altLang="ja-JP" sz="1200" b="0" baseline="30000" dirty="0"/>
                        <a:t>3</a:t>
                      </a:r>
                      <a:r>
                        <a:rPr kumimoji="1" lang="en-US" altLang="ja-JP" sz="1200" b="0" dirty="0"/>
                        <a:t>/</a:t>
                      </a:r>
                      <a:r>
                        <a:rPr kumimoji="1" lang="ja-JP" altLang="en-US" sz="1200" b="0" dirty="0"/>
                        <a:t>日</a:t>
                      </a:r>
                      <a:r>
                        <a:rPr kumimoji="1" lang="en-US" altLang="ja-JP" sz="1200" b="0" dirty="0"/>
                        <a:t>)</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200" b="0" dirty="0"/>
                        <a:t>合流改善施設</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953367818"/>
                  </a:ext>
                </a:extLst>
              </a:tr>
              <a:tr h="370840">
                <a:tc>
                  <a:txBody>
                    <a:bodyPr/>
                    <a:lstStyle/>
                    <a:p>
                      <a:pPr algn="ctr"/>
                      <a:r>
                        <a:rPr kumimoji="1" lang="ja-JP" altLang="en-US" sz="1200" dirty="0"/>
                        <a:t>児島湖</a:t>
                      </a:r>
                      <a:endParaRPr kumimoji="1" lang="en-US" altLang="ja-JP" sz="1200" dirty="0"/>
                    </a:p>
                    <a:p>
                      <a:pPr algn="ctr"/>
                      <a:r>
                        <a:rPr kumimoji="1" lang="ja-JP" altLang="en-US" sz="1200" dirty="0"/>
                        <a:t>流域関連</a:t>
                      </a:r>
                      <a:endParaRPr kumimoji="1" lang="en-US" altLang="ja-JP" sz="1200" dirty="0"/>
                    </a:p>
                    <a:p>
                      <a:pPr algn="ctr"/>
                      <a:r>
                        <a:rPr kumimoji="1" lang="ja-JP" altLang="en-US" sz="1200" dirty="0"/>
                        <a:t>下水道事業</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ja-JP" altLang="en-US" sz="1200" dirty="0"/>
                        <a:t>倉敷</a:t>
                      </a:r>
                      <a:endParaRPr kumimoji="1" lang="en-US" altLang="ja-JP" sz="1200" dirty="0"/>
                    </a:p>
                    <a:p>
                      <a:pPr algn="ctr"/>
                      <a:r>
                        <a:rPr kumimoji="1" lang="ja-JP" altLang="en-US" sz="1200" dirty="0"/>
                        <a:t>処理</a:t>
                      </a:r>
                      <a:endParaRPr kumimoji="1" lang="en-US" altLang="ja-JP" sz="1200" dirty="0"/>
                    </a:p>
                    <a:p>
                      <a:pPr algn="ctr"/>
                      <a:r>
                        <a:rPr kumimoji="1" lang="ja-JP" altLang="en-US" sz="1200" dirty="0"/>
                        <a:t>分区</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a:t>
                      </a:r>
                      <a:r>
                        <a:rPr kumimoji="1" lang="ja-JP" altLang="en-US" sz="1200" dirty="0">
                          <a:solidFill>
                            <a:schemeClr val="tx1"/>
                          </a:solidFill>
                          <a:effectLst/>
                        </a:rPr>
                        <a:t>児島湖流域下水道浄化センター</a:t>
                      </a:r>
                      <a:r>
                        <a:rPr kumimoji="1" lang="en-US" altLang="ja-JP" sz="1200" dirty="0">
                          <a:solidFill>
                            <a:schemeClr val="tx1"/>
                          </a:solidFill>
                          <a:effectLst/>
                        </a:rPr>
                        <a:t>※</a:t>
                      </a:r>
                      <a:r>
                        <a:rPr kumimoji="1" lang="en-US" altLang="ja-JP" sz="1200" dirty="0">
                          <a:solidFill>
                            <a:schemeClr val="tx1"/>
                          </a:solidFill>
                        </a:rPr>
                        <a:t>)</a:t>
                      </a:r>
                      <a:endParaRPr kumimoji="1" lang="ja-JP" altLang="en-US" sz="1200" dirty="0">
                        <a:solidFill>
                          <a:schemeClr val="tx1"/>
                        </a:solidFill>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en-US" altLang="ja-JP" sz="1200" dirty="0"/>
                        <a:t>―</a:t>
                      </a:r>
                      <a:endParaRPr kumimoji="1" lang="ja-JP" altLang="en-US" sz="12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en-US" altLang="ja-JP" sz="1200" dirty="0"/>
                        <a:t>―</a:t>
                      </a:r>
                      <a:endParaRPr kumimoji="1" lang="ja-JP" altLang="en-US" sz="12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dk1"/>
                          </a:solidFill>
                          <a:latin typeface="+mn-lt"/>
                          <a:ea typeface="+mn-ea"/>
                          <a:cs typeface="+mn-cs"/>
                        </a:rPr>
                        <a:t>―</a:t>
                      </a:r>
                      <a:endParaRPr kumimoji="1" lang="ja-JP" altLang="en-US" sz="12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t>―</a:t>
                      </a:r>
                      <a:endParaRPr kumimoji="1" lang="ja-JP" altLang="en-US" sz="12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312802244"/>
                  </a:ext>
                </a:extLst>
              </a:tr>
              <a:tr h="370840">
                <a:tc rowSpan="5">
                  <a:txBody>
                    <a:bodyPr/>
                    <a:lstStyle/>
                    <a:p>
                      <a:pPr algn="ctr"/>
                      <a:r>
                        <a:rPr kumimoji="1" lang="ja-JP" altLang="en-US" sz="1200" dirty="0"/>
                        <a:t>公共</a:t>
                      </a:r>
                      <a:endParaRPr kumimoji="1" lang="en-US" altLang="ja-JP" sz="1200" dirty="0"/>
                    </a:p>
                    <a:p>
                      <a:pPr algn="ctr"/>
                      <a:r>
                        <a:rPr kumimoji="1" lang="ja-JP" altLang="en-US" sz="1200" dirty="0"/>
                        <a:t>下水道</a:t>
                      </a:r>
                    </a:p>
                  </a:txBody>
                  <a:tcPr anchor="ctr">
                    <a:solidFill>
                      <a:schemeClr val="accent6">
                        <a:lumMod val="20000"/>
                        <a:lumOff val="80000"/>
                      </a:schemeClr>
                    </a:solidFill>
                  </a:tcPr>
                </a:tc>
                <a:tc>
                  <a:txBody>
                    <a:bodyPr/>
                    <a:lstStyle/>
                    <a:p>
                      <a:pPr algn="ctr"/>
                      <a:r>
                        <a:rPr kumimoji="1" lang="ja-JP" altLang="en-US" sz="1200" dirty="0"/>
                        <a:t>水島</a:t>
                      </a:r>
                      <a:endParaRPr kumimoji="1" lang="en-US" altLang="ja-JP" sz="1200" dirty="0"/>
                    </a:p>
                    <a:p>
                      <a:pPr algn="ctr"/>
                      <a:r>
                        <a:rPr kumimoji="1" lang="ja-JP" altLang="en-US" sz="1200" dirty="0"/>
                        <a:t>処理区</a:t>
                      </a:r>
                    </a:p>
                  </a:txBody>
                  <a:tcPr anchor="ctr">
                    <a:solidFill>
                      <a:schemeClr val="accent6">
                        <a:lumMod val="20000"/>
                        <a:lumOff val="80000"/>
                      </a:schemeClr>
                    </a:solidFill>
                  </a:tcPr>
                </a:tc>
                <a:tc>
                  <a:txBody>
                    <a:bodyPr/>
                    <a:lstStyle/>
                    <a:p>
                      <a:pPr algn="ctr"/>
                      <a:r>
                        <a:rPr kumimoji="1" lang="ja-JP" altLang="en-US" sz="1200" dirty="0"/>
                        <a:t>水島</a:t>
                      </a:r>
                      <a:endParaRPr kumimoji="1" lang="en-US" altLang="ja-JP" sz="1200" dirty="0"/>
                    </a:p>
                    <a:p>
                      <a:pPr algn="ctr"/>
                      <a:r>
                        <a:rPr kumimoji="1" lang="ja-JP" altLang="en-US" sz="1200" dirty="0"/>
                        <a:t>下水処理場</a:t>
                      </a:r>
                    </a:p>
                  </a:txBody>
                  <a:tcPr anchor="ctr">
                    <a:solidFill>
                      <a:schemeClr val="accent6">
                        <a:lumMod val="20000"/>
                        <a:lumOff val="80000"/>
                      </a:schemeClr>
                    </a:solidFill>
                  </a:tcPr>
                </a:tc>
                <a:tc>
                  <a:txBody>
                    <a:bodyPr/>
                    <a:lstStyle/>
                    <a:p>
                      <a:pPr algn="ctr"/>
                      <a:r>
                        <a:rPr kumimoji="1" lang="en-US" altLang="ja-JP" sz="1200" dirty="0"/>
                        <a:t>S51.4</a:t>
                      </a:r>
                    </a:p>
                    <a:p>
                      <a:pPr algn="ctr"/>
                      <a:r>
                        <a:rPr kumimoji="1" lang="en-US" altLang="ja-JP" sz="1000" dirty="0"/>
                        <a:t>(</a:t>
                      </a:r>
                      <a:r>
                        <a:rPr kumimoji="1" lang="ja-JP" altLang="en-US" sz="1000" dirty="0"/>
                        <a:t>高度処理開始</a:t>
                      </a:r>
                      <a:r>
                        <a:rPr kumimoji="1" lang="en-US" altLang="ja-JP" sz="1200" dirty="0"/>
                        <a:t>H14.9)</a:t>
                      </a:r>
                      <a:endParaRPr kumimoji="1" lang="ja-JP" altLang="en-US" sz="1200" dirty="0"/>
                    </a:p>
                  </a:txBody>
                  <a:tcPr anchor="ctr">
                    <a:solidFill>
                      <a:schemeClr val="accent6">
                        <a:lumMod val="20000"/>
                        <a:lumOff val="80000"/>
                      </a:schemeClr>
                    </a:solidFill>
                  </a:tcPr>
                </a:tc>
                <a:tc>
                  <a:txBody>
                    <a:bodyPr/>
                    <a:lstStyle/>
                    <a:p>
                      <a:r>
                        <a:rPr kumimoji="1" lang="ja-JP" altLang="en-US" sz="1200" dirty="0"/>
                        <a:t>・</a:t>
                      </a:r>
                      <a:r>
                        <a:rPr kumimoji="1" lang="zh-TW" altLang="en-US" sz="1200" b="0" i="0" kern="1200" dirty="0">
                          <a:solidFill>
                            <a:schemeClr val="dk1"/>
                          </a:solidFill>
                          <a:effectLst/>
                          <a:latin typeface="+mn-lt"/>
                          <a:ea typeface="+mn-ea"/>
                          <a:cs typeface="+mn-cs"/>
                        </a:rPr>
                        <a:t>凝集剤添加標準活性汚泥法</a:t>
                      </a:r>
                      <a:endParaRPr kumimoji="1" lang="en-US" altLang="zh-TW" sz="1200" b="0" i="0" kern="1200" dirty="0">
                        <a:solidFill>
                          <a:schemeClr val="dk1"/>
                        </a:solidFill>
                        <a:effectLst/>
                        <a:latin typeface="+mn-lt"/>
                        <a:ea typeface="+mn-ea"/>
                        <a:cs typeface="+mn-cs"/>
                      </a:endParaRPr>
                    </a:p>
                    <a:p>
                      <a:r>
                        <a:rPr kumimoji="1" lang="en-US" altLang="zh-TW" sz="1200" b="0" i="0" kern="1200" dirty="0">
                          <a:solidFill>
                            <a:schemeClr val="dk1"/>
                          </a:solidFill>
                          <a:effectLst/>
                          <a:latin typeface="+mn-lt"/>
                          <a:ea typeface="+mn-ea"/>
                          <a:cs typeface="+mn-cs"/>
                        </a:rPr>
                        <a:t> </a:t>
                      </a:r>
                      <a:r>
                        <a:rPr kumimoji="1" lang="zh-TW" altLang="en-US" sz="1200" b="0" i="0" kern="1200" dirty="0">
                          <a:solidFill>
                            <a:schemeClr val="dk1"/>
                          </a:solidFill>
                          <a:effectLst/>
                          <a:latin typeface="+mn-lt"/>
                          <a:ea typeface="+mn-ea"/>
                          <a:cs typeface="+mn-cs"/>
                        </a:rPr>
                        <a:t>（段階的高度処理運転窒素除去）</a:t>
                      </a:r>
                      <a:endParaRPr kumimoji="1" lang="en-US" altLang="ja-JP" sz="1200" dirty="0"/>
                    </a:p>
                    <a:p>
                      <a:r>
                        <a:rPr kumimoji="1" lang="ja-JP" altLang="en-US" sz="1200" b="0" i="0" kern="1200" dirty="0">
                          <a:solidFill>
                            <a:schemeClr val="dk1"/>
                          </a:solidFill>
                          <a:effectLst/>
                          <a:latin typeface="+mn-lt"/>
                          <a:ea typeface="+mn-ea"/>
                          <a:cs typeface="+mn-cs"/>
                        </a:rPr>
                        <a:t>・</a:t>
                      </a:r>
                      <a:r>
                        <a:rPr kumimoji="1" lang="zh-CN" altLang="en-US" sz="1200" b="0" i="0" kern="1200" dirty="0">
                          <a:solidFill>
                            <a:schemeClr val="dk1"/>
                          </a:solidFill>
                          <a:effectLst/>
                          <a:latin typeface="+mn-lt"/>
                          <a:ea typeface="+mn-ea"/>
                          <a:cs typeface="+mn-cs"/>
                        </a:rPr>
                        <a:t>凝集剤添加硝化脱窒法</a:t>
                      </a:r>
                      <a:endParaRPr kumimoji="1" lang="en-US" altLang="zh-CN" sz="1200" b="0" i="0" kern="1200" dirty="0">
                        <a:solidFill>
                          <a:schemeClr val="dk1"/>
                        </a:solidFill>
                        <a:effectLst/>
                        <a:latin typeface="+mn-lt"/>
                        <a:ea typeface="+mn-ea"/>
                        <a:cs typeface="+mn-cs"/>
                      </a:endParaRPr>
                    </a:p>
                    <a:p>
                      <a:r>
                        <a:rPr kumimoji="1" lang="en-US" altLang="zh-CN" sz="1200" b="0" i="0" kern="1200" dirty="0">
                          <a:solidFill>
                            <a:schemeClr val="dk1"/>
                          </a:solidFill>
                          <a:effectLst/>
                          <a:latin typeface="+mn-lt"/>
                          <a:ea typeface="+mn-ea"/>
                          <a:cs typeface="+mn-cs"/>
                        </a:rPr>
                        <a:t> </a:t>
                      </a:r>
                      <a:r>
                        <a:rPr kumimoji="1" lang="zh-CN" altLang="en-US" sz="1200" b="0" i="0" kern="1200" dirty="0">
                          <a:solidFill>
                            <a:schemeClr val="dk1"/>
                          </a:solidFill>
                          <a:effectLst/>
                          <a:latin typeface="+mn-lt"/>
                          <a:ea typeface="+mn-ea"/>
                          <a:cs typeface="+mn-cs"/>
                        </a:rPr>
                        <a:t>（担体投入）</a:t>
                      </a:r>
                      <a:endParaRPr kumimoji="1" lang="en-US" altLang="ja-JP" sz="12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kern="1200" dirty="0">
                          <a:solidFill>
                            <a:schemeClr val="dk1"/>
                          </a:solidFill>
                          <a:effectLst/>
                          <a:latin typeface="+mn-lt"/>
                          <a:ea typeface="+mn-ea"/>
                          <a:cs typeface="+mn-cs"/>
                        </a:rPr>
                        <a:t>59,400</a:t>
                      </a:r>
                    </a:p>
                  </a:txBody>
                  <a:tcPr anchor="ctr">
                    <a:solidFill>
                      <a:schemeClr val="accent6">
                        <a:lumMod val="20000"/>
                        <a:lumOff val="80000"/>
                      </a:schemeClr>
                    </a:solidFill>
                  </a:tcPr>
                </a:tc>
                <a:tc>
                  <a:txBody>
                    <a:bodyPr/>
                    <a:lstStyle/>
                    <a:p>
                      <a:pPr algn="ctr"/>
                      <a:r>
                        <a:rPr kumimoji="1" lang="en-US" altLang="ja-JP" sz="1200" dirty="0"/>
                        <a:t>24,348</a:t>
                      </a:r>
                      <a:endParaRPr kumimoji="1" lang="ja-JP" altLang="en-US" sz="1200" dirty="0"/>
                    </a:p>
                  </a:txBody>
                  <a:tcPr anchor="ctr">
                    <a:solidFill>
                      <a:schemeClr val="accent6">
                        <a:lumMod val="20000"/>
                        <a:lumOff val="80000"/>
                      </a:schemeClr>
                    </a:solidFill>
                  </a:tcPr>
                </a:tc>
                <a:tc>
                  <a:txBody>
                    <a:bodyPr/>
                    <a:lstStyle/>
                    <a:p>
                      <a:pPr algn="ctr"/>
                      <a:r>
                        <a:rPr kumimoji="1" lang="ja-JP" altLang="en-US" sz="1200" dirty="0"/>
                        <a:t>●</a:t>
                      </a:r>
                    </a:p>
                  </a:txBody>
                  <a:tcPr anchor="ctr">
                    <a:solidFill>
                      <a:schemeClr val="accent6">
                        <a:lumMod val="20000"/>
                        <a:lumOff val="80000"/>
                      </a:schemeClr>
                    </a:solidFill>
                  </a:tcPr>
                </a:tc>
                <a:extLst>
                  <a:ext uri="{0D108BD9-81ED-4DB2-BD59-A6C34878D82A}">
                    <a16:rowId xmlns:a16="http://schemas.microsoft.com/office/drawing/2014/main" val="2911914855"/>
                  </a:ext>
                </a:extLst>
              </a:tr>
              <a:tr h="370840">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1200" dirty="0"/>
                        <a:t>児島</a:t>
                      </a:r>
                      <a:endParaRPr kumimoji="1" lang="en-US" altLang="ja-JP" sz="1200" dirty="0"/>
                    </a:p>
                    <a:p>
                      <a:pPr algn="ctr"/>
                      <a:r>
                        <a:rPr kumimoji="1" lang="ja-JP" altLang="en-US" sz="1200" dirty="0"/>
                        <a:t>処理区</a:t>
                      </a:r>
                    </a:p>
                  </a:txBody>
                  <a:tcPr anchor="ctr">
                    <a:solidFill>
                      <a:schemeClr val="accent6">
                        <a:lumMod val="20000"/>
                        <a:lumOff val="80000"/>
                      </a:schemeClr>
                    </a:solidFill>
                  </a:tcPr>
                </a:tc>
                <a:tc>
                  <a:txBody>
                    <a:bodyPr/>
                    <a:lstStyle/>
                    <a:p>
                      <a:pPr algn="ctr"/>
                      <a:r>
                        <a:rPr kumimoji="1" lang="ja-JP" altLang="en-US" sz="1200" dirty="0"/>
                        <a:t>児島</a:t>
                      </a:r>
                      <a:endParaRPr kumimoji="1" lang="en-US" altLang="ja-JP" sz="1200" dirty="0"/>
                    </a:p>
                    <a:p>
                      <a:pPr algn="ctr"/>
                      <a:r>
                        <a:rPr kumimoji="1" lang="ja-JP" altLang="en-US" sz="1200" dirty="0"/>
                        <a:t>下水処理場</a:t>
                      </a:r>
                    </a:p>
                  </a:txBody>
                  <a:tcPr anchor="ctr">
                    <a:solidFill>
                      <a:schemeClr val="accent6">
                        <a:lumMod val="20000"/>
                        <a:lumOff val="80000"/>
                      </a:schemeClr>
                    </a:solidFill>
                  </a:tcPr>
                </a:tc>
                <a:tc>
                  <a:txBody>
                    <a:bodyPr/>
                    <a:lstStyle/>
                    <a:p>
                      <a:pPr algn="ctr"/>
                      <a:r>
                        <a:rPr kumimoji="1" lang="en-US" altLang="ja-JP" sz="1200" dirty="0"/>
                        <a:t>S45.7</a:t>
                      </a:r>
                    </a:p>
                    <a:p>
                      <a:pPr algn="ctr"/>
                      <a:r>
                        <a:rPr kumimoji="1" lang="en-US" altLang="ja-JP" sz="1000" dirty="0"/>
                        <a:t>(</a:t>
                      </a:r>
                      <a:r>
                        <a:rPr kumimoji="1" lang="ja-JP" altLang="en-US" sz="1000" dirty="0"/>
                        <a:t>高度処理開始</a:t>
                      </a:r>
                      <a:r>
                        <a:rPr kumimoji="1" lang="en-US" altLang="ja-JP" sz="1200" dirty="0"/>
                        <a:t>H16.6)</a:t>
                      </a:r>
                      <a:endParaRPr kumimoji="1" lang="ja-JP" altLang="en-US" sz="1200" dirty="0"/>
                    </a:p>
                  </a:txBody>
                  <a:tcPr anchor="ctr">
                    <a:solidFill>
                      <a:schemeClr val="accent6">
                        <a:lumMod val="20000"/>
                        <a:lumOff val="80000"/>
                      </a:schemeClr>
                    </a:solidFill>
                  </a:tcPr>
                </a:tc>
                <a:tc>
                  <a:txBody>
                    <a:bodyPr/>
                    <a:lstStyle/>
                    <a:p>
                      <a:r>
                        <a:rPr kumimoji="1" lang="ja-JP" altLang="en-US" sz="1200" dirty="0"/>
                        <a:t>・</a:t>
                      </a:r>
                      <a:r>
                        <a:rPr kumimoji="1" lang="zh-TW" altLang="en-US" sz="1200" b="0" i="0" kern="1200" dirty="0">
                          <a:solidFill>
                            <a:schemeClr val="dk1"/>
                          </a:solidFill>
                          <a:effectLst/>
                          <a:latin typeface="+mn-lt"/>
                          <a:ea typeface="+mn-ea"/>
                          <a:cs typeface="+mn-cs"/>
                        </a:rPr>
                        <a:t>凝集剤添加標準活性汚泥法</a:t>
                      </a:r>
                      <a:endParaRPr kumimoji="1" lang="en-US" altLang="zh-TW" sz="1200" b="0" i="0" kern="1200" dirty="0">
                        <a:solidFill>
                          <a:schemeClr val="dk1"/>
                        </a:solidFill>
                        <a:effectLst/>
                        <a:latin typeface="+mn-lt"/>
                        <a:ea typeface="+mn-ea"/>
                        <a:cs typeface="+mn-cs"/>
                      </a:endParaRPr>
                    </a:p>
                    <a:p>
                      <a:r>
                        <a:rPr kumimoji="1" lang="en-US" altLang="zh-TW" sz="1200" b="0" i="0" kern="1200" dirty="0">
                          <a:solidFill>
                            <a:schemeClr val="dk1"/>
                          </a:solidFill>
                          <a:effectLst/>
                          <a:latin typeface="+mn-lt"/>
                          <a:ea typeface="+mn-ea"/>
                          <a:cs typeface="+mn-cs"/>
                        </a:rPr>
                        <a:t> </a:t>
                      </a:r>
                      <a:r>
                        <a:rPr kumimoji="1" lang="zh-TW" altLang="en-US" sz="1200" b="0" i="0" kern="1200" dirty="0">
                          <a:solidFill>
                            <a:schemeClr val="dk1"/>
                          </a:solidFill>
                          <a:effectLst/>
                          <a:latin typeface="+mn-lt"/>
                          <a:ea typeface="+mn-ea"/>
                          <a:cs typeface="+mn-cs"/>
                        </a:rPr>
                        <a:t>（段階的高度処理運転窒素除去）</a:t>
                      </a:r>
                      <a:endParaRPr kumimoji="1" lang="en-US" altLang="ja-JP" sz="1200" dirty="0"/>
                    </a:p>
                    <a:p>
                      <a:r>
                        <a:rPr kumimoji="1" lang="ja-JP" altLang="en-US" sz="1200" b="0" i="0" kern="1200" dirty="0">
                          <a:solidFill>
                            <a:schemeClr val="dk1"/>
                          </a:solidFill>
                          <a:effectLst/>
                          <a:latin typeface="+mn-lt"/>
                          <a:ea typeface="+mn-ea"/>
                          <a:cs typeface="+mn-cs"/>
                        </a:rPr>
                        <a:t>・</a:t>
                      </a:r>
                      <a:r>
                        <a:rPr kumimoji="1" lang="zh-CN" altLang="en-US" sz="1200" b="0" i="0" kern="1200" dirty="0">
                          <a:solidFill>
                            <a:schemeClr val="dk1"/>
                          </a:solidFill>
                          <a:effectLst/>
                          <a:latin typeface="+mn-lt"/>
                          <a:ea typeface="+mn-ea"/>
                          <a:cs typeface="+mn-cs"/>
                        </a:rPr>
                        <a:t>凝集剤添加硝化脱窒</a:t>
                      </a:r>
                      <a:r>
                        <a:rPr kumimoji="1" lang="ja-JP" altLang="en-US" sz="1200" b="0" i="0" kern="1200" dirty="0">
                          <a:solidFill>
                            <a:schemeClr val="dk1"/>
                          </a:solidFill>
                          <a:effectLst/>
                          <a:latin typeface="+mn-lt"/>
                          <a:ea typeface="+mn-ea"/>
                          <a:cs typeface="+mn-cs"/>
                        </a:rPr>
                        <a:t>法</a:t>
                      </a:r>
                      <a:endParaRPr kumimoji="1" lang="en-US" altLang="zh-CN" sz="1200" b="0" i="0" kern="1200" dirty="0">
                        <a:solidFill>
                          <a:schemeClr val="dk1"/>
                        </a:solidFill>
                        <a:effectLst/>
                        <a:latin typeface="+mn-lt"/>
                        <a:ea typeface="+mn-ea"/>
                        <a:cs typeface="+mn-cs"/>
                      </a:endParaRPr>
                    </a:p>
                    <a:p>
                      <a:r>
                        <a:rPr kumimoji="1" lang="en-US" altLang="zh-CN" sz="1200" b="0" i="0" kern="1200" dirty="0">
                          <a:solidFill>
                            <a:schemeClr val="dk1"/>
                          </a:solidFill>
                          <a:effectLst/>
                          <a:latin typeface="+mn-lt"/>
                          <a:ea typeface="+mn-ea"/>
                          <a:cs typeface="+mn-cs"/>
                        </a:rPr>
                        <a:t> </a:t>
                      </a:r>
                      <a:r>
                        <a:rPr kumimoji="1" lang="zh-CN" altLang="en-US" sz="1200" b="0" i="0" kern="1200" dirty="0">
                          <a:solidFill>
                            <a:schemeClr val="dk1"/>
                          </a:solidFill>
                          <a:effectLst/>
                          <a:latin typeface="+mn-lt"/>
                          <a:ea typeface="+mn-ea"/>
                          <a:cs typeface="+mn-cs"/>
                        </a:rPr>
                        <a:t>（</a:t>
                      </a:r>
                      <a:r>
                        <a:rPr kumimoji="1" lang="ja-JP" altLang="en-US" sz="1200" b="0" i="0" kern="1200" dirty="0">
                          <a:solidFill>
                            <a:schemeClr val="dk1"/>
                          </a:solidFill>
                          <a:effectLst/>
                          <a:latin typeface="+mn-lt"/>
                          <a:ea typeface="+mn-ea"/>
                          <a:cs typeface="+mn-cs"/>
                        </a:rPr>
                        <a:t>浮遊型</a:t>
                      </a:r>
                      <a:r>
                        <a:rPr kumimoji="1" lang="zh-CN" altLang="en-US" sz="1200" b="0" i="0" kern="1200" dirty="0">
                          <a:solidFill>
                            <a:schemeClr val="dk1"/>
                          </a:solidFill>
                          <a:effectLst/>
                          <a:latin typeface="+mn-lt"/>
                          <a:ea typeface="+mn-ea"/>
                          <a:cs typeface="+mn-cs"/>
                        </a:rPr>
                        <a:t>）</a:t>
                      </a:r>
                      <a:endParaRPr kumimoji="1" lang="en-US" altLang="ja-JP" sz="12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kern="1200" dirty="0">
                          <a:solidFill>
                            <a:schemeClr val="dk1"/>
                          </a:solidFill>
                          <a:effectLst/>
                          <a:latin typeface="+mn-lt"/>
                          <a:ea typeface="+mn-ea"/>
                          <a:cs typeface="+mn-cs"/>
                        </a:rPr>
                        <a:t>27,250</a:t>
                      </a:r>
                      <a:endParaRPr kumimoji="1" lang="ja-JP" altLang="en-US" sz="13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algn="ctr"/>
                      <a:r>
                        <a:rPr kumimoji="1" lang="en-US" altLang="ja-JP" sz="1200" dirty="0"/>
                        <a:t>14,339</a:t>
                      </a:r>
                      <a:endParaRPr kumimoji="1" lang="ja-JP" altLang="en-US" sz="1200" dirty="0"/>
                    </a:p>
                  </a:txBody>
                  <a:tcPr anchor="ctr">
                    <a:solidFill>
                      <a:schemeClr val="accent6">
                        <a:lumMod val="20000"/>
                        <a:lumOff val="80000"/>
                      </a:schemeClr>
                    </a:solidFill>
                  </a:tcPr>
                </a:tc>
                <a:tc>
                  <a:txBody>
                    <a:bodyPr/>
                    <a:lstStyle/>
                    <a:p>
                      <a:pPr algn="ctr"/>
                      <a:r>
                        <a:rPr kumimoji="1" lang="ja-JP" altLang="en-US" sz="1200" dirty="0"/>
                        <a:t>●</a:t>
                      </a:r>
                    </a:p>
                  </a:txBody>
                  <a:tcPr anchor="ctr">
                    <a:solidFill>
                      <a:schemeClr val="accent6">
                        <a:lumMod val="20000"/>
                        <a:lumOff val="80000"/>
                      </a:schemeClr>
                    </a:solidFill>
                  </a:tcPr>
                </a:tc>
                <a:extLst>
                  <a:ext uri="{0D108BD9-81ED-4DB2-BD59-A6C34878D82A}">
                    <a16:rowId xmlns:a16="http://schemas.microsoft.com/office/drawing/2014/main" val="4073844040"/>
                  </a:ext>
                </a:extLst>
              </a:tr>
              <a:tr h="370840">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1200" dirty="0"/>
                        <a:t>玉島</a:t>
                      </a:r>
                      <a:endParaRPr kumimoji="1" lang="en-US" altLang="ja-JP" sz="1200" dirty="0"/>
                    </a:p>
                    <a:p>
                      <a:pPr algn="ctr"/>
                      <a:r>
                        <a:rPr kumimoji="1" lang="ja-JP" altLang="en-US" sz="1200" dirty="0"/>
                        <a:t>処理区</a:t>
                      </a:r>
                    </a:p>
                  </a:txBody>
                  <a:tcPr anchor="ctr">
                    <a:solidFill>
                      <a:schemeClr val="accent6">
                        <a:lumMod val="20000"/>
                        <a:lumOff val="80000"/>
                      </a:schemeClr>
                    </a:solidFill>
                  </a:tcPr>
                </a:tc>
                <a:tc rowSpan="2">
                  <a:txBody>
                    <a:bodyPr/>
                    <a:lstStyle/>
                    <a:p>
                      <a:pPr algn="ctr"/>
                      <a:r>
                        <a:rPr kumimoji="1" lang="ja-JP" altLang="en-US" sz="1200" dirty="0"/>
                        <a:t>玉島</a:t>
                      </a:r>
                      <a:endParaRPr kumimoji="1" lang="en-US" altLang="ja-JP" sz="1200" dirty="0"/>
                    </a:p>
                    <a:p>
                      <a:pPr algn="ctr"/>
                      <a:r>
                        <a:rPr kumimoji="1" lang="ja-JP" altLang="en-US" sz="1200" dirty="0"/>
                        <a:t>下水処理場</a:t>
                      </a:r>
                    </a:p>
                  </a:txBody>
                  <a:tcPr anchor="ctr">
                    <a:solidFill>
                      <a:schemeClr val="accent6">
                        <a:lumMod val="20000"/>
                        <a:lumOff val="80000"/>
                      </a:schemeClr>
                    </a:solidFill>
                  </a:tcPr>
                </a:tc>
                <a:tc rowSpan="2">
                  <a:txBody>
                    <a:bodyPr/>
                    <a:lstStyle/>
                    <a:p>
                      <a:pPr algn="ctr"/>
                      <a:r>
                        <a:rPr kumimoji="1" lang="en-US" altLang="ja-JP" sz="1200" dirty="0"/>
                        <a:t>S57.6</a:t>
                      </a:r>
                    </a:p>
                    <a:p>
                      <a:pPr algn="ctr"/>
                      <a:r>
                        <a:rPr kumimoji="1" lang="en-US" altLang="ja-JP" sz="1000" dirty="0"/>
                        <a:t>(</a:t>
                      </a:r>
                      <a:r>
                        <a:rPr kumimoji="1" lang="ja-JP" altLang="en-US" sz="1000" dirty="0"/>
                        <a:t>高度処理開始</a:t>
                      </a:r>
                      <a:r>
                        <a:rPr kumimoji="1" lang="en-US" altLang="ja-JP" sz="1200" dirty="0"/>
                        <a:t>H16.6)</a:t>
                      </a:r>
                      <a:endParaRPr kumimoji="1" lang="ja-JP" altLang="en-US" sz="1200" dirty="0"/>
                    </a:p>
                  </a:txBody>
                  <a:tcPr anchor="ctr">
                    <a:solidFill>
                      <a:schemeClr val="accent6">
                        <a:lumMod val="20000"/>
                        <a:lumOff val="80000"/>
                      </a:schemeClr>
                    </a:solidFill>
                  </a:tcPr>
                </a:tc>
                <a:tc rowSpan="2">
                  <a:txBody>
                    <a:bodyPr/>
                    <a:lstStyle/>
                    <a:p>
                      <a:r>
                        <a:rPr kumimoji="1" lang="ja-JP" altLang="en-US" sz="1200" dirty="0"/>
                        <a:t>・</a:t>
                      </a:r>
                      <a:r>
                        <a:rPr kumimoji="1" lang="zh-TW" altLang="en-US" sz="1200" b="0" i="0" kern="1200" dirty="0">
                          <a:solidFill>
                            <a:schemeClr val="dk1"/>
                          </a:solidFill>
                          <a:effectLst/>
                          <a:latin typeface="+mn-lt"/>
                          <a:ea typeface="+mn-ea"/>
                          <a:cs typeface="+mn-cs"/>
                        </a:rPr>
                        <a:t>凝集剤添加標準活性汚泥法</a:t>
                      </a:r>
                      <a:endParaRPr kumimoji="1" lang="en-US" altLang="zh-TW" sz="1200" b="0" i="0" kern="1200" dirty="0">
                        <a:solidFill>
                          <a:schemeClr val="dk1"/>
                        </a:solidFill>
                        <a:effectLst/>
                        <a:latin typeface="+mn-lt"/>
                        <a:ea typeface="+mn-ea"/>
                        <a:cs typeface="+mn-cs"/>
                      </a:endParaRPr>
                    </a:p>
                    <a:p>
                      <a:r>
                        <a:rPr kumimoji="1" lang="en-US" altLang="zh-TW" sz="1200" b="0" i="0" kern="1200" dirty="0">
                          <a:solidFill>
                            <a:schemeClr val="dk1"/>
                          </a:solidFill>
                          <a:effectLst/>
                          <a:latin typeface="+mn-lt"/>
                          <a:ea typeface="+mn-ea"/>
                          <a:cs typeface="+mn-cs"/>
                        </a:rPr>
                        <a:t> </a:t>
                      </a:r>
                      <a:r>
                        <a:rPr kumimoji="1" lang="zh-TW" altLang="en-US" sz="1200" b="0" i="0" kern="1200" dirty="0">
                          <a:solidFill>
                            <a:schemeClr val="dk1"/>
                          </a:solidFill>
                          <a:effectLst/>
                          <a:latin typeface="+mn-lt"/>
                          <a:ea typeface="+mn-ea"/>
                          <a:cs typeface="+mn-cs"/>
                        </a:rPr>
                        <a:t>（段階的高度処理運転窒素除去）</a:t>
                      </a:r>
                      <a:endParaRPr kumimoji="1" lang="en-US" altLang="ja-JP" sz="1200" dirty="0"/>
                    </a:p>
                    <a:p>
                      <a:r>
                        <a:rPr kumimoji="1" lang="ja-JP" altLang="en-US" sz="1200" b="0" i="0" kern="1200" dirty="0">
                          <a:solidFill>
                            <a:schemeClr val="dk1"/>
                          </a:solidFill>
                          <a:effectLst/>
                          <a:latin typeface="+mn-lt"/>
                          <a:ea typeface="+mn-ea"/>
                          <a:cs typeface="+mn-cs"/>
                        </a:rPr>
                        <a:t>・</a:t>
                      </a:r>
                      <a:r>
                        <a:rPr kumimoji="1" lang="zh-CN" altLang="en-US" sz="1200" b="0" i="0" kern="1200" dirty="0">
                          <a:solidFill>
                            <a:schemeClr val="dk1"/>
                          </a:solidFill>
                          <a:effectLst/>
                          <a:latin typeface="+mn-lt"/>
                          <a:ea typeface="+mn-ea"/>
                          <a:cs typeface="+mn-cs"/>
                        </a:rPr>
                        <a:t>凝集剤添加硝化脱窒</a:t>
                      </a:r>
                      <a:r>
                        <a:rPr kumimoji="1" lang="ja-JP" altLang="en-US" sz="1200" b="0" i="0" kern="1200" dirty="0">
                          <a:solidFill>
                            <a:schemeClr val="dk1"/>
                          </a:solidFill>
                          <a:effectLst/>
                          <a:latin typeface="+mn-lt"/>
                          <a:ea typeface="+mn-ea"/>
                          <a:cs typeface="+mn-cs"/>
                        </a:rPr>
                        <a:t>法</a:t>
                      </a:r>
                      <a:endParaRPr kumimoji="1" lang="en-US" altLang="zh-CN" sz="1200" b="0" i="0" kern="1200" dirty="0">
                        <a:solidFill>
                          <a:schemeClr val="dk1"/>
                        </a:solidFill>
                        <a:effectLst/>
                        <a:latin typeface="+mn-lt"/>
                        <a:ea typeface="+mn-ea"/>
                        <a:cs typeface="+mn-cs"/>
                      </a:endParaRPr>
                    </a:p>
                    <a:p>
                      <a:r>
                        <a:rPr kumimoji="1" lang="en-US" altLang="zh-CN" sz="1200" b="0" i="0" kern="1200" dirty="0">
                          <a:solidFill>
                            <a:schemeClr val="dk1"/>
                          </a:solidFill>
                          <a:effectLst/>
                          <a:latin typeface="+mn-lt"/>
                          <a:ea typeface="+mn-ea"/>
                          <a:cs typeface="+mn-cs"/>
                        </a:rPr>
                        <a:t> </a:t>
                      </a:r>
                      <a:r>
                        <a:rPr kumimoji="1" lang="zh-CN" altLang="en-US" sz="1200" b="0" i="0" kern="1200" dirty="0">
                          <a:solidFill>
                            <a:schemeClr val="dk1"/>
                          </a:solidFill>
                          <a:effectLst/>
                          <a:latin typeface="+mn-lt"/>
                          <a:ea typeface="+mn-ea"/>
                          <a:cs typeface="+mn-cs"/>
                        </a:rPr>
                        <a:t>（</a:t>
                      </a:r>
                      <a:r>
                        <a:rPr kumimoji="1" lang="ja-JP" altLang="en-US" sz="1200" b="0" i="0" kern="1200" dirty="0">
                          <a:solidFill>
                            <a:schemeClr val="dk1"/>
                          </a:solidFill>
                          <a:effectLst/>
                          <a:latin typeface="+mn-lt"/>
                          <a:ea typeface="+mn-ea"/>
                          <a:cs typeface="+mn-cs"/>
                        </a:rPr>
                        <a:t>浮遊型</a:t>
                      </a:r>
                      <a:r>
                        <a:rPr kumimoji="1" lang="zh-CN" altLang="en-US" sz="1200" b="0" i="0" kern="1200" dirty="0">
                          <a:solidFill>
                            <a:schemeClr val="dk1"/>
                          </a:solidFill>
                          <a:effectLst/>
                          <a:latin typeface="+mn-lt"/>
                          <a:ea typeface="+mn-ea"/>
                          <a:cs typeface="+mn-cs"/>
                        </a:rPr>
                        <a:t>）</a:t>
                      </a:r>
                      <a:endParaRPr kumimoji="1" lang="en-US" altLang="ja-JP" sz="1200" b="0" i="0" kern="1200" dirty="0">
                        <a:solidFill>
                          <a:schemeClr val="dk1"/>
                        </a:solidFill>
                        <a:effectLst/>
                        <a:latin typeface="+mn-lt"/>
                        <a:ea typeface="+mn-ea"/>
                        <a:cs typeface="+mn-cs"/>
                      </a:endParaRPr>
                    </a:p>
                  </a:txBody>
                  <a:tcPr anchor="ctr">
                    <a:solidFill>
                      <a:schemeClr val="accent6">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kern="1200" dirty="0">
                          <a:solidFill>
                            <a:schemeClr val="dk1"/>
                          </a:solidFill>
                          <a:effectLst/>
                          <a:latin typeface="+mn-lt"/>
                          <a:ea typeface="+mn-ea"/>
                          <a:cs typeface="+mn-cs"/>
                        </a:rPr>
                        <a:t>17,600</a:t>
                      </a:r>
                      <a:endParaRPr kumimoji="1" lang="ja-JP" altLang="en-US" sz="1300" b="0" i="0" kern="1200" dirty="0">
                        <a:solidFill>
                          <a:schemeClr val="dk1"/>
                        </a:solidFill>
                        <a:effectLst/>
                        <a:latin typeface="+mn-lt"/>
                        <a:ea typeface="+mn-ea"/>
                        <a:cs typeface="+mn-cs"/>
                      </a:endParaRPr>
                    </a:p>
                  </a:txBody>
                  <a:tcPr anchor="ctr">
                    <a:solidFill>
                      <a:schemeClr val="accent6">
                        <a:lumMod val="20000"/>
                        <a:lumOff val="80000"/>
                      </a:schemeClr>
                    </a:solidFill>
                  </a:tcPr>
                </a:tc>
                <a:tc rowSpan="2">
                  <a:txBody>
                    <a:bodyPr/>
                    <a:lstStyle/>
                    <a:p>
                      <a:pPr algn="ctr"/>
                      <a:r>
                        <a:rPr kumimoji="1" lang="en-US" altLang="ja-JP" sz="1200" dirty="0"/>
                        <a:t>12,491</a:t>
                      </a:r>
                      <a:endParaRPr kumimoji="1" lang="ja-JP" altLang="en-US" sz="1200" dirty="0"/>
                    </a:p>
                  </a:txBody>
                  <a:tcPr anchor="ctr">
                    <a:solidFill>
                      <a:schemeClr val="accent6">
                        <a:lumMod val="20000"/>
                        <a:lumOff val="80000"/>
                      </a:schemeClr>
                    </a:solidFill>
                  </a:tcPr>
                </a:tc>
                <a:tc rowSpan="2">
                  <a:txBody>
                    <a:bodyPr/>
                    <a:lstStyle/>
                    <a:p>
                      <a:pPr algn="ctr"/>
                      <a:endParaRPr kumimoji="1" lang="ja-JP" altLang="en-US" sz="1200" dirty="0"/>
                    </a:p>
                  </a:txBody>
                  <a:tcPr anchor="ctr">
                    <a:solidFill>
                      <a:schemeClr val="accent6">
                        <a:lumMod val="20000"/>
                        <a:lumOff val="80000"/>
                      </a:schemeClr>
                    </a:solidFill>
                  </a:tcPr>
                </a:tc>
                <a:extLst>
                  <a:ext uri="{0D108BD9-81ED-4DB2-BD59-A6C34878D82A}">
                    <a16:rowId xmlns:a16="http://schemas.microsoft.com/office/drawing/2014/main" val="3788788489"/>
                  </a:ext>
                </a:extLst>
              </a:tr>
              <a:tr h="185420">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1200" dirty="0"/>
                        <a:t>船穂</a:t>
                      </a:r>
                      <a:endParaRPr kumimoji="1" lang="en-US" altLang="ja-JP" sz="1200" dirty="0"/>
                    </a:p>
                    <a:p>
                      <a:pPr algn="ctr"/>
                      <a:r>
                        <a:rPr kumimoji="1" lang="ja-JP" altLang="en-US" sz="1200" dirty="0"/>
                        <a:t>処理区</a:t>
                      </a:r>
                    </a:p>
                  </a:txBody>
                  <a:tcPr anchor="ctr">
                    <a:solidFill>
                      <a:schemeClr val="accent6">
                        <a:lumMod val="20000"/>
                        <a:lumOff val="80000"/>
                      </a:schemeClr>
                    </a:solidFill>
                  </a:tcPr>
                </a:tc>
                <a:tc vMerge="1">
                  <a:txBody>
                    <a:bodyPr/>
                    <a:lstStyle/>
                    <a:p>
                      <a:endParaRPr dirty="0"/>
                    </a:p>
                  </a:txBody>
                  <a:tcPr anchor="ct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anchor="ct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dk1"/>
                        </a:solidFill>
                        <a:latin typeface="+mn-lt"/>
                        <a:ea typeface="+mn-ea"/>
                        <a:cs typeface="+mn-cs"/>
                      </a:endParaRPr>
                    </a:p>
                  </a:txBody>
                  <a:tcPr anchor="ct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dk1"/>
                        </a:solidFill>
                        <a:latin typeface="+mn-lt"/>
                        <a:ea typeface="+mn-ea"/>
                        <a:cs typeface="+mn-cs"/>
                      </a:endParaRPr>
                    </a:p>
                  </a:txBody>
                  <a:tcPr anchor="ctr">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dk1"/>
                        </a:solidFill>
                        <a:latin typeface="+mn-lt"/>
                        <a:ea typeface="+mn-ea"/>
                        <a:cs typeface="+mn-cs"/>
                      </a:endParaRPr>
                    </a:p>
                  </a:txBody>
                  <a:tcPr anchor="ctr">
                    <a:solidFill>
                      <a:schemeClr val="accent6">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149583666"/>
                  </a:ext>
                </a:extLst>
              </a:tr>
              <a:tr h="185420">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1200" dirty="0"/>
                        <a:t>真備</a:t>
                      </a:r>
                      <a:endParaRPr kumimoji="1" lang="en-US" altLang="ja-JP" sz="1200" dirty="0"/>
                    </a:p>
                    <a:p>
                      <a:pPr algn="ctr"/>
                      <a:r>
                        <a:rPr kumimoji="1" lang="ja-JP" altLang="en-US" sz="1200" dirty="0"/>
                        <a:t>処理区</a:t>
                      </a:r>
                    </a:p>
                  </a:txBody>
                  <a:tcPr anchor="ctr">
                    <a:solidFill>
                      <a:schemeClr val="accent6">
                        <a:lumMod val="20000"/>
                        <a:lumOff val="80000"/>
                      </a:schemeClr>
                    </a:solidFill>
                  </a:tcPr>
                </a:tc>
                <a:tc>
                  <a:txBody>
                    <a:bodyPr/>
                    <a:lstStyle/>
                    <a:p>
                      <a:pPr algn="ctr"/>
                      <a:r>
                        <a:rPr kumimoji="1" lang="ja-JP" altLang="en-US" sz="1200" dirty="0"/>
                        <a:t>真備浄化</a:t>
                      </a:r>
                      <a:endParaRPr kumimoji="1" lang="en-US" altLang="ja-JP" sz="1200" dirty="0"/>
                    </a:p>
                    <a:p>
                      <a:pPr algn="ctr"/>
                      <a:r>
                        <a:rPr kumimoji="1" lang="ja-JP" altLang="en-US" sz="1200" dirty="0"/>
                        <a:t>センター</a:t>
                      </a:r>
                    </a:p>
                  </a:txBody>
                  <a:tcPr anchor="ctr">
                    <a:solidFill>
                      <a:schemeClr val="accent6">
                        <a:lumMod val="20000"/>
                        <a:lumOff val="80000"/>
                      </a:schemeClr>
                    </a:solidFill>
                  </a:tcPr>
                </a:tc>
                <a:tc>
                  <a:txBody>
                    <a:bodyPr/>
                    <a:lstStyle/>
                    <a:p>
                      <a:pPr algn="ctr"/>
                      <a:r>
                        <a:rPr kumimoji="1" lang="en-US" altLang="ja-JP" sz="1200" dirty="0"/>
                        <a:t>H16.3</a:t>
                      </a:r>
                      <a:endParaRPr kumimoji="1" lang="ja-JP" altLang="en-US" sz="1200" dirty="0"/>
                    </a:p>
                  </a:txBody>
                  <a:tcPr anchor="ctr">
                    <a:solidFill>
                      <a:schemeClr val="accent6">
                        <a:lumMod val="20000"/>
                        <a:lumOff val="80000"/>
                      </a:schemeClr>
                    </a:solidFill>
                  </a:tcPr>
                </a:tc>
                <a:tc>
                  <a:txBody>
                    <a:bodyPr/>
                    <a:lstStyle/>
                    <a:p>
                      <a:pPr marL="0" algn="l" defTabSz="914400" rtl="0" eaLnBrk="1" latinLnBrk="0" hangingPunct="1"/>
                      <a:r>
                        <a:rPr kumimoji="1" lang="ja-JP" altLang="en-US" sz="1200" kern="1200" dirty="0">
                          <a:solidFill>
                            <a:schemeClr val="dk1"/>
                          </a:solidFill>
                          <a:latin typeface="+mn-lt"/>
                          <a:ea typeface="+mn-ea"/>
                          <a:cs typeface="+mn-cs"/>
                        </a:rPr>
                        <a:t>・高度処理</a:t>
                      </a:r>
                      <a:r>
                        <a:rPr kumimoji="1" lang="en-US" altLang="ja-JP" sz="1200" kern="1200" dirty="0">
                          <a:solidFill>
                            <a:schemeClr val="dk1"/>
                          </a:solidFill>
                          <a:latin typeface="+mn-lt"/>
                          <a:ea typeface="+mn-ea"/>
                          <a:cs typeface="+mn-cs"/>
                        </a:rPr>
                        <a:t>OD</a:t>
                      </a:r>
                      <a:r>
                        <a:rPr kumimoji="1" lang="ja-JP" altLang="en-US" sz="1200" kern="1200" dirty="0">
                          <a:solidFill>
                            <a:schemeClr val="dk1"/>
                          </a:solidFill>
                          <a:latin typeface="+mn-lt"/>
                          <a:ea typeface="+mn-ea"/>
                          <a:cs typeface="+mn-cs"/>
                        </a:rPr>
                        <a:t>法</a:t>
                      </a:r>
                      <a:endParaRPr kumimoji="1" lang="en-US" altLang="ja-JP" sz="1200" kern="1200" dirty="0">
                        <a:solidFill>
                          <a:schemeClr val="dk1"/>
                        </a:solidFill>
                        <a:latin typeface="+mn-lt"/>
                        <a:ea typeface="+mn-ea"/>
                        <a:cs typeface="+mn-cs"/>
                      </a:endParaRPr>
                    </a:p>
                    <a:p>
                      <a:pPr marL="0" algn="l" defTabSz="914400" rtl="0" eaLnBrk="1" latinLnBrk="0" hangingPunct="1"/>
                      <a:r>
                        <a:rPr kumimoji="1" lang="ja-JP" altLang="en-US" sz="1200" kern="1200" dirty="0">
                          <a:solidFill>
                            <a:schemeClr val="dk1"/>
                          </a:solidFill>
                          <a:latin typeface="+mn-lt"/>
                          <a:ea typeface="+mn-ea"/>
                          <a:cs typeface="+mn-cs"/>
                        </a:rPr>
                        <a:t> （凝集剤添加、砂ろ過）</a:t>
                      </a:r>
                      <a:endParaRPr kumimoji="1" lang="en-US" altLang="ja-JP" sz="12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dk1"/>
                          </a:solidFill>
                          <a:effectLst/>
                          <a:latin typeface="+mn-lt"/>
                          <a:ea typeface="+mn-ea"/>
                          <a:cs typeface="+mn-cs"/>
                        </a:rPr>
                        <a:t>6,000</a:t>
                      </a:r>
                      <a:endParaRPr kumimoji="1" lang="ja-JP" altLang="en-US" sz="12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r>
                        <a:rPr kumimoji="1" lang="en-US" altLang="ja-JP" sz="1200" kern="1200" dirty="0">
                          <a:solidFill>
                            <a:schemeClr val="dk1"/>
                          </a:solidFill>
                          <a:latin typeface="+mn-lt"/>
                          <a:ea typeface="+mn-ea"/>
                          <a:cs typeface="+mn-cs"/>
                        </a:rPr>
                        <a:t>2,336</a:t>
                      </a:r>
                      <a:endParaRPr kumimoji="1" lang="ja-JP" altLang="en-US" sz="12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endParaRPr kumimoji="1" lang="ja-JP" altLang="en-US" sz="12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3772754977"/>
                  </a:ext>
                </a:extLst>
              </a:tr>
            </a:tbl>
          </a:graphicData>
        </a:graphic>
      </p:graphicFrame>
      <p:sp>
        <p:nvSpPr>
          <p:cNvPr id="8" name="正方形/長方形 7">
            <a:extLst>
              <a:ext uri="{FF2B5EF4-FFF2-40B4-BE49-F238E27FC236}">
                <a16:creationId xmlns:a16="http://schemas.microsoft.com/office/drawing/2014/main" id="{DA9E9159-F2B2-7FB0-DE69-A23100FE209C}"/>
              </a:ext>
            </a:extLst>
          </p:cNvPr>
          <p:cNvSpPr/>
          <p:nvPr/>
        </p:nvSpPr>
        <p:spPr>
          <a:xfrm>
            <a:off x="176833" y="5636676"/>
            <a:ext cx="8640960" cy="251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400" dirty="0">
                <a:solidFill>
                  <a:schemeClr val="tx1"/>
                </a:solidFill>
                <a:latin typeface="CIDFont+F1"/>
              </a:rPr>
              <a:t>※</a:t>
            </a:r>
            <a:r>
              <a:rPr lang="ja-JP" altLang="en-US" sz="1400" dirty="0">
                <a:solidFill>
                  <a:schemeClr val="tx1"/>
                </a:solidFill>
              </a:rPr>
              <a:t>児島湖流域下水道浄化センターはウォーター</a:t>
            </a:r>
            <a:r>
              <a:rPr lang="en-US" altLang="ja-JP" sz="1400" dirty="0">
                <a:solidFill>
                  <a:schemeClr val="tx1"/>
                </a:solidFill>
              </a:rPr>
              <a:t>PPP</a:t>
            </a:r>
            <a:r>
              <a:rPr lang="ja-JP" altLang="en-US" sz="1400" dirty="0">
                <a:solidFill>
                  <a:schemeClr val="tx1"/>
                </a:solidFill>
              </a:rPr>
              <a:t>対象外</a:t>
            </a:r>
            <a:endParaRPr lang="ja-JP" altLang="en-US" sz="1400" dirty="0">
              <a:solidFill>
                <a:schemeClr val="tx1"/>
              </a:solidFill>
              <a:latin typeface="CIDFont+F1"/>
            </a:endParaRPr>
          </a:p>
        </p:txBody>
      </p:sp>
      <p:sp>
        <p:nvSpPr>
          <p:cNvPr id="9" name="正方形/長方形 8">
            <a:extLst>
              <a:ext uri="{FF2B5EF4-FFF2-40B4-BE49-F238E27FC236}">
                <a16:creationId xmlns:a16="http://schemas.microsoft.com/office/drawing/2014/main" id="{E5B06C4F-0C1B-5CD1-1D07-3B9307F7DABE}"/>
              </a:ext>
            </a:extLst>
          </p:cNvPr>
          <p:cNvSpPr/>
          <p:nvPr/>
        </p:nvSpPr>
        <p:spPr>
          <a:xfrm>
            <a:off x="6948264" y="1013103"/>
            <a:ext cx="2088233" cy="278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ja-JP" altLang="en-US" sz="1600" dirty="0">
                <a:solidFill>
                  <a:schemeClr val="tx1"/>
                </a:solidFill>
                <a:latin typeface="Yu Gothic UI" panose="020B0500000000000000" pitchFamily="50" charset="-128"/>
                <a:ea typeface="Yu Gothic UI" panose="020B0500000000000000" pitchFamily="50" charset="-128"/>
              </a:rPr>
              <a:t>（令和</a:t>
            </a:r>
            <a:r>
              <a:rPr lang="en-US" altLang="ja-JP" sz="1600" dirty="0">
                <a:solidFill>
                  <a:schemeClr val="tx1"/>
                </a:solidFill>
                <a:latin typeface="Yu Gothic UI" panose="020B0500000000000000" pitchFamily="50" charset="-128"/>
                <a:ea typeface="Yu Gothic UI" panose="020B0500000000000000" pitchFamily="50" charset="-128"/>
              </a:rPr>
              <a:t>6</a:t>
            </a:r>
            <a:r>
              <a:rPr lang="ja-JP" altLang="en-US" sz="1600" dirty="0">
                <a:solidFill>
                  <a:schemeClr val="tx1"/>
                </a:solidFill>
                <a:latin typeface="Yu Gothic UI" panose="020B0500000000000000" pitchFamily="50" charset="-128"/>
                <a:ea typeface="Yu Gothic UI" panose="020B0500000000000000" pitchFamily="50" charset="-128"/>
              </a:rPr>
              <a:t>年度現在）</a:t>
            </a:r>
          </a:p>
        </p:txBody>
      </p:sp>
    </p:spTree>
    <p:extLst>
      <p:ext uri="{BB962C8B-B14F-4D97-AF65-F5344CB8AC3E}">
        <p14:creationId xmlns:p14="http://schemas.microsoft.com/office/powerpoint/2010/main" val="202921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1BE4-F21E-A49A-71BE-F073602D9F1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2CE8604-22A9-AB26-C86B-FA2B12B308E8}"/>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700117CD-54B3-3D0A-40DF-067F27CE96B9}"/>
              </a:ext>
            </a:extLst>
          </p:cNvPr>
          <p:cNvSpPr>
            <a:spLocks noGrp="1"/>
          </p:cNvSpPr>
          <p:nvPr>
            <p:ph type="sldNum" sz="quarter" idx="12"/>
          </p:nvPr>
        </p:nvSpPr>
        <p:spPr/>
        <p:txBody>
          <a:bodyPr/>
          <a:lstStyle/>
          <a:p>
            <a:pPr>
              <a:defRPr/>
            </a:pPr>
            <a:fld id="{37E090E1-01D6-4368-A6B7-2050244B6EC1}" type="slidenum">
              <a:rPr lang="en-US" altLang="ja-JP" smtClean="0"/>
              <a:pPr>
                <a:defRPr/>
              </a:pPr>
              <a:t>7</a:t>
            </a:fld>
            <a:endParaRPr lang="en-US" altLang="ja-JP" dirty="0"/>
          </a:p>
        </p:txBody>
      </p:sp>
      <p:sp>
        <p:nvSpPr>
          <p:cNvPr id="3" name="正方形/長方形 2">
            <a:extLst>
              <a:ext uri="{FF2B5EF4-FFF2-40B4-BE49-F238E27FC236}">
                <a16:creationId xmlns:a16="http://schemas.microsoft.com/office/drawing/2014/main" id="{352A2F77-986D-DC5E-098E-FAFAE51B1585}"/>
              </a:ext>
            </a:extLst>
          </p:cNvPr>
          <p:cNvSpPr/>
          <p:nvPr/>
        </p:nvSpPr>
        <p:spPr>
          <a:xfrm>
            <a:off x="31204" y="753497"/>
            <a:ext cx="936047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ja-JP" altLang="en-US" b="1" dirty="0">
                <a:solidFill>
                  <a:srgbClr val="021184"/>
                </a:solidFill>
                <a:latin typeface="+mn-ea"/>
              </a:rPr>
              <a:t>下水道施設等の概要（ポンプ場）</a:t>
            </a:r>
            <a:endParaRPr lang="ja-JP" altLang="en-US" sz="1200" b="1" dirty="0">
              <a:solidFill>
                <a:srgbClr val="021184"/>
              </a:solidFill>
              <a:latin typeface="+mn-ea"/>
            </a:endParaRPr>
          </a:p>
        </p:txBody>
      </p:sp>
      <p:graphicFrame>
        <p:nvGraphicFramePr>
          <p:cNvPr id="5" name="表 4">
            <a:extLst>
              <a:ext uri="{FF2B5EF4-FFF2-40B4-BE49-F238E27FC236}">
                <a16:creationId xmlns:a16="http://schemas.microsoft.com/office/drawing/2014/main" id="{5C73A335-8C8A-6C17-45B7-38AD64B6F6D1}"/>
              </a:ext>
            </a:extLst>
          </p:cNvPr>
          <p:cNvGraphicFramePr>
            <a:graphicFrameLocks noGrp="1"/>
          </p:cNvGraphicFramePr>
          <p:nvPr>
            <p:extLst>
              <p:ext uri="{D42A27DB-BD31-4B8C-83A1-F6EECF244321}">
                <p14:modId xmlns:p14="http://schemas.microsoft.com/office/powerpoint/2010/main" val="88264691"/>
              </p:ext>
            </p:extLst>
          </p:nvPr>
        </p:nvGraphicFramePr>
        <p:xfrm>
          <a:off x="24006" y="1583040"/>
          <a:ext cx="4497194" cy="2926080"/>
        </p:xfrm>
        <a:graphic>
          <a:graphicData uri="http://schemas.openxmlformats.org/drawingml/2006/table">
            <a:tbl>
              <a:tblPr firstRow="1" bandRow="1">
                <a:tableStyleId>{5C22544A-7EE6-4342-B048-85BDC9FD1C3A}</a:tableStyleId>
              </a:tblPr>
              <a:tblGrid>
                <a:gridCol w="580647">
                  <a:extLst>
                    <a:ext uri="{9D8B030D-6E8A-4147-A177-3AD203B41FA5}">
                      <a16:colId xmlns:a16="http://schemas.microsoft.com/office/drawing/2014/main" val="2666075209"/>
                    </a:ext>
                  </a:extLst>
                </a:gridCol>
                <a:gridCol w="1360891">
                  <a:extLst>
                    <a:ext uri="{9D8B030D-6E8A-4147-A177-3AD203B41FA5}">
                      <a16:colId xmlns:a16="http://schemas.microsoft.com/office/drawing/2014/main" val="3213937372"/>
                    </a:ext>
                  </a:extLst>
                </a:gridCol>
                <a:gridCol w="720080">
                  <a:extLst>
                    <a:ext uri="{9D8B030D-6E8A-4147-A177-3AD203B41FA5}">
                      <a16:colId xmlns:a16="http://schemas.microsoft.com/office/drawing/2014/main" val="3805748937"/>
                    </a:ext>
                  </a:extLst>
                </a:gridCol>
                <a:gridCol w="540000">
                  <a:extLst>
                    <a:ext uri="{9D8B030D-6E8A-4147-A177-3AD203B41FA5}">
                      <a16:colId xmlns:a16="http://schemas.microsoft.com/office/drawing/2014/main" val="64042337"/>
                    </a:ext>
                  </a:extLst>
                </a:gridCol>
                <a:gridCol w="540000">
                  <a:extLst>
                    <a:ext uri="{9D8B030D-6E8A-4147-A177-3AD203B41FA5}">
                      <a16:colId xmlns:a16="http://schemas.microsoft.com/office/drawing/2014/main" val="1507718626"/>
                    </a:ext>
                  </a:extLst>
                </a:gridCol>
                <a:gridCol w="755576">
                  <a:extLst>
                    <a:ext uri="{9D8B030D-6E8A-4147-A177-3AD203B41FA5}">
                      <a16:colId xmlns:a16="http://schemas.microsoft.com/office/drawing/2014/main" val="332055977"/>
                    </a:ext>
                  </a:extLst>
                </a:gridCol>
              </a:tblGrid>
              <a:tr h="257870">
                <a:tc rowSpan="2">
                  <a:txBody>
                    <a:bodyPr/>
                    <a:lstStyle/>
                    <a:p>
                      <a:pPr algn="ctr"/>
                      <a:r>
                        <a:rPr kumimoji="1" lang="ja-JP" altLang="en-US" sz="1000" b="0" dirty="0"/>
                        <a:t>処理区</a:t>
                      </a:r>
                    </a:p>
                  </a:txBody>
                  <a:tcPr anchor="ct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000" b="0" dirty="0"/>
                        <a:t>施設名</a:t>
                      </a:r>
                    </a:p>
                  </a:txBody>
                  <a:tcPr anchor="ct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000" b="0" dirty="0"/>
                        <a:t>運転開始</a:t>
                      </a:r>
                      <a:endParaRPr kumimoji="1" lang="en-US" altLang="ja-JP" sz="1000" b="0" dirty="0"/>
                    </a:p>
                    <a:p>
                      <a:pPr algn="ctr"/>
                      <a:r>
                        <a:rPr kumimoji="1" lang="ja-JP" altLang="en-US" sz="1000" b="0" dirty="0"/>
                        <a:t>年月日</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gridSpan="2">
                  <a:txBody>
                    <a:bodyPr/>
                    <a:lstStyle/>
                    <a:p>
                      <a:pPr algn="ctr"/>
                      <a:r>
                        <a:rPr kumimoji="1" lang="ja-JP" altLang="en-US" sz="1000" b="0" dirty="0"/>
                        <a:t>現有能力</a:t>
                      </a:r>
                      <a:endParaRPr kumimoji="1" lang="en-US" altLang="ja-JP" sz="1000" b="0" dirty="0"/>
                    </a:p>
                    <a:p>
                      <a:pPr algn="ctr"/>
                      <a:r>
                        <a:rPr kumimoji="1" lang="en-US" altLang="ja-JP" sz="1000" b="0" dirty="0"/>
                        <a:t>(m</a:t>
                      </a:r>
                      <a:r>
                        <a:rPr kumimoji="1" lang="en-US" altLang="ja-JP" sz="1000" b="0" baseline="30000" dirty="0"/>
                        <a:t>3</a:t>
                      </a:r>
                      <a:r>
                        <a:rPr kumimoji="1" lang="en-US" altLang="ja-JP" sz="1000" b="0" dirty="0"/>
                        <a:t>/</a:t>
                      </a:r>
                      <a:r>
                        <a:rPr kumimoji="1" lang="ja-JP" altLang="en-US" sz="1000" b="0" dirty="0"/>
                        <a:t>分</a:t>
                      </a:r>
                      <a:r>
                        <a:rPr kumimoji="1" lang="en-US" altLang="ja-JP" sz="1000" b="0" dirty="0"/>
                        <a:t>)</a:t>
                      </a:r>
                      <a:endParaRPr kumimoji="1" lang="ja-JP" altLang="en-US" sz="10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000" b="0" dirty="0"/>
                        <a:t>合流改善</a:t>
                      </a:r>
                      <a:endParaRPr kumimoji="1" lang="en-US" altLang="ja-JP" sz="1000" b="0" dirty="0"/>
                    </a:p>
                    <a:p>
                      <a:pPr algn="ctr"/>
                      <a:r>
                        <a:rPr kumimoji="1" lang="ja-JP" altLang="en-US" sz="1000" b="0" dirty="0"/>
                        <a:t>施設</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953367818"/>
                  </a:ext>
                </a:extLst>
              </a:tr>
              <a:tr h="1406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b="0" dirty="0">
                          <a:solidFill>
                            <a:schemeClr val="bg1"/>
                          </a:solidFill>
                        </a:rPr>
                        <a:t>汚水</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000" b="0" dirty="0">
                          <a:solidFill>
                            <a:schemeClr val="bg1"/>
                          </a:solidFill>
                        </a:rPr>
                        <a:t>雨水</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vMerge="1">
                  <a:txBody>
                    <a:bodyPr/>
                    <a:lstStyle/>
                    <a:p>
                      <a:pPr algn="ctr"/>
                      <a:endParaRPr kumimoji="1" lang="ja-JP" altLang="en-US" sz="1200" b="0" dirty="0">
                        <a:solidFill>
                          <a:schemeClr val="bg1"/>
                        </a:solidFill>
                      </a:endParaRPr>
                    </a:p>
                  </a:txBody>
                  <a:tcPr anchor="ctr">
                    <a:lnT w="12700" cap="flat" cmpd="sng" algn="ctr">
                      <a:solidFill>
                        <a:schemeClr val="bg1"/>
                      </a:solidFill>
                      <a:prstDash val="solid"/>
                      <a:round/>
                      <a:headEnd type="none" w="med" len="med"/>
                      <a:tailEnd type="none" w="med" len="med"/>
                    </a:lnT>
                    <a:solidFill>
                      <a:schemeClr val="accent3"/>
                    </a:solidFill>
                  </a:tcPr>
                </a:tc>
                <a:extLst>
                  <a:ext uri="{0D108BD9-81ED-4DB2-BD59-A6C34878D82A}">
                    <a16:rowId xmlns:a16="http://schemas.microsoft.com/office/drawing/2014/main" val="890621296"/>
                  </a:ext>
                </a:extLst>
              </a:tr>
              <a:tr h="214891">
                <a:tc rowSpan="10">
                  <a:txBody>
                    <a:bodyPr/>
                    <a:lstStyle/>
                    <a:p>
                      <a:pPr algn="ctr"/>
                      <a:r>
                        <a:rPr kumimoji="1" lang="ja-JP" altLang="en-US" sz="1100" dirty="0"/>
                        <a:t>倉敷</a:t>
                      </a:r>
                      <a:endParaRPr kumimoji="1" lang="en-US" altLang="ja-JP" sz="1100" dirty="0"/>
                    </a:p>
                    <a:p>
                      <a:pPr algn="ctr"/>
                      <a:r>
                        <a:rPr kumimoji="1" lang="ja-JP" altLang="en-US" sz="1100" dirty="0"/>
                        <a:t>処理</a:t>
                      </a:r>
                      <a:endParaRPr kumimoji="1" lang="en-US" altLang="ja-JP" sz="1100" dirty="0"/>
                    </a:p>
                    <a:p>
                      <a:pPr algn="ctr"/>
                      <a:r>
                        <a:rPr kumimoji="1" lang="ja-JP" altLang="en-US" sz="1100" dirty="0"/>
                        <a:t>分区</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ja-JP" altLang="en-US" sz="900" dirty="0"/>
                        <a:t>倉敷中第</a:t>
                      </a:r>
                      <a:r>
                        <a:rPr kumimoji="1" lang="en-US" altLang="ja-JP" sz="900" dirty="0"/>
                        <a:t>1</a:t>
                      </a:r>
                      <a:r>
                        <a:rPr kumimoji="1" lang="ja-JP" altLang="en-US" sz="900" dirty="0"/>
                        <a:t>ポンプ場</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en-US" altLang="ja-JP" sz="900" dirty="0"/>
                        <a:t>H4.4</a:t>
                      </a:r>
                      <a:endParaRPr kumimoji="1" lang="ja-JP" altLang="en-US" sz="9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36.40</a:t>
                      </a:r>
                      <a:endParaRPr kumimoji="1" lang="ja-JP" altLang="en-US" sz="9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312802244"/>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倉敷中第</a:t>
                      </a:r>
                      <a:r>
                        <a:rPr kumimoji="1" lang="en-US" altLang="ja-JP" sz="900" dirty="0"/>
                        <a:t>2</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H3.3</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12.10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557458428"/>
                  </a:ext>
                </a:extLst>
              </a:tr>
              <a:tr h="0">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倉敷中第</a:t>
                      </a:r>
                      <a:r>
                        <a:rPr kumimoji="1" lang="en-US" altLang="ja-JP" sz="900" dirty="0"/>
                        <a:t>3</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H3.8</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4.20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3279052700"/>
                  </a:ext>
                </a:extLst>
              </a:tr>
              <a:tr h="0">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倉敷中第</a:t>
                      </a:r>
                      <a:r>
                        <a:rPr kumimoji="1" lang="en-US" altLang="ja-JP" sz="900" dirty="0">
                          <a:solidFill>
                            <a:schemeClr val="tx1"/>
                          </a:solidFill>
                        </a:rPr>
                        <a:t>6</a:t>
                      </a:r>
                      <a:r>
                        <a:rPr kumimoji="1" lang="ja-JP" altLang="en-US" sz="900" dirty="0">
                          <a:solidFill>
                            <a:schemeClr val="tx1"/>
                          </a:solidFill>
                        </a:rPr>
                        <a:t>ポンプ場</a:t>
                      </a:r>
                    </a:p>
                  </a:txBody>
                  <a:tcPr anchor="ctr">
                    <a:solidFill>
                      <a:schemeClr val="accent6">
                        <a:lumMod val="20000"/>
                        <a:lumOff val="80000"/>
                      </a:schemeClr>
                    </a:solidFill>
                  </a:tcPr>
                </a:tc>
                <a:tc>
                  <a:txBody>
                    <a:bodyPr/>
                    <a:lstStyle/>
                    <a:p>
                      <a:pPr algn="ctr"/>
                      <a:r>
                        <a:rPr kumimoji="1" lang="en-US" altLang="ja-JP" sz="900" dirty="0">
                          <a:solidFill>
                            <a:schemeClr val="tx1"/>
                          </a:solidFill>
                        </a:rPr>
                        <a:t>H6.6</a:t>
                      </a:r>
                      <a:endParaRPr kumimoji="1" lang="ja-JP" altLang="en-US" sz="900" dirty="0">
                        <a:solidFill>
                          <a:schemeClr val="tx1"/>
                        </a:solidFill>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mn-lt"/>
                          <a:ea typeface="+mn-ea"/>
                          <a:cs typeface="+mn-cs"/>
                        </a:rPr>
                        <a:t>4.80</a:t>
                      </a:r>
                      <a:endParaRPr kumimoji="1" lang="ja-JP" altLang="en-US" sz="900" kern="1200" dirty="0">
                        <a:solidFill>
                          <a:schemeClr val="tx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3722706106"/>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倉敷北第</a:t>
                      </a:r>
                      <a:r>
                        <a:rPr kumimoji="1" lang="en-US" altLang="ja-JP" sz="900" dirty="0"/>
                        <a:t>3</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H16.4</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5.00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845137598"/>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倉敷東第</a:t>
                      </a:r>
                      <a:r>
                        <a:rPr kumimoji="1" lang="en-US" altLang="ja-JP" sz="900" dirty="0"/>
                        <a:t>2</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H12.4</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1.40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1693229579"/>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倉敷東第</a:t>
                      </a:r>
                      <a:r>
                        <a:rPr kumimoji="1" lang="en-US" altLang="ja-JP" sz="900" dirty="0"/>
                        <a:t>4</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H14.4</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2.90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956247413"/>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吉岡川第</a:t>
                      </a:r>
                      <a:r>
                        <a:rPr kumimoji="1" lang="en-US" altLang="ja-JP" sz="900" dirty="0"/>
                        <a:t>2</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H13.10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21.50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1031914801"/>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吉岡川雨水ポンプ場</a:t>
                      </a:r>
                    </a:p>
                  </a:txBody>
                  <a:tcPr anchor="ctr">
                    <a:solidFill>
                      <a:schemeClr val="accent6">
                        <a:lumMod val="20000"/>
                        <a:lumOff val="80000"/>
                      </a:schemeClr>
                    </a:solidFill>
                  </a:tcPr>
                </a:tc>
                <a:tc>
                  <a:txBody>
                    <a:bodyPr/>
                    <a:lstStyle/>
                    <a:p>
                      <a:pPr algn="ctr"/>
                      <a:r>
                        <a:rPr kumimoji="1" lang="en-US" altLang="ja-JP" sz="900" dirty="0"/>
                        <a:t>R6.8</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138.00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1208501854"/>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倉敷雨水貯留センター</a:t>
                      </a:r>
                    </a:p>
                  </a:txBody>
                  <a:tcPr anchor="ctr">
                    <a:solidFill>
                      <a:schemeClr val="accent6">
                        <a:lumMod val="20000"/>
                        <a:lumOff val="80000"/>
                      </a:schemeClr>
                    </a:solidFill>
                  </a:tcPr>
                </a:tc>
                <a:tc>
                  <a:txBody>
                    <a:bodyPr/>
                    <a:lstStyle/>
                    <a:p>
                      <a:pPr algn="ctr"/>
                      <a:r>
                        <a:rPr kumimoji="1" lang="en-US" altLang="ja-JP" sz="900" dirty="0"/>
                        <a:t>H23.4</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77.00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094089610"/>
                  </a:ext>
                </a:extLst>
              </a:tr>
            </a:tbl>
          </a:graphicData>
        </a:graphic>
      </p:graphicFrame>
      <p:sp>
        <p:nvSpPr>
          <p:cNvPr id="9" name="正方形/長方形 8">
            <a:extLst>
              <a:ext uri="{FF2B5EF4-FFF2-40B4-BE49-F238E27FC236}">
                <a16:creationId xmlns:a16="http://schemas.microsoft.com/office/drawing/2014/main" id="{136C7495-C60F-D740-B71D-7BE6D4F8B43D}"/>
              </a:ext>
            </a:extLst>
          </p:cNvPr>
          <p:cNvSpPr/>
          <p:nvPr/>
        </p:nvSpPr>
        <p:spPr>
          <a:xfrm>
            <a:off x="48196" y="1328092"/>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ポンプ場（児島湖</a:t>
            </a:r>
            <a:r>
              <a:rPr lang="ja-JP" altLang="en-US" sz="1200" dirty="0">
                <a:latin typeface="+mn-ea"/>
              </a:rPr>
              <a:t>流域関連）</a:t>
            </a:r>
            <a:endParaRPr kumimoji="1" lang="en-US" altLang="ja-JP" sz="1200" dirty="0">
              <a:solidFill>
                <a:schemeClr val="bg1"/>
              </a:solidFill>
            </a:endParaRPr>
          </a:p>
        </p:txBody>
      </p:sp>
      <p:graphicFrame>
        <p:nvGraphicFramePr>
          <p:cNvPr id="10" name="表 9">
            <a:extLst>
              <a:ext uri="{FF2B5EF4-FFF2-40B4-BE49-F238E27FC236}">
                <a16:creationId xmlns:a16="http://schemas.microsoft.com/office/drawing/2014/main" id="{D04479C6-6734-DE87-4488-23B833731414}"/>
              </a:ext>
            </a:extLst>
          </p:cNvPr>
          <p:cNvGraphicFramePr>
            <a:graphicFrameLocks noGrp="1"/>
          </p:cNvGraphicFramePr>
          <p:nvPr>
            <p:extLst>
              <p:ext uri="{D42A27DB-BD31-4B8C-83A1-F6EECF244321}">
                <p14:modId xmlns:p14="http://schemas.microsoft.com/office/powerpoint/2010/main" val="3369596777"/>
              </p:ext>
            </p:extLst>
          </p:nvPr>
        </p:nvGraphicFramePr>
        <p:xfrm>
          <a:off x="4532320" y="1583137"/>
          <a:ext cx="4556859" cy="4937760"/>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2666075209"/>
                    </a:ext>
                  </a:extLst>
                </a:gridCol>
                <a:gridCol w="1260000">
                  <a:extLst>
                    <a:ext uri="{9D8B030D-6E8A-4147-A177-3AD203B41FA5}">
                      <a16:colId xmlns:a16="http://schemas.microsoft.com/office/drawing/2014/main" val="3213937372"/>
                    </a:ext>
                  </a:extLst>
                </a:gridCol>
                <a:gridCol w="727585">
                  <a:extLst>
                    <a:ext uri="{9D8B030D-6E8A-4147-A177-3AD203B41FA5}">
                      <a16:colId xmlns:a16="http://schemas.microsoft.com/office/drawing/2014/main" val="3805748937"/>
                    </a:ext>
                  </a:extLst>
                </a:gridCol>
                <a:gridCol w="636637">
                  <a:extLst>
                    <a:ext uri="{9D8B030D-6E8A-4147-A177-3AD203B41FA5}">
                      <a16:colId xmlns:a16="http://schemas.microsoft.com/office/drawing/2014/main" val="64042337"/>
                    </a:ext>
                  </a:extLst>
                </a:gridCol>
                <a:gridCol w="636637">
                  <a:extLst>
                    <a:ext uri="{9D8B030D-6E8A-4147-A177-3AD203B41FA5}">
                      <a16:colId xmlns:a16="http://schemas.microsoft.com/office/drawing/2014/main" val="1507718626"/>
                    </a:ext>
                  </a:extLst>
                </a:gridCol>
                <a:gridCol w="720000">
                  <a:extLst>
                    <a:ext uri="{9D8B030D-6E8A-4147-A177-3AD203B41FA5}">
                      <a16:colId xmlns:a16="http://schemas.microsoft.com/office/drawing/2014/main" val="2650122564"/>
                    </a:ext>
                  </a:extLst>
                </a:gridCol>
              </a:tblGrid>
              <a:tr h="257870">
                <a:tc rowSpan="2">
                  <a:txBody>
                    <a:bodyPr/>
                    <a:lstStyle/>
                    <a:p>
                      <a:pPr algn="ctr"/>
                      <a:r>
                        <a:rPr kumimoji="1" lang="ja-JP" altLang="en-US" sz="1000" b="0" dirty="0"/>
                        <a:t>処理区</a:t>
                      </a:r>
                    </a:p>
                  </a:txBody>
                  <a:tcPr anchor="ct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000" b="0" dirty="0"/>
                        <a:t>施設名</a:t>
                      </a:r>
                    </a:p>
                  </a:txBody>
                  <a:tcPr anchor="ct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000" b="0" dirty="0"/>
                        <a:t>運転開始</a:t>
                      </a:r>
                      <a:endParaRPr kumimoji="1" lang="en-US" altLang="ja-JP" sz="1000" b="0" dirty="0"/>
                    </a:p>
                    <a:p>
                      <a:pPr algn="ctr"/>
                      <a:r>
                        <a:rPr kumimoji="1" lang="ja-JP" altLang="en-US" sz="1000" b="0" dirty="0"/>
                        <a:t>年月日</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gridSpan="2">
                  <a:txBody>
                    <a:bodyPr/>
                    <a:lstStyle/>
                    <a:p>
                      <a:pPr algn="ctr"/>
                      <a:r>
                        <a:rPr kumimoji="1" lang="ja-JP" altLang="en-US" sz="1000" b="0" dirty="0"/>
                        <a:t>現有能力</a:t>
                      </a:r>
                      <a:endParaRPr kumimoji="1" lang="en-US" altLang="ja-JP" sz="1000" b="0" dirty="0"/>
                    </a:p>
                    <a:p>
                      <a:pPr algn="ctr"/>
                      <a:r>
                        <a:rPr kumimoji="1" lang="en-US" altLang="ja-JP" sz="1000" b="0" dirty="0"/>
                        <a:t>(m</a:t>
                      </a:r>
                      <a:r>
                        <a:rPr kumimoji="1" lang="en-US" altLang="ja-JP" sz="1000" b="0" baseline="30000" dirty="0"/>
                        <a:t>3</a:t>
                      </a:r>
                      <a:r>
                        <a:rPr kumimoji="1" lang="en-US" altLang="ja-JP" sz="1000" b="0" dirty="0"/>
                        <a:t>/</a:t>
                      </a:r>
                      <a:r>
                        <a:rPr kumimoji="1" lang="ja-JP" altLang="en-US" sz="1000" b="0" dirty="0"/>
                        <a:t>分</a:t>
                      </a:r>
                      <a:r>
                        <a:rPr kumimoji="1" lang="en-US" altLang="ja-JP" sz="1000" b="0" dirty="0"/>
                        <a:t>)</a:t>
                      </a:r>
                      <a:endParaRPr kumimoji="1" lang="ja-JP" altLang="en-US" sz="10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hMerge="1">
                  <a:txBody>
                    <a:bodyPr/>
                    <a:lstStyle/>
                    <a:p>
                      <a:pPr algn="ctr"/>
                      <a:endParaRPr kumimoji="1" lang="ja-JP" altLang="en-US" sz="1200" b="0"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rowSpan="2">
                  <a:txBody>
                    <a:bodyPr/>
                    <a:lstStyle/>
                    <a:p>
                      <a:pPr algn="ctr"/>
                      <a:r>
                        <a:rPr kumimoji="1" lang="ja-JP" altLang="en-US" sz="1000" b="0" dirty="0"/>
                        <a:t>合流改善</a:t>
                      </a:r>
                      <a:endParaRPr kumimoji="1" lang="en-US" altLang="ja-JP" sz="1000" b="0" dirty="0"/>
                    </a:p>
                    <a:p>
                      <a:pPr algn="ctr"/>
                      <a:r>
                        <a:rPr kumimoji="1" lang="ja-JP" altLang="en-US" sz="1000" b="0" dirty="0"/>
                        <a:t>施設</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953367818"/>
                  </a:ext>
                </a:extLst>
              </a:tr>
              <a:tr h="1406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b="0" dirty="0">
                          <a:solidFill>
                            <a:schemeClr val="bg1"/>
                          </a:solidFill>
                        </a:rPr>
                        <a:t>汚水</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kumimoji="1" lang="ja-JP" altLang="en-US" sz="1000" b="0" dirty="0">
                          <a:solidFill>
                            <a:schemeClr val="bg1"/>
                          </a:solidFill>
                        </a:rPr>
                        <a:t>雨水</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vMerge="1">
                  <a:txBody>
                    <a:bodyPr/>
                    <a:lstStyle/>
                    <a:p>
                      <a:pPr algn="ctr"/>
                      <a:endParaRPr kumimoji="1" lang="ja-JP" altLang="en-US" sz="1000" b="0" dirty="0">
                        <a:solidFill>
                          <a:schemeClr val="bg1"/>
                        </a:solidFill>
                      </a:endParaRPr>
                    </a:p>
                  </a:txBody>
                  <a:tcPr anchor="ctr">
                    <a:lnT w="12700" cap="flat" cmpd="sng" algn="ctr">
                      <a:solidFill>
                        <a:schemeClr val="bg1"/>
                      </a:solidFill>
                      <a:prstDash val="solid"/>
                      <a:round/>
                      <a:headEnd type="none" w="med" len="med"/>
                      <a:tailEnd type="none" w="med" len="med"/>
                    </a:lnT>
                    <a:solidFill>
                      <a:schemeClr val="accent3"/>
                    </a:solidFill>
                  </a:tcPr>
                </a:tc>
                <a:extLst>
                  <a:ext uri="{0D108BD9-81ED-4DB2-BD59-A6C34878D82A}">
                    <a16:rowId xmlns:a16="http://schemas.microsoft.com/office/drawing/2014/main" val="890621296"/>
                  </a:ext>
                </a:extLst>
              </a:tr>
              <a:tr h="214891">
                <a:tc rowSpan="4">
                  <a:txBody>
                    <a:bodyPr/>
                    <a:lstStyle/>
                    <a:p>
                      <a:pPr algn="ctr"/>
                      <a:r>
                        <a:rPr kumimoji="1" lang="ja-JP" altLang="en-US" sz="1000" dirty="0"/>
                        <a:t>水島</a:t>
                      </a:r>
                      <a:endParaRPr kumimoji="1" lang="en-US" altLang="ja-JP" sz="1000" dirty="0"/>
                    </a:p>
                    <a:p>
                      <a:pPr algn="ctr"/>
                      <a:r>
                        <a:rPr kumimoji="1" lang="ja-JP" altLang="en-US" sz="1000" dirty="0"/>
                        <a:t>処理区</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ja-JP" altLang="en-US" sz="900" dirty="0"/>
                        <a:t>塩生ポンプ場</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en-US" altLang="ja-JP" sz="900" dirty="0"/>
                        <a:t>H26.2</a:t>
                      </a:r>
                      <a:endParaRPr kumimoji="1" lang="ja-JP" altLang="en-US" sz="9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1.77</a:t>
                      </a:r>
                      <a:endParaRPr kumimoji="1" lang="ja-JP" altLang="en-US" sz="9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977968192"/>
                  </a:ext>
                </a:extLst>
              </a:tr>
              <a:tr h="214891">
                <a:tc vMerge="1">
                  <a:txBody>
                    <a:bodyPr/>
                    <a:lstStyle/>
                    <a:p>
                      <a:endParaRPr dirty="0"/>
                    </a:p>
                  </a:txBody>
                  <a:tcPr anchor="ctr">
                    <a:solidFill>
                      <a:schemeClr val="accent6">
                        <a:lumMod val="20000"/>
                        <a:lumOff val="80000"/>
                      </a:schemeClr>
                    </a:solidFill>
                  </a:tcPr>
                </a:tc>
                <a:tc>
                  <a:txBody>
                    <a:bodyPr/>
                    <a:lstStyle/>
                    <a:p>
                      <a:pPr algn="ctr"/>
                      <a:r>
                        <a:rPr kumimoji="1" lang="ja-JP" altLang="en-US" sz="900" dirty="0"/>
                        <a:t>松江ポンプ場</a:t>
                      </a:r>
                    </a:p>
                  </a:txBody>
                  <a:tcPr anchor="ctr">
                    <a:solidFill>
                      <a:schemeClr val="accent6">
                        <a:lumMod val="20000"/>
                        <a:lumOff val="80000"/>
                      </a:schemeClr>
                    </a:solidFill>
                  </a:tcPr>
                </a:tc>
                <a:tc>
                  <a:txBody>
                    <a:bodyPr/>
                    <a:lstStyle/>
                    <a:p>
                      <a:pPr algn="ctr"/>
                      <a:r>
                        <a:rPr kumimoji="1" lang="en-US" altLang="ja-JP" sz="900" dirty="0"/>
                        <a:t>H17.4</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2.70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911914855"/>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900" dirty="0"/>
                        <a:t>水島東ポンプ場</a:t>
                      </a:r>
                    </a:p>
                  </a:txBody>
                  <a:tcPr anchor="ctr">
                    <a:solidFill>
                      <a:schemeClr val="accent6">
                        <a:lumMod val="20000"/>
                        <a:lumOff val="80000"/>
                      </a:schemeClr>
                    </a:solidFill>
                  </a:tcPr>
                </a:tc>
                <a:tc>
                  <a:txBody>
                    <a:bodyPr/>
                    <a:lstStyle/>
                    <a:p>
                      <a:pPr algn="ctr"/>
                      <a:r>
                        <a:rPr kumimoji="1" lang="en-US" altLang="ja-JP" sz="900" dirty="0"/>
                        <a:t>S63.6,</a:t>
                      </a:r>
                    </a:p>
                    <a:p>
                      <a:pPr algn="ctr"/>
                      <a:r>
                        <a:rPr kumimoji="1" lang="en-US" altLang="ja-JP" sz="900" dirty="0"/>
                        <a:t>H9.5</a:t>
                      </a:r>
                    </a:p>
                    <a:p>
                      <a:pPr algn="ctr"/>
                      <a:r>
                        <a:rPr kumimoji="1" lang="en-US" altLang="ja-JP" sz="900" dirty="0"/>
                        <a:t>(</a:t>
                      </a:r>
                      <a:r>
                        <a:rPr kumimoji="1" lang="ja-JP" altLang="en-US" sz="900" dirty="0"/>
                        <a:t>第</a:t>
                      </a:r>
                      <a:r>
                        <a:rPr kumimoji="1" lang="en-US" altLang="ja-JP" sz="900" dirty="0"/>
                        <a:t>2</a:t>
                      </a:r>
                      <a:r>
                        <a:rPr kumimoji="1" lang="ja-JP" altLang="en-US" sz="900" dirty="0"/>
                        <a:t>期</a:t>
                      </a:r>
                      <a:r>
                        <a:rPr kumimoji="1" lang="en-US" altLang="ja-JP" sz="900" dirty="0"/>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14.40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1999380737"/>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900" dirty="0"/>
                        <a:t>鶴の浦ポンプ場</a:t>
                      </a:r>
                    </a:p>
                  </a:txBody>
                  <a:tcPr anchor="ctr">
                    <a:solidFill>
                      <a:schemeClr val="accent6">
                        <a:lumMod val="20000"/>
                        <a:lumOff val="80000"/>
                      </a:schemeClr>
                    </a:solidFill>
                  </a:tcPr>
                </a:tc>
                <a:tc>
                  <a:txBody>
                    <a:bodyPr/>
                    <a:lstStyle/>
                    <a:p>
                      <a:pPr algn="ctr"/>
                      <a:r>
                        <a:rPr kumimoji="1" lang="en-US" altLang="ja-JP" sz="900" dirty="0"/>
                        <a:t>H6.1</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4.80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3189543564"/>
                  </a:ext>
                </a:extLst>
              </a:tr>
              <a:tr h="214891">
                <a:tc rowSpan="5">
                  <a:txBody>
                    <a:bodyPr/>
                    <a:lstStyle/>
                    <a:p>
                      <a:pPr algn="ctr"/>
                      <a:r>
                        <a:rPr kumimoji="1" lang="ja-JP" altLang="en-US" sz="1000" dirty="0"/>
                        <a:t>児島</a:t>
                      </a:r>
                      <a:endParaRPr kumimoji="1" lang="en-US" altLang="ja-JP" sz="1000" dirty="0"/>
                    </a:p>
                    <a:p>
                      <a:pPr algn="ctr"/>
                      <a:r>
                        <a:rPr kumimoji="1" lang="ja-JP" altLang="en-US" sz="1000" dirty="0"/>
                        <a:t>処理区</a:t>
                      </a:r>
                    </a:p>
                  </a:txBody>
                  <a:tcPr anchor="ctr">
                    <a:solidFill>
                      <a:schemeClr val="accent6">
                        <a:lumMod val="20000"/>
                        <a:lumOff val="80000"/>
                      </a:schemeClr>
                    </a:solidFill>
                  </a:tcPr>
                </a:tc>
                <a:tc>
                  <a:txBody>
                    <a:bodyPr/>
                    <a:lstStyle/>
                    <a:p>
                      <a:pPr algn="ctr"/>
                      <a:r>
                        <a:rPr kumimoji="1" lang="ja-JP" altLang="en-US" sz="900" dirty="0"/>
                        <a:t>下の町ポンプ場</a:t>
                      </a:r>
                      <a:endParaRPr kumimoji="1" lang="en-US" altLang="ja-JP" sz="900" dirty="0"/>
                    </a:p>
                    <a:p>
                      <a:pPr algn="ctr"/>
                      <a:r>
                        <a:rPr kumimoji="1" lang="en-US" altLang="ja-JP" sz="900" dirty="0"/>
                        <a:t>(</a:t>
                      </a:r>
                      <a:r>
                        <a:rPr kumimoji="1" lang="ja-JP" altLang="en-US" sz="900" dirty="0"/>
                        <a:t>合流式</a:t>
                      </a:r>
                      <a:r>
                        <a:rPr kumimoji="1" lang="en-US" altLang="ja-JP" sz="900" dirty="0"/>
                        <a:t>)</a:t>
                      </a:r>
                      <a:endParaRPr kumimoji="1" lang="ja-JP" altLang="en-US" sz="900" dirty="0"/>
                    </a:p>
                  </a:txBody>
                  <a:tcPr anchor="ctr">
                    <a:solidFill>
                      <a:schemeClr val="accent6">
                        <a:lumMod val="20000"/>
                        <a:lumOff val="80000"/>
                      </a:schemeClr>
                    </a:solidFill>
                  </a:tcPr>
                </a:tc>
                <a:tc>
                  <a:txBody>
                    <a:bodyPr/>
                    <a:lstStyle/>
                    <a:p>
                      <a:pPr algn="ctr"/>
                      <a:r>
                        <a:rPr kumimoji="1" lang="en-US" altLang="ja-JP" sz="900" dirty="0"/>
                        <a:t>S40.4</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24.60</a:t>
                      </a:r>
                    </a:p>
                  </a:txBody>
                  <a:tcPr anchor="ctr">
                    <a:solidFill>
                      <a:schemeClr val="accent6">
                        <a:lumMod val="20000"/>
                        <a:lumOff val="80000"/>
                      </a:schemeClr>
                    </a:solidFill>
                  </a:tcPr>
                </a:tc>
                <a:tc>
                  <a:txBody>
                    <a:bodyPr/>
                    <a:lstStyle/>
                    <a:p>
                      <a:pPr algn="ctr"/>
                      <a:r>
                        <a:rPr kumimoji="1" lang="en-US" altLang="ja-JP" sz="900" dirty="0"/>
                        <a:t>306.20</a:t>
                      </a:r>
                      <a:endParaRPr kumimoji="1" lang="ja-JP" altLang="en-US" sz="900" dirty="0"/>
                    </a:p>
                  </a:txBody>
                  <a:tcPr anchor="ctr">
                    <a:solidFill>
                      <a:schemeClr val="accent6">
                        <a:lumMod val="20000"/>
                        <a:lumOff val="80000"/>
                      </a:schemeClr>
                    </a:solidFill>
                  </a:tcPr>
                </a:tc>
                <a:tc>
                  <a:txBody>
                    <a:bodyPr/>
                    <a:lstStyle/>
                    <a:p>
                      <a:pPr algn="ctr"/>
                      <a:r>
                        <a:rPr kumimoji="1" lang="ja-JP" altLang="en-US" sz="900" dirty="0"/>
                        <a:t>●</a:t>
                      </a:r>
                    </a:p>
                  </a:txBody>
                  <a:tcPr anchor="ctr">
                    <a:solidFill>
                      <a:schemeClr val="accent6">
                        <a:lumMod val="20000"/>
                        <a:lumOff val="80000"/>
                      </a:schemeClr>
                    </a:solidFill>
                  </a:tcPr>
                </a:tc>
                <a:extLst>
                  <a:ext uri="{0D108BD9-81ED-4DB2-BD59-A6C34878D82A}">
                    <a16:rowId xmlns:a16="http://schemas.microsoft.com/office/drawing/2014/main" val="2515613535"/>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900" dirty="0"/>
                        <a:t>下津井ポンプ場</a:t>
                      </a:r>
                    </a:p>
                  </a:txBody>
                  <a:tcPr anchor="ctr">
                    <a:solidFill>
                      <a:schemeClr val="accent6">
                        <a:lumMod val="20000"/>
                        <a:lumOff val="80000"/>
                      </a:schemeClr>
                    </a:solidFill>
                  </a:tcPr>
                </a:tc>
                <a:tc>
                  <a:txBody>
                    <a:bodyPr/>
                    <a:lstStyle/>
                    <a:p>
                      <a:pPr algn="ctr"/>
                      <a:r>
                        <a:rPr kumimoji="1" lang="en-US" altLang="ja-JP" sz="900" dirty="0"/>
                        <a:t>H10.10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1.50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4041089476"/>
                  </a:ext>
                </a:extLst>
              </a:tr>
              <a:tr h="214891">
                <a:tc vMerge="1">
                  <a:txBody>
                    <a:bodyPr/>
                    <a:lstStyle/>
                    <a:p>
                      <a:endParaRPr dirty="0"/>
                    </a:p>
                  </a:txBody>
                  <a:tcPr anchor="ctr">
                    <a:solidFill>
                      <a:schemeClr val="accent6">
                        <a:lumMod val="20000"/>
                        <a:lumOff val="80000"/>
                      </a:schemeClr>
                    </a:solidFill>
                  </a:tcPr>
                </a:tc>
                <a:tc>
                  <a:txBody>
                    <a:bodyPr/>
                    <a:lstStyle/>
                    <a:p>
                      <a:pPr algn="ctr"/>
                      <a:r>
                        <a:rPr kumimoji="1" lang="ja-JP" altLang="en-US" sz="900" dirty="0"/>
                        <a:t>田の口ポンプ場</a:t>
                      </a:r>
                    </a:p>
                  </a:txBody>
                  <a:tcPr anchor="ctr">
                    <a:solidFill>
                      <a:schemeClr val="accent6">
                        <a:lumMod val="20000"/>
                        <a:lumOff val="80000"/>
                      </a:schemeClr>
                    </a:solidFill>
                  </a:tcPr>
                </a:tc>
                <a:tc>
                  <a:txBody>
                    <a:bodyPr/>
                    <a:lstStyle/>
                    <a:p>
                      <a:pPr algn="ctr"/>
                      <a:r>
                        <a:rPr kumimoji="1" lang="en-US" altLang="ja-JP" sz="900" dirty="0"/>
                        <a:t>H10.4</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2.30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algn="ctr"/>
                      <a:r>
                        <a:rPr kumimoji="1" lang="en-US" altLang="ja-JP" sz="900" dirty="0"/>
                        <a:t>162.00</a:t>
                      </a:r>
                      <a:endParaRPr kumimoji="1" lang="ja-JP" altLang="en-US" sz="900" dirty="0"/>
                    </a:p>
                  </a:txBody>
                  <a:tcPr anchor="ctr">
                    <a:solidFill>
                      <a:schemeClr val="accent6">
                        <a:lumMod val="20000"/>
                        <a:lumOff val="80000"/>
                      </a:schemeClr>
                    </a:solidFill>
                  </a:tcPr>
                </a:tc>
                <a:tc>
                  <a:txBody>
                    <a:bodyPr/>
                    <a:lstStyle/>
                    <a:p>
                      <a:pPr algn="ctr"/>
                      <a:endParaRPr kumimoji="1" lang="ja-JP" altLang="en-US" sz="900" dirty="0"/>
                    </a:p>
                  </a:txBody>
                  <a:tcPr anchor="ctr">
                    <a:solidFill>
                      <a:schemeClr val="accent6">
                        <a:lumMod val="20000"/>
                        <a:lumOff val="80000"/>
                      </a:schemeClr>
                    </a:solidFill>
                  </a:tcPr>
                </a:tc>
                <a:extLst>
                  <a:ext uri="{0D108BD9-81ED-4DB2-BD59-A6C34878D82A}">
                    <a16:rowId xmlns:a16="http://schemas.microsoft.com/office/drawing/2014/main" val="4073844040"/>
                  </a:ext>
                </a:extLst>
              </a:tr>
              <a:tr h="214891">
                <a:tc vMerge="1">
                  <a:txBody>
                    <a:bodyPr/>
                    <a:lstStyle/>
                    <a:p>
                      <a:endParaRPr kumimoji="1" lang="ja-JP" altLang="en-US"/>
                    </a:p>
                  </a:txBody>
                  <a:tcPr/>
                </a:tc>
                <a:tc>
                  <a:txBody>
                    <a:bodyPr/>
                    <a:lstStyle/>
                    <a:p>
                      <a:pPr algn="ctr"/>
                      <a:r>
                        <a:rPr kumimoji="1" lang="ja-JP" altLang="en-US" sz="900" dirty="0"/>
                        <a:t>阿津第</a:t>
                      </a:r>
                      <a:r>
                        <a:rPr kumimoji="1" lang="en-US" altLang="ja-JP" sz="900" dirty="0"/>
                        <a:t>2</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H5.6</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1.90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80190548"/>
                  </a:ext>
                </a:extLst>
              </a:tr>
              <a:tr h="214891">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阿津雨水ポンプ場</a:t>
                      </a:r>
                    </a:p>
                  </a:txBody>
                  <a:tcPr anchor="ctr">
                    <a:solidFill>
                      <a:schemeClr val="accent6">
                        <a:lumMod val="20000"/>
                        <a:lumOff val="80000"/>
                      </a:schemeClr>
                    </a:solidFill>
                  </a:tcPr>
                </a:tc>
                <a:tc>
                  <a:txBody>
                    <a:bodyPr/>
                    <a:lstStyle/>
                    <a:p>
                      <a:pPr algn="ctr"/>
                      <a:r>
                        <a:rPr kumimoji="1" lang="en-US" altLang="ja-JP" sz="900" dirty="0"/>
                        <a:t>S50.4</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algn="ctr"/>
                      <a:r>
                        <a:rPr kumimoji="1" lang="en-US" altLang="ja-JP" sz="900" dirty="0"/>
                        <a:t>1,344.00</a:t>
                      </a:r>
                    </a:p>
                  </a:txBody>
                  <a:tcPr anchor="ctr">
                    <a:solidFill>
                      <a:schemeClr val="accent6">
                        <a:lumMod val="20000"/>
                        <a:lumOff val="80000"/>
                      </a:schemeClr>
                    </a:solidFill>
                  </a:tcPr>
                </a:tc>
                <a:tc>
                  <a:txBody>
                    <a:bodyPr/>
                    <a:lstStyle/>
                    <a:p>
                      <a:pPr algn="ctr"/>
                      <a:endParaRPr kumimoji="1" lang="en-US" altLang="ja-JP" sz="900" dirty="0"/>
                    </a:p>
                  </a:txBody>
                  <a:tcPr anchor="ctr">
                    <a:solidFill>
                      <a:schemeClr val="accent6">
                        <a:lumMod val="20000"/>
                        <a:lumOff val="80000"/>
                      </a:schemeClr>
                    </a:solidFill>
                  </a:tcPr>
                </a:tc>
                <a:extLst>
                  <a:ext uri="{0D108BD9-81ED-4DB2-BD59-A6C34878D82A}">
                    <a16:rowId xmlns:a16="http://schemas.microsoft.com/office/drawing/2014/main" val="35242348"/>
                  </a:ext>
                </a:extLst>
              </a:tr>
              <a:tr h="214891">
                <a:tc rowSpan="6">
                  <a:txBody>
                    <a:bodyPr/>
                    <a:lstStyle/>
                    <a:p>
                      <a:pPr algn="ctr"/>
                      <a:r>
                        <a:rPr kumimoji="1" lang="ja-JP" altLang="en-US" sz="1000" dirty="0"/>
                        <a:t>玉島</a:t>
                      </a:r>
                      <a:endParaRPr kumimoji="1" lang="en-US" altLang="ja-JP" sz="1000" dirty="0"/>
                    </a:p>
                    <a:p>
                      <a:pPr algn="ctr"/>
                      <a:r>
                        <a:rPr kumimoji="1" lang="ja-JP" altLang="en-US" sz="1000" dirty="0"/>
                        <a:t>処理区</a:t>
                      </a:r>
                    </a:p>
                  </a:txBody>
                  <a:tcPr anchor="ctr">
                    <a:solidFill>
                      <a:schemeClr val="accent6">
                        <a:lumMod val="20000"/>
                        <a:lumOff val="80000"/>
                      </a:schemeClr>
                    </a:solidFill>
                  </a:tcPr>
                </a:tc>
                <a:tc>
                  <a:txBody>
                    <a:bodyPr/>
                    <a:lstStyle/>
                    <a:p>
                      <a:pPr algn="ctr"/>
                      <a:r>
                        <a:rPr kumimoji="1" lang="ja-JP" altLang="en-US" sz="900" dirty="0"/>
                        <a:t>柏島ポンプ場</a:t>
                      </a:r>
                    </a:p>
                  </a:txBody>
                  <a:tcPr anchor="ctr">
                    <a:solidFill>
                      <a:schemeClr val="accent6">
                        <a:lumMod val="20000"/>
                        <a:lumOff val="80000"/>
                      </a:schemeClr>
                    </a:solidFill>
                  </a:tcPr>
                </a:tc>
                <a:tc>
                  <a:txBody>
                    <a:bodyPr/>
                    <a:lstStyle/>
                    <a:p>
                      <a:pPr algn="ctr"/>
                      <a:r>
                        <a:rPr kumimoji="1" lang="en-US" altLang="ja-JP" sz="900" dirty="0"/>
                        <a:t>H15.4</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2.50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3788788489"/>
                  </a:ext>
                </a:extLst>
              </a:tr>
              <a:tr h="214891">
                <a:tc vMerge="1">
                  <a:txBody>
                    <a:bodyPr/>
                    <a:lstStyle/>
                    <a:p>
                      <a:endParaRPr kumimoji="1" lang="ja-JP" altLang="en-US"/>
                    </a:p>
                  </a:txBody>
                  <a:tcPr/>
                </a:tc>
                <a:tc>
                  <a:txBody>
                    <a:bodyPr/>
                    <a:lstStyle/>
                    <a:p>
                      <a:pPr algn="ctr"/>
                      <a:r>
                        <a:rPr kumimoji="1" lang="ja-JP" altLang="en-US" sz="900" dirty="0"/>
                        <a:t>玉島北第</a:t>
                      </a:r>
                      <a:r>
                        <a:rPr kumimoji="1" lang="en-US" altLang="ja-JP" sz="900" dirty="0"/>
                        <a:t>1</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H8.2</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1.80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3133244471"/>
                  </a:ext>
                </a:extLst>
              </a:tr>
              <a:tr h="214891">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玉島北第</a:t>
                      </a:r>
                      <a:r>
                        <a:rPr kumimoji="1" lang="en-US" altLang="ja-JP" sz="900" dirty="0"/>
                        <a:t>2</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H8.3</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1.70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550558314"/>
                  </a:ext>
                </a:extLst>
              </a:tr>
              <a:tr h="214891">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玉島北第</a:t>
                      </a:r>
                      <a:r>
                        <a:rPr kumimoji="1" lang="en-US" altLang="ja-JP" sz="900" dirty="0"/>
                        <a:t>3</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H16.4</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1.60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1321113012"/>
                  </a:ext>
                </a:extLst>
              </a:tr>
              <a:tr h="214891">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阿賀崎第</a:t>
                      </a:r>
                      <a:r>
                        <a:rPr kumimoji="1" lang="en-US" altLang="ja-JP" sz="900" dirty="0"/>
                        <a:t>1</a:t>
                      </a:r>
                      <a:r>
                        <a:rPr kumimoji="1" lang="ja-JP" altLang="en-US" sz="900" dirty="0"/>
                        <a:t>ポンプ場</a:t>
                      </a:r>
                    </a:p>
                  </a:txBody>
                  <a:tcPr anchor="ctr">
                    <a:solidFill>
                      <a:schemeClr val="accent6">
                        <a:lumMod val="20000"/>
                        <a:lumOff val="80000"/>
                      </a:schemeClr>
                    </a:solidFill>
                  </a:tcPr>
                </a:tc>
                <a:tc>
                  <a:txBody>
                    <a:bodyPr/>
                    <a:lstStyle/>
                    <a:p>
                      <a:pPr algn="ctr"/>
                      <a:r>
                        <a:rPr kumimoji="1" lang="en-US" altLang="ja-JP" sz="900" dirty="0"/>
                        <a:t>H27.4</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2.50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524385639"/>
                  </a:ext>
                </a:extLst>
              </a:tr>
              <a:tr h="214891">
                <a:tc vMerge="1">
                  <a:txBody>
                    <a:bodyPr/>
                    <a:lstStyle/>
                    <a:p>
                      <a:pPr algn="ctr"/>
                      <a:endParaRPr kumimoji="1" lang="ja-JP" altLang="en-US" sz="11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西乙島第１ポンプ場</a:t>
                      </a:r>
                    </a:p>
                  </a:txBody>
                  <a:tcPr anchor="ctr">
                    <a:solidFill>
                      <a:schemeClr val="accent6">
                        <a:lumMod val="20000"/>
                        <a:lumOff val="80000"/>
                      </a:schemeClr>
                    </a:solidFill>
                  </a:tcPr>
                </a:tc>
                <a:tc>
                  <a:txBody>
                    <a:bodyPr/>
                    <a:lstStyle/>
                    <a:p>
                      <a:pPr algn="ctr"/>
                      <a:r>
                        <a:rPr kumimoji="1" lang="en-US" altLang="ja-JP" sz="900" dirty="0"/>
                        <a:t>H1.7</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kern="1200" dirty="0">
                          <a:solidFill>
                            <a:schemeClr val="dk1"/>
                          </a:solidFill>
                          <a:effectLst/>
                          <a:latin typeface="+mn-lt"/>
                          <a:ea typeface="+mn-ea"/>
                          <a:cs typeface="+mn-cs"/>
                        </a:rPr>
                        <a:t>2.70</a:t>
                      </a:r>
                      <a:endParaRPr kumimoji="1" lang="ja-JP" altLang="en-US" sz="900" b="0" i="0" kern="1200" dirty="0">
                        <a:solidFill>
                          <a:schemeClr val="dk1"/>
                        </a:solidFill>
                        <a:effectLst/>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732584386"/>
                  </a:ext>
                </a:extLst>
              </a:tr>
              <a:tr h="214891">
                <a:tc rowSpan="2">
                  <a:txBody>
                    <a:bodyPr/>
                    <a:lstStyle/>
                    <a:p>
                      <a:pPr algn="ctr"/>
                      <a:r>
                        <a:rPr kumimoji="1" lang="ja-JP" altLang="en-US" sz="1000" dirty="0"/>
                        <a:t>船穂</a:t>
                      </a:r>
                      <a:endParaRPr kumimoji="1" lang="en-US" altLang="ja-JP" sz="1000" dirty="0"/>
                    </a:p>
                    <a:p>
                      <a:pPr algn="ctr"/>
                      <a:r>
                        <a:rPr kumimoji="1" lang="ja-JP" altLang="en-US" sz="1000" dirty="0"/>
                        <a:t>処理区</a:t>
                      </a:r>
                    </a:p>
                  </a:txBody>
                  <a:tcPr anchor="ctr">
                    <a:solidFill>
                      <a:schemeClr val="accent6">
                        <a:lumMod val="20000"/>
                        <a:lumOff val="80000"/>
                      </a:schemeClr>
                    </a:solidFill>
                  </a:tcPr>
                </a:tc>
                <a:tc>
                  <a:txBody>
                    <a:bodyPr/>
                    <a:lstStyle/>
                    <a:p>
                      <a:pPr algn="ctr"/>
                      <a:r>
                        <a:rPr kumimoji="1" lang="ja-JP" altLang="en-US" sz="900" dirty="0"/>
                        <a:t>船穂中新田ポンプ場</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H14.10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2.40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149583666"/>
                  </a:ext>
                </a:extLst>
              </a:tr>
              <a:tr h="214891">
                <a:tc vMerge="1">
                  <a:txBody>
                    <a:bodyPr/>
                    <a:lstStyle/>
                    <a:p>
                      <a:pPr algn="ctr"/>
                      <a:endParaRPr kumimoji="1" lang="ja-JP" altLang="en-US" sz="1200" dirty="0"/>
                    </a:p>
                  </a:txBody>
                  <a:tcPr anchor="ctr">
                    <a:solidFill>
                      <a:schemeClr val="accent6">
                        <a:lumMod val="20000"/>
                        <a:lumOff val="80000"/>
                      </a:schemeClr>
                    </a:solidFill>
                  </a:tcPr>
                </a:tc>
                <a:tc>
                  <a:txBody>
                    <a:bodyPr/>
                    <a:lstStyle/>
                    <a:p>
                      <a:pPr algn="ctr"/>
                      <a:r>
                        <a:rPr kumimoji="1" lang="ja-JP" altLang="en-US" sz="900" dirty="0"/>
                        <a:t>船穂雨水ポンプ場</a:t>
                      </a:r>
                    </a:p>
                  </a:txBody>
                  <a:tcPr anchor="ctr">
                    <a:solidFill>
                      <a:schemeClr val="accent6">
                        <a:lumMod val="20000"/>
                        <a:lumOff val="80000"/>
                      </a:schemeClr>
                    </a:solidFill>
                  </a:tcPr>
                </a:tc>
                <a:tc>
                  <a:txBody>
                    <a:bodyPr/>
                    <a:lstStyle/>
                    <a:p>
                      <a:pPr algn="ctr"/>
                      <a:r>
                        <a:rPr kumimoji="1" lang="en-US" altLang="ja-JP" sz="900" dirty="0"/>
                        <a:t>H14.3</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algn="ctr"/>
                      <a:r>
                        <a:rPr kumimoji="1" lang="en-US" altLang="ja-JP" sz="900" dirty="0"/>
                        <a:t>200.00</a:t>
                      </a:r>
                      <a:endParaRPr kumimoji="1" lang="ja-JP" altLang="en-US" sz="900" dirty="0"/>
                    </a:p>
                  </a:txBody>
                  <a:tcPr anchor="ctr">
                    <a:solidFill>
                      <a:schemeClr val="accent6">
                        <a:lumMod val="20000"/>
                        <a:lumOff val="80000"/>
                      </a:schemeClr>
                    </a:solidFill>
                  </a:tcPr>
                </a:tc>
                <a:tc>
                  <a:txBody>
                    <a:bodyPr/>
                    <a:lstStyle/>
                    <a:p>
                      <a:pPr algn="ctr"/>
                      <a:endParaRPr kumimoji="1" lang="ja-JP" altLang="en-US" sz="900" dirty="0"/>
                    </a:p>
                  </a:txBody>
                  <a:tcPr anchor="ctr">
                    <a:solidFill>
                      <a:schemeClr val="accent6">
                        <a:lumMod val="20000"/>
                        <a:lumOff val="80000"/>
                      </a:schemeClr>
                    </a:solidFill>
                  </a:tcPr>
                </a:tc>
                <a:extLst>
                  <a:ext uri="{0D108BD9-81ED-4DB2-BD59-A6C34878D82A}">
                    <a16:rowId xmlns:a16="http://schemas.microsoft.com/office/drawing/2014/main" val="3772754977"/>
                  </a:ext>
                </a:extLst>
              </a:tr>
            </a:tbl>
          </a:graphicData>
        </a:graphic>
      </p:graphicFrame>
      <p:sp>
        <p:nvSpPr>
          <p:cNvPr id="12" name="正方形/長方形 11">
            <a:extLst>
              <a:ext uri="{FF2B5EF4-FFF2-40B4-BE49-F238E27FC236}">
                <a16:creationId xmlns:a16="http://schemas.microsoft.com/office/drawing/2014/main" id="{C824A143-85BE-87D9-C85E-B6BB76BA78D9}"/>
              </a:ext>
            </a:extLst>
          </p:cNvPr>
          <p:cNvSpPr/>
          <p:nvPr/>
        </p:nvSpPr>
        <p:spPr>
          <a:xfrm>
            <a:off x="35496" y="4764508"/>
            <a:ext cx="2520000" cy="2167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貯留施設（</a:t>
            </a:r>
            <a:r>
              <a:rPr lang="ja-JP" altLang="en-US" sz="1200" dirty="0">
                <a:solidFill>
                  <a:schemeClr val="bg1"/>
                </a:solidFill>
              </a:rPr>
              <a:t>児島湖</a:t>
            </a:r>
            <a:r>
              <a:rPr lang="ja-JP" altLang="en-US" sz="1200" dirty="0">
                <a:latin typeface="+mn-ea"/>
              </a:rPr>
              <a:t>流域関連</a:t>
            </a:r>
            <a:r>
              <a:rPr kumimoji="1" lang="ja-JP" altLang="en-US" sz="1200" dirty="0">
                <a:solidFill>
                  <a:schemeClr val="bg1"/>
                </a:solidFill>
              </a:rPr>
              <a:t>）</a:t>
            </a:r>
            <a:endParaRPr kumimoji="1" lang="en-US" altLang="ja-JP" sz="1200" dirty="0">
              <a:solidFill>
                <a:schemeClr val="bg1"/>
              </a:solidFill>
            </a:endParaRPr>
          </a:p>
        </p:txBody>
      </p:sp>
      <p:sp>
        <p:nvSpPr>
          <p:cNvPr id="13" name="正方形/長方形 12">
            <a:extLst>
              <a:ext uri="{FF2B5EF4-FFF2-40B4-BE49-F238E27FC236}">
                <a16:creationId xmlns:a16="http://schemas.microsoft.com/office/drawing/2014/main" id="{1067F50C-55C8-7320-464B-B42F33B0A9F4}"/>
              </a:ext>
            </a:extLst>
          </p:cNvPr>
          <p:cNvSpPr/>
          <p:nvPr/>
        </p:nvSpPr>
        <p:spPr>
          <a:xfrm>
            <a:off x="4528898" y="1332080"/>
            <a:ext cx="2177302" cy="216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ポンプ場（公共下水道</a:t>
            </a:r>
            <a:r>
              <a:rPr lang="ja-JP" altLang="en-US" sz="1200" dirty="0">
                <a:latin typeface="+mn-ea"/>
              </a:rPr>
              <a:t>）</a:t>
            </a:r>
            <a:endParaRPr kumimoji="1" lang="en-US" altLang="ja-JP" sz="1200" dirty="0">
              <a:solidFill>
                <a:schemeClr val="bg1"/>
              </a:solidFill>
            </a:endParaRPr>
          </a:p>
        </p:txBody>
      </p:sp>
      <p:graphicFrame>
        <p:nvGraphicFramePr>
          <p:cNvPr id="14" name="表 13">
            <a:extLst>
              <a:ext uri="{FF2B5EF4-FFF2-40B4-BE49-F238E27FC236}">
                <a16:creationId xmlns:a16="http://schemas.microsoft.com/office/drawing/2014/main" id="{08C4DCB9-658F-9511-B823-3C5972E56E9B}"/>
              </a:ext>
            </a:extLst>
          </p:cNvPr>
          <p:cNvGraphicFramePr>
            <a:graphicFrameLocks noGrp="1"/>
          </p:cNvGraphicFramePr>
          <p:nvPr>
            <p:extLst>
              <p:ext uri="{D42A27DB-BD31-4B8C-83A1-F6EECF244321}">
                <p14:modId xmlns:p14="http://schemas.microsoft.com/office/powerpoint/2010/main" val="1218896957"/>
              </p:ext>
            </p:extLst>
          </p:nvPr>
        </p:nvGraphicFramePr>
        <p:xfrm>
          <a:off x="19703" y="5022304"/>
          <a:ext cx="4408201" cy="1084344"/>
        </p:xfrm>
        <a:graphic>
          <a:graphicData uri="http://schemas.openxmlformats.org/drawingml/2006/table">
            <a:tbl>
              <a:tblPr firstRow="1" bandRow="1">
                <a:tableStyleId>{5C22544A-7EE6-4342-B048-85BDC9FD1C3A}</a:tableStyleId>
              </a:tblPr>
              <a:tblGrid>
                <a:gridCol w="591857">
                  <a:extLst>
                    <a:ext uri="{9D8B030D-6E8A-4147-A177-3AD203B41FA5}">
                      <a16:colId xmlns:a16="http://schemas.microsoft.com/office/drawing/2014/main" val="2666075209"/>
                    </a:ext>
                  </a:extLst>
                </a:gridCol>
                <a:gridCol w="1368152">
                  <a:extLst>
                    <a:ext uri="{9D8B030D-6E8A-4147-A177-3AD203B41FA5}">
                      <a16:colId xmlns:a16="http://schemas.microsoft.com/office/drawing/2014/main" val="3213937372"/>
                    </a:ext>
                  </a:extLst>
                </a:gridCol>
                <a:gridCol w="720080">
                  <a:extLst>
                    <a:ext uri="{9D8B030D-6E8A-4147-A177-3AD203B41FA5}">
                      <a16:colId xmlns:a16="http://schemas.microsoft.com/office/drawing/2014/main" val="3805748937"/>
                    </a:ext>
                  </a:extLst>
                </a:gridCol>
                <a:gridCol w="1008112">
                  <a:extLst>
                    <a:ext uri="{9D8B030D-6E8A-4147-A177-3AD203B41FA5}">
                      <a16:colId xmlns:a16="http://schemas.microsoft.com/office/drawing/2014/main" val="64042337"/>
                    </a:ext>
                  </a:extLst>
                </a:gridCol>
                <a:gridCol w="720000">
                  <a:extLst>
                    <a:ext uri="{9D8B030D-6E8A-4147-A177-3AD203B41FA5}">
                      <a16:colId xmlns:a16="http://schemas.microsoft.com/office/drawing/2014/main" val="467843751"/>
                    </a:ext>
                  </a:extLst>
                </a:gridCol>
              </a:tblGrid>
              <a:tr h="398544">
                <a:tc>
                  <a:txBody>
                    <a:bodyPr/>
                    <a:lstStyle/>
                    <a:p>
                      <a:pPr algn="ctr"/>
                      <a:r>
                        <a:rPr kumimoji="1" lang="ja-JP" altLang="en-US" sz="1000" b="0" dirty="0"/>
                        <a:t>処理区</a:t>
                      </a:r>
                    </a:p>
                  </a:txBody>
                  <a:tcPr anchor="ctr">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kumimoji="1" lang="ja-JP" altLang="en-US" sz="1000" b="0" dirty="0"/>
                        <a:t>施設名</a:t>
                      </a:r>
                    </a:p>
                  </a:txBody>
                  <a:tcPr anchor="ctr">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kumimoji="1" lang="ja-JP" altLang="en-US" sz="1000" b="0" dirty="0"/>
                        <a:t>供用開始</a:t>
                      </a:r>
                      <a:endParaRPr kumimoji="1" lang="en-US" altLang="ja-JP" sz="1000" b="0" dirty="0"/>
                    </a:p>
                    <a:p>
                      <a:pPr algn="ctr"/>
                      <a:r>
                        <a:rPr kumimoji="1" lang="ja-JP" altLang="en-US" sz="1000" b="0" dirty="0"/>
                        <a:t>年月日</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kumimoji="1" lang="ja-JP" altLang="en-US" sz="1000" b="0" dirty="0"/>
                        <a:t>貯留容量</a:t>
                      </a:r>
                      <a:endParaRPr kumimoji="1" lang="en-US" altLang="ja-JP" sz="1000" b="0" dirty="0"/>
                    </a:p>
                    <a:p>
                      <a:pPr algn="ctr"/>
                      <a:r>
                        <a:rPr kumimoji="1" lang="en-US" altLang="ja-JP" sz="1000" b="0" dirty="0"/>
                        <a:t>(m</a:t>
                      </a:r>
                      <a:r>
                        <a:rPr kumimoji="1" lang="en-US" altLang="ja-JP" sz="1000" b="0" baseline="30000" dirty="0"/>
                        <a:t>3</a:t>
                      </a:r>
                      <a:r>
                        <a:rPr kumimoji="1" lang="en-US" altLang="ja-JP" sz="1000" b="0" dirty="0"/>
                        <a:t>)</a:t>
                      </a:r>
                      <a:endParaRPr kumimoji="1" lang="ja-JP" altLang="en-US" sz="10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r>
                        <a:rPr kumimoji="1" lang="ja-JP" altLang="en-US" sz="1000" b="0" dirty="0"/>
                        <a:t>合流改善</a:t>
                      </a:r>
                      <a:endParaRPr kumimoji="1" lang="en-US" altLang="ja-JP" sz="1000" b="0" dirty="0"/>
                    </a:p>
                    <a:p>
                      <a:pPr algn="ctr"/>
                      <a:r>
                        <a:rPr kumimoji="1" lang="ja-JP" altLang="en-US" sz="1000" b="0" dirty="0"/>
                        <a:t>施設</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953367818"/>
                  </a:ext>
                </a:extLst>
              </a:tr>
              <a:tr h="214891">
                <a:tc rowSpan="3">
                  <a:txBody>
                    <a:bodyPr/>
                    <a:lstStyle/>
                    <a:p>
                      <a:pPr algn="ctr"/>
                      <a:r>
                        <a:rPr kumimoji="1" lang="ja-JP" altLang="en-US" sz="1100" dirty="0"/>
                        <a:t>倉敷</a:t>
                      </a:r>
                      <a:endParaRPr kumimoji="1" lang="en-US" altLang="ja-JP" sz="1100" dirty="0"/>
                    </a:p>
                    <a:p>
                      <a:pPr algn="ctr"/>
                      <a:r>
                        <a:rPr kumimoji="1" lang="ja-JP" altLang="en-US" sz="1100" dirty="0"/>
                        <a:t>処理</a:t>
                      </a:r>
                      <a:endParaRPr kumimoji="1" lang="en-US" altLang="ja-JP" sz="1100" dirty="0"/>
                    </a:p>
                    <a:p>
                      <a:pPr algn="ctr"/>
                      <a:r>
                        <a:rPr kumimoji="1" lang="ja-JP" altLang="en-US" sz="1100" dirty="0"/>
                        <a:t>分区</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倉敷雨水貯留センター</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kumimoji="1" lang="en-US" altLang="ja-JP" sz="900" dirty="0"/>
                        <a:t>H23.4</a:t>
                      </a:r>
                      <a:endParaRPr kumimoji="1" lang="ja-JP" altLang="en-US" sz="900" dirty="0"/>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4,700</a:t>
                      </a:r>
                      <a:endParaRPr kumimoji="1" lang="ja-JP" altLang="en-US" sz="900"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dk1"/>
                          </a:solidFill>
                          <a:latin typeface="+mn-lt"/>
                          <a:ea typeface="+mn-ea"/>
                          <a:cs typeface="+mn-cs"/>
                        </a:rPr>
                        <a:t>●</a:t>
                      </a:r>
                    </a:p>
                  </a:txBody>
                  <a:tcPr anchor="ctr">
                    <a:lnT w="127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312802244"/>
                  </a:ext>
                </a:extLst>
              </a:tr>
              <a:tr h="214891">
                <a:tc vMerge="1">
                  <a:txBody>
                    <a:bodyPr/>
                    <a:lstStyle/>
                    <a:p>
                      <a:pPr algn="ctr"/>
                      <a:endParaRPr kumimoji="1" lang="ja-JP" altLang="en-US" sz="11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900" kern="1200" dirty="0">
                          <a:solidFill>
                            <a:schemeClr val="dk1"/>
                          </a:solidFill>
                          <a:latin typeface="+mn-lt"/>
                          <a:ea typeface="+mn-ea"/>
                          <a:cs typeface="+mn-cs"/>
                        </a:rPr>
                        <a:t>倉敷駅東雨水貯留施設</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algn="ctr"/>
                      <a:r>
                        <a:rPr kumimoji="1" lang="en-US" altLang="ja-JP" sz="900" dirty="0"/>
                        <a:t>H29.4</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980</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dk1"/>
                          </a:solidFill>
                          <a:latin typeface="+mn-lt"/>
                          <a:ea typeface="+mn-ea"/>
                          <a:cs typeface="+mn-cs"/>
                        </a:rPr>
                        <a:t>●</a:t>
                      </a:r>
                      <a:endParaRPr kumimoji="1" lang="en-US" altLang="ja-JP" sz="900" kern="1200" dirty="0">
                        <a:solidFill>
                          <a:schemeClr val="dk1"/>
                        </a:solidFill>
                        <a:latin typeface="+mn-lt"/>
                        <a:ea typeface="+mn-ea"/>
                        <a:cs typeface="+mn-cs"/>
                      </a:endParaRPr>
                    </a:p>
                  </a:txBody>
                  <a:tcPr anchor="ctr">
                    <a:solidFill>
                      <a:schemeClr val="accent6">
                        <a:lumMod val="20000"/>
                        <a:lumOff val="80000"/>
                      </a:schemeClr>
                    </a:solidFill>
                  </a:tcPr>
                </a:tc>
                <a:extLst>
                  <a:ext uri="{0D108BD9-81ED-4DB2-BD59-A6C34878D82A}">
                    <a16:rowId xmlns:a16="http://schemas.microsoft.com/office/drawing/2014/main" val="2557458428"/>
                  </a:ext>
                </a:extLst>
              </a:tr>
              <a:tr h="0">
                <a:tc vMerge="1">
                  <a:txBody>
                    <a:bodyPr/>
                    <a:lstStyle/>
                    <a:p>
                      <a:pPr algn="ctr"/>
                      <a:endParaRPr kumimoji="1" lang="ja-JP" altLang="en-US" sz="11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t>船倉雨水貯留管</a:t>
                      </a:r>
                    </a:p>
                  </a:txBody>
                  <a:tcPr anchor="ctr">
                    <a:solidFill>
                      <a:schemeClr val="accent6">
                        <a:lumMod val="20000"/>
                        <a:lumOff val="80000"/>
                      </a:schemeClr>
                    </a:solidFill>
                  </a:tcPr>
                </a:tc>
                <a:tc>
                  <a:txBody>
                    <a:bodyPr/>
                    <a:lstStyle/>
                    <a:p>
                      <a:pPr algn="ctr"/>
                      <a:r>
                        <a:rPr kumimoji="1" lang="en-US" altLang="ja-JP" sz="900" dirty="0"/>
                        <a:t>H25.9</a:t>
                      </a:r>
                      <a:endParaRPr kumimoji="1" lang="ja-JP" altLang="en-US" sz="900" dirty="0"/>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dk1"/>
                          </a:solidFill>
                          <a:latin typeface="+mn-lt"/>
                          <a:ea typeface="+mn-ea"/>
                          <a:cs typeface="+mn-cs"/>
                        </a:rPr>
                        <a:t>1,430</a:t>
                      </a:r>
                      <a:endParaRPr kumimoji="1" lang="ja-JP" altLang="en-US" sz="900" kern="1200" dirty="0">
                        <a:solidFill>
                          <a:schemeClr val="dk1"/>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kern="1200" dirty="0">
                          <a:solidFill>
                            <a:schemeClr val="dk1"/>
                          </a:solidFill>
                          <a:latin typeface="+mn-lt"/>
                          <a:ea typeface="+mn-ea"/>
                          <a:cs typeface="+mn-cs"/>
                        </a:rPr>
                        <a:t>●</a:t>
                      </a:r>
                    </a:p>
                  </a:txBody>
                  <a:tcPr anchor="ctr">
                    <a:solidFill>
                      <a:schemeClr val="accent6">
                        <a:lumMod val="20000"/>
                        <a:lumOff val="80000"/>
                      </a:schemeClr>
                    </a:solidFill>
                  </a:tcPr>
                </a:tc>
                <a:extLst>
                  <a:ext uri="{0D108BD9-81ED-4DB2-BD59-A6C34878D82A}">
                    <a16:rowId xmlns:a16="http://schemas.microsoft.com/office/drawing/2014/main" val="3279052700"/>
                  </a:ext>
                </a:extLst>
              </a:tr>
            </a:tbl>
          </a:graphicData>
        </a:graphic>
      </p:graphicFrame>
    </p:spTree>
    <p:extLst>
      <p:ext uri="{BB962C8B-B14F-4D97-AF65-F5344CB8AC3E}">
        <p14:creationId xmlns:p14="http://schemas.microsoft.com/office/powerpoint/2010/main" val="2481231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8E53-8FBA-4A93-9024-1C25C6BDF8D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0ACB14-2A39-5737-5476-326D3E5327AB}"/>
              </a:ext>
            </a:extLst>
          </p:cNvPr>
          <p:cNvSpPr>
            <a:spLocks noGrp="1"/>
          </p:cNvSpPr>
          <p:nvPr>
            <p:ph type="title"/>
          </p:nvPr>
        </p:nvSpPr>
        <p:spPr/>
        <p:txBody>
          <a:bodyPr/>
          <a:lstStyle/>
          <a:p>
            <a:r>
              <a:rPr lang="ja-JP" altLang="en-US" dirty="0"/>
              <a:t>倉敷市下水道事業の概要</a:t>
            </a:r>
            <a:endParaRPr lang="ja-JP" altLang="en-US" sz="1800" dirty="0"/>
          </a:p>
        </p:txBody>
      </p:sp>
      <p:sp>
        <p:nvSpPr>
          <p:cNvPr id="4" name="スライド番号プレースホルダー 3">
            <a:extLst>
              <a:ext uri="{FF2B5EF4-FFF2-40B4-BE49-F238E27FC236}">
                <a16:creationId xmlns:a16="http://schemas.microsoft.com/office/drawing/2014/main" id="{0053C4AB-8B0B-6C5B-6EEF-179A7B0D97C7}"/>
              </a:ext>
            </a:extLst>
          </p:cNvPr>
          <p:cNvSpPr>
            <a:spLocks noGrp="1"/>
          </p:cNvSpPr>
          <p:nvPr>
            <p:ph type="sldNum" sz="quarter" idx="12"/>
          </p:nvPr>
        </p:nvSpPr>
        <p:spPr/>
        <p:txBody>
          <a:bodyPr/>
          <a:lstStyle/>
          <a:p>
            <a:pPr>
              <a:defRPr/>
            </a:pPr>
            <a:fld id="{37E090E1-01D6-4368-A6B7-2050244B6EC1}" type="slidenum">
              <a:rPr lang="en-US" altLang="ja-JP" smtClean="0"/>
              <a:pPr>
                <a:defRPr/>
              </a:pPr>
              <a:t>8</a:t>
            </a:fld>
            <a:endParaRPr lang="en-US" altLang="ja-JP" dirty="0"/>
          </a:p>
        </p:txBody>
      </p:sp>
      <p:sp>
        <p:nvSpPr>
          <p:cNvPr id="3" name="正方形/長方形 2">
            <a:extLst>
              <a:ext uri="{FF2B5EF4-FFF2-40B4-BE49-F238E27FC236}">
                <a16:creationId xmlns:a16="http://schemas.microsoft.com/office/drawing/2014/main" id="{9100B7C3-1C5F-8CB2-B21D-08E75CDD5C01}"/>
              </a:ext>
            </a:extLst>
          </p:cNvPr>
          <p:cNvSpPr/>
          <p:nvPr/>
        </p:nvSpPr>
        <p:spPr>
          <a:xfrm>
            <a:off x="31204" y="753497"/>
            <a:ext cx="9360470" cy="5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ja-JP" altLang="en-US" b="1" dirty="0">
                <a:solidFill>
                  <a:srgbClr val="021184"/>
                </a:solidFill>
                <a:latin typeface="CIDFont+F3"/>
              </a:rPr>
              <a:t>処理場・ポンプ場の</a:t>
            </a:r>
            <a:r>
              <a:rPr lang="ja-JP" altLang="en-US" sz="1800" b="1" i="0" u="none" strike="noStrike" baseline="0" dirty="0">
                <a:solidFill>
                  <a:srgbClr val="021184"/>
                </a:solidFill>
                <a:latin typeface="CIDFont+F3"/>
              </a:rPr>
              <a:t>包括的維持管理業務委託の対象業務項目</a:t>
            </a:r>
            <a:r>
              <a:rPr lang="ja-JP" altLang="en-US" sz="1400" b="1" i="0" u="none" strike="noStrike" baseline="0" dirty="0">
                <a:solidFill>
                  <a:srgbClr val="021184"/>
                </a:solidFill>
                <a:latin typeface="CIDFont+F3"/>
              </a:rPr>
              <a:t>（令和</a:t>
            </a:r>
            <a:r>
              <a:rPr lang="en-US" altLang="ja-JP" sz="1400" b="1" dirty="0">
                <a:solidFill>
                  <a:srgbClr val="021184"/>
                </a:solidFill>
                <a:latin typeface="CIDFont+F3"/>
              </a:rPr>
              <a:t>7</a:t>
            </a:r>
            <a:r>
              <a:rPr lang="ja-JP" altLang="en-US" sz="1400" b="1" i="0" u="none" strike="noStrike" baseline="0" dirty="0">
                <a:solidFill>
                  <a:srgbClr val="021184"/>
                </a:solidFill>
                <a:latin typeface="CIDFont+F3"/>
              </a:rPr>
              <a:t>年度時点）（</a:t>
            </a:r>
            <a:r>
              <a:rPr lang="en-US" altLang="ja-JP" sz="1400" b="1" i="0" u="none" strike="noStrike" baseline="0" dirty="0">
                <a:solidFill>
                  <a:srgbClr val="021184"/>
                </a:solidFill>
                <a:latin typeface="CIDFont+F3"/>
              </a:rPr>
              <a:t>1/2</a:t>
            </a:r>
            <a:r>
              <a:rPr lang="ja-JP" altLang="en-US" sz="1400" b="1" i="0" u="none" strike="noStrike" baseline="0" dirty="0">
                <a:solidFill>
                  <a:srgbClr val="021184"/>
                </a:solidFill>
                <a:latin typeface="CIDFont+F3"/>
              </a:rPr>
              <a:t>）</a:t>
            </a:r>
            <a:endParaRPr lang="ja-JP" altLang="en-US" sz="1400" b="1" dirty="0">
              <a:solidFill>
                <a:srgbClr val="021184"/>
              </a:solidFill>
              <a:latin typeface="+mn-ea"/>
            </a:endParaRPr>
          </a:p>
        </p:txBody>
      </p:sp>
      <p:pic>
        <p:nvPicPr>
          <p:cNvPr id="5" name="図 4">
            <a:extLst>
              <a:ext uri="{FF2B5EF4-FFF2-40B4-BE49-F238E27FC236}">
                <a16:creationId xmlns:a16="http://schemas.microsoft.com/office/drawing/2014/main" id="{CCA027C7-65BA-315F-C35C-7C327580CF5C}"/>
              </a:ext>
            </a:extLst>
          </p:cNvPr>
          <p:cNvPicPr>
            <a:picLocks noChangeAspect="1"/>
          </p:cNvPicPr>
          <p:nvPr/>
        </p:nvPicPr>
        <p:blipFill>
          <a:blip r:embed="rId2"/>
          <a:stretch>
            <a:fillRect/>
          </a:stretch>
        </p:blipFill>
        <p:spPr>
          <a:xfrm>
            <a:off x="175220" y="1157537"/>
            <a:ext cx="8717260" cy="5671193"/>
          </a:xfrm>
          <a:prstGeom prst="rect">
            <a:avLst/>
          </a:prstGeom>
        </p:spPr>
      </p:pic>
    </p:spTree>
    <p:extLst>
      <p:ext uri="{BB962C8B-B14F-4D97-AF65-F5344CB8AC3E}">
        <p14:creationId xmlns:p14="http://schemas.microsoft.com/office/powerpoint/2010/main" val="1664183141"/>
      </p:ext>
    </p:extLst>
  </p:cSld>
  <p:clrMapOvr>
    <a:masterClrMapping/>
  </p:clrMapOvr>
</p:sld>
</file>

<file path=ppt/theme/theme1.xml><?xml version="1.0" encoding="utf-8"?>
<a:theme xmlns:a="http://schemas.openxmlformats.org/drawingml/2006/main" name="下水道機構">
  <a:themeElements>
    <a:clrScheme name="暖かみのある青">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説明用">
      <a:majorFont>
        <a:latin typeface="HGP創英角ｺﾞｼｯｸUB"/>
        <a:ea typeface="HGP創英角ｺﾞｼｯｸUB"/>
        <a:cs typeface=""/>
      </a:majorFont>
      <a:minorFont>
        <a:latin typeface="Arial"/>
        <a:ea typeface="BIZ UD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dirty="0" smtClean="0">
            <a:effectLst/>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a4028c8-745e-4b89-8209-c4d32038d03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8C47E5AFFDEDC40B9F5C77A57BF96A4" ma:contentTypeVersion="18" ma:contentTypeDescription="新しいドキュメントを作成します。" ma:contentTypeScope="" ma:versionID="056094f7cebaa893b1a46c43b94a2cbd">
  <xsd:schema xmlns:xsd="http://www.w3.org/2001/XMLSchema" xmlns:xs="http://www.w3.org/2001/XMLSchema" xmlns:p="http://schemas.microsoft.com/office/2006/metadata/properties" xmlns:ns3="9a4028c8-745e-4b89-8209-c4d32038d030" xmlns:ns4="34526fc0-4686-4452-b3ca-7c6b4e2e501f" targetNamespace="http://schemas.microsoft.com/office/2006/metadata/properties" ma:root="true" ma:fieldsID="a234738c52255785ee13d7d52e203fb5" ns3:_="" ns4:_="">
    <xsd:import namespace="9a4028c8-745e-4b89-8209-c4d32038d030"/>
    <xsd:import namespace="34526fc0-4686-4452-b3ca-7c6b4e2e501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028c8-745e-4b89-8209-c4d32038d0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526fc0-4686-4452-b3ca-7c6b4e2e501f" elementFormDefault="qualified">
    <xsd:import namespace="http://schemas.microsoft.com/office/2006/documentManagement/types"/>
    <xsd:import namespace="http://schemas.microsoft.com/office/infopath/2007/PartnerControls"/>
    <xsd:element name="SharedWithUsers" ma:index="14"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共有相手の詳細情報" ma:internalName="SharedWithDetails" ma:readOnly="true">
      <xsd:simpleType>
        <xsd:restriction base="dms:Note">
          <xsd:maxLength value="255"/>
        </xsd:restriction>
      </xsd:simpleType>
    </xsd:element>
    <xsd:element name="SharingHintHash" ma:index="16"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279405-C723-4964-B963-1908C7D35509}">
  <ds:schemaRefs>
    <ds:schemaRef ds:uri="http://schemas.microsoft.com/sharepoint/v3/contenttype/forms"/>
  </ds:schemaRefs>
</ds:datastoreItem>
</file>

<file path=customXml/itemProps2.xml><?xml version="1.0" encoding="utf-8"?>
<ds:datastoreItem xmlns:ds="http://schemas.openxmlformats.org/officeDocument/2006/customXml" ds:itemID="{ACA46DAF-4D1D-4773-92F9-8B45E6B424A3}">
  <ds:schemaRefs>
    <ds:schemaRef ds:uri="34526fc0-4686-4452-b3ca-7c6b4e2e501f"/>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a4028c8-745e-4b89-8209-c4d32038d030"/>
    <ds:schemaRef ds:uri="http://www.w3.org/XML/1998/namespace"/>
  </ds:schemaRefs>
</ds:datastoreItem>
</file>

<file path=customXml/itemProps3.xml><?xml version="1.0" encoding="utf-8"?>
<ds:datastoreItem xmlns:ds="http://schemas.openxmlformats.org/officeDocument/2006/customXml" ds:itemID="{E98F016D-205A-4554-9760-A77D57B9A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4028c8-745e-4b89-8209-c4d32038d030"/>
    <ds:schemaRef ds:uri="34526fc0-4686-4452-b3ca-7c6b4e2e50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vt="http://schemas.openxmlformats.org/officeDocument/2006/docPropsVTypes" xmlns="http://schemas.openxmlformats.org/officeDocument/2006/extended-properties">
  <Template/>
  <TotalTime>13862</TotalTime>
  <Words>6091</Words>
  <PresentationFormat>画面に合わせる (4:3)</PresentationFormat>
  <Paragraphs>1229</Paragraphs>
  <Slides>53</Slides>
  <Notes>32</Notes>
  <HiddenSlides>0</HiddenSlides>
  <MMClips>0</MMClips>
  <ScaleCrop>false</ScaleCrop>
  <HeadingPairs>
    <vt:vector baseType="variant" size="6">
      <vt:variant>
        <vt:lpstr>使用されているフォント</vt:lpstr>
      </vt:variant>
      <vt:variant>
        <vt:i4>12</vt:i4>
      </vt:variant>
      <vt:variant>
        <vt:lpstr>テーマ</vt:lpstr>
      </vt:variant>
      <vt:variant>
        <vt:i4>1</vt:i4>
      </vt:variant>
      <vt:variant>
        <vt:lpstr>スライド タイトル</vt:lpstr>
      </vt:variant>
      <vt:variant>
        <vt:i4>53</vt:i4>
      </vt:variant>
    </vt:vector>
  </HeadingPairs>
  <TitlesOfParts>
    <vt:vector baseType="lpstr" size="66">
      <vt:lpstr>BIZ UDゴシック</vt:lpstr>
      <vt:lpstr>CIDFont+F1</vt:lpstr>
      <vt:lpstr>CIDFont+F2</vt:lpstr>
      <vt:lpstr>CIDFont+F3</vt:lpstr>
      <vt:lpstr>HGP創英角ｺﾞｼｯｸUB</vt:lpstr>
      <vt:lpstr>ＭＳ Ｐゴシック</vt:lpstr>
      <vt:lpstr>ＭＳ ゴシック</vt:lpstr>
      <vt:lpstr>Yu Gothic UI</vt:lpstr>
      <vt:lpstr>游ゴシック</vt:lpstr>
      <vt:lpstr>游ゴシックMedium</vt:lpstr>
      <vt:lpstr>Arial</vt:lpstr>
      <vt:lpstr>Calibri</vt:lpstr>
      <vt:lpstr>下水道機構</vt:lpstr>
      <vt:lpstr>倉敷市下水道事業における ウォーターPPP導入の検討について</vt:lpstr>
      <vt:lpstr>本調査の趣旨</vt:lpstr>
      <vt:lpstr>倉敷市下水道事業の概要</vt:lpstr>
      <vt:lpstr>倉敷市下水道事業の概要</vt:lpstr>
      <vt:lpstr>倉敷市下水道事業の概要</vt:lpstr>
      <vt:lpstr>倉敷市下水道事業の概要</vt:lpstr>
      <vt:lpstr>倉敷市下水道事業の概要</vt:lpstr>
      <vt:lpstr>倉敷市下水道事業の概要</vt:lpstr>
      <vt:lpstr>倉敷市下水道事業の概要</vt:lpstr>
      <vt:lpstr>倉敷市下水道事業の概要</vt:lpstr>
      <vt:lpstr>ご説明の流れ</vt:lpstr>
      <vt:lpstr>PowerPoint プレゼンテーション</vt:lpstr>
      <vt:lpstr>１　倉敷市における下水道事業の課題</vt:lpstr>
      <vt:lpstr>PowerPoint プレゼンテーション</vt:lpstr>
      <vt:lpstr>PowerPoint プレゼンテーション</vt:lpstr>
      <vt:lpstr>１　倉敷市における下水道事業の課題</vt:lpstr>
      <vt:lpstr>PowerPoint プレゼンテーション</vt:lpstr>
      <vt:lpstr>１　倉敷市における下水道事業の課題</vt:lpstr>
      <vt:lpstr>１　倉敷市における下水道事業の課題</vt:lpstr>
      <vt:lpstr>１　倉敷市における下水道事業の課題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導入検討方針（案）とマーケットサウンディング</vt:lpstr>
      <vt:lpstr>3　導入検討方針（案）とマーケットサウンディング</vt:lpstr>
      <vt:lpstr>3　導入検討方針（案）とマーケットサウンディング</vt:lpstr>
      <vt:lpstr>3　導入検討方針（案）とマーケットサウンディング</vt:lpstr>
      <vt:lpstr>3　導入検討方針（案）とマーケットサウンディング</vt:lpstr>
      <vt:lpstr>3　導入検討方針（案）とマーケットサウンディング</vt:lpstr>
      <vt:lpstr>3　導入検討方針（案）とマーケットサウンディング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参考：用語の説明</vt:lpstr>
      <vt:lpstr>参考：用語の説明</vt:lpstr>
      <vt:lpstr>参考：用語の説明</vt:lpstr>
      <vt:lpstr>参考：用語の説明</vt:lpstr>
      <vt:lpstr>参考：用語の説明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mitype="http://purl.org/dc/dcmitype/" xmlns:dcterms="http://purl.org/dc/terms/" xmlns:xsi="http://www.w3.org/2001/XMLSchema-instance">
  <cp:lastPrinted>2025-07-15T07:47:10Z</cp:lastPrinted>
  <dcterms:modified xsi:type="dcterms:W3CDTF">2025-07-15T08:30:46Z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0x010100E8C47E5AFFDEDC40B9F5C77A57BF96A4</vt:lpwstr>
  </property>
</Properties>
</file>