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7"/>
  </p:notesMasterIdLst>
  <p:sldIdLst>
    <p:sldId id="2147378892" r:id="rId5"/>
    <p:sldId id="2147378893" r:id="rId6"/>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0070C0"/>
    <a:srgbClr val="FFCCFF"/>
    <a:srgbClr val="FF00FF"/>
    <a:srgbClr val="2585C9"/>
    <a:srgbClr val="00B050"/>
    <a:srgbClr val="70AD47"/>
    <a:srgbClr val="DAE3F3"/>
    <a:srgbClr val="FFF2CC"/>
    <a:srgbClr val="A8B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148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6"/>
            <a:ext cx="2949575" cy="498475"/>
          </a:xfrm>
          <a:prstGeom prst="rect">
            <a:avLst/>
          </a:prstGeom>
        </p:spPr>
        <p:txBody>
          <a:bodyPr vert="horz" lIns="91397" tIns="45695" rIns="91397" bIns="4569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4" y="6"/>
            <a:ext cx="2949575" cy="498475"/>
          </a:xfrm>
          <a:prstGeom prst="rect">
            <a:avLst/>
          </a:prstGeom>
        </p:spPr>
        <p:txBody>
          <a:bodyPr vert="horz" lIns="91397" tIns="45695" rIns="91397" bIns="45695" rtlCol="0"/>
          <a:lstStyle>
            <a:lvl1pPr algn="r">
              <a:defRPr sz="1200"/>
            </a:lvl1pPr>
          </a:lstStyle>
          <a:p>
            <a:fld id="{7EE5BBA3-23BA-421E-A6B2-40CBB36E4ACA}" type="datetimeFigureOut">
              <a:rPr kumimoji="1" lang="ja-JP" altLang="en-US" smtClean="0"/>
              <a:t>2025/9/22</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397" tIns="45695" rIns="91397" bIns="45695" rtlCol="0" anchor="ctr"/>
          <a:lstStyle/>
          <a:p>
            <a:endParaRPr lang="ja-JP" altLang="en-US"/>
          </a:p>
        </p:txBody>
      </p:sp>
      <p:sp>
        <p:nvSpPr>
          <p:cNvPr id="5" name="ノート プレースホルダー 4"/>
          <p:cNvSpPr>
            <a:spLocks noGrp="1"/>
          </p:cNvSpPr>
          <p:nvPr>
            <p:ph type="body" sz="quarter" idx="3"/>
          </p:nvPr>
        </p:nvSpPr>
        <p:spPr>
          <a:xfrm>
            <a:off x="681038" y="4783144"/>
            <a:ext cx="5445125" cy="3913187"/>
          </a:xfrm>
          <a:prstGeom prst="rect">
            <a:avLst/>
          </a:prstGeom>
        </p:spPr>
        <p:txBody>
          <a:bodyPr vert="horz" lIns="91397" tIns="45695" rIns="91397" bIns="4569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68"/>
            <a:ext cx="2949575" cy="498475"/>
          </a:xfrm>
          <a:prstGeom prst="rect">
            <a:avLst/>
          </a:prstGeom>
        </p:spPr>
        <p:txBody>
          <a:bodyPr vert="horz" lIns="91397" tIns="45695" rIns="91397" bIns="4569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4" y="9440868"/>
            <a:ext cx="2949575" cy="498475"/>
          </a:xfrm>
          <a:prstGeom prst="rect">
            <a:avLst/>
          </a:prstGeom>
        </p:spPr>
        <p:txBody>
          <a:bodyPr vert="horz" lIns="91397" tIns="45695" rIns="91397" bIns="45695" rtlCol="0" anchor="b"/>
          <a:lstStyle>
            <a:lvl1pPr algn="r">
              <a:defRPr sz="1200"/>
            </a:lvl1pPr>
          </a:lstStyle>
          <a:p>
            <a:fld id="{CC9E4919-8921-4E53-817D-973F5F6DF7C1}" type="slidenum">
              <a:rPr kumimoji="1" lang="ja-JP" altLang="en-US" smtClean="0"/>
              <a:t>‹#›</a:t>
            </a:fld>
            <a:endParaRPr kumimoji="1" lang="ja-JP" altLang="en-US"/>
          </a:p>
        </p:txBody>
      </p:sp>
    </p:spTree>
    <p:extLst>
      <p:ext uri="{BB962C8B-B14F-4D97-AF65-F5344CB8AC3E}">
        <p14:creationId xmlns:p14="http://schemas.microsoft.com/office/powerpoint/2010/main" val="26962658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defTabSz="461178"/>
            <a:fld id="{CC9E4919-8921-4E53-817D-973F5F6DF7C1}" type="slidenum">
              <a:rPr kumimoji="1" lang="ja-JP" altLang="en-US" sz="1300">
                <a:solidFill>
                  <a:prstClr val="black"/>
                </a:solidFill>
                <a:latin typeface="游ゴシック" panose="020F0502020204030204"/>
                <a:ea typeface="游ゴシック" panose="020B0400000000000000" pitchFamily="50" charset="-128"/>
              </a:rPr>
              <a:pPr defTabSz="461178"/>
              <a:t>2</a:t>
            </a:fld>
            <a:endParaRPr kumimoji="1" lang="ja-JP" altLang="en-US" sz="1300">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56684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B078DEA9-2112-4563-A7F5-931734AC6426}" type="datetime1">
              <a:rPr kumimoji="1" lang="ja-JP" altLang="en-US" smtClean="0"/>
              <a:t>2025/9/22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lvl1pPr>
              <a:defRPr sz="16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34779729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27245D3-122F-4954-8250-F1B018B09E80}" type="datetime1">
              <a:rPr kumimoji="1" lang="ja-JP" altLang="en-US" smtClean="0"/>
              <a:t>2025/9/22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82905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8AF18F4-61C2-48AC-9382-7659CC0D382E}" type="datetime1">
              <a:rPr kumimoji="1" lang="ja-JP" altLang="en-US" smtClean="0"/>
              <a:t>2025/9/22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11658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CA0473B-CB24-45BD-859B-BC66505A86EB}" type="datetime1">
              <a:rPr kumimoji="1" lang="ja-JP" altLang="en-US" smtClean="0"/>
              <a:t>2025/9/22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1" y="6356352"/>
            <a:ext cx="2228850" cy="365125"/>
          </a:xfrm>
        </p:spPr>
        <p:txBody>
          <a:bodyPr/>
          <a:lstStyle>
            <a:lvl1pPr>
              <a:defRPr sz="18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5987598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97C5D7A-0113-4798-BD02-4976B09DD63C}" type="datetime1">
              <a:rPr kumimoji="1" lang="ja-JP" altLang="en-US" smtClean="0"/>
              <a:t>2025/9/22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541190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53F2C3EB-F463-49D5-A78F-0049D0B7421E}" type="datetime1">
              <a:rPr kumimoji="1" lang="ja-JP" altLang="en-US" smtClean="0"/>
              <a:t>2025/9/22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258376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B29D4CA-0452-4538-B8F9-D36D77891E90}" type="datetime1">
              <a:rPr kumimoji="1" lang="ja-JP" altLang="en-US" smtClean="0"/>
              <a:t>2025/9/22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285806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2F85AF43-9E49-481F-87A3-5CCDED8CC990}" type="datetime1">
              <a:rPr kumimoji="1" lang="ja-JP" altLang="en-US" smtClean="0"/>
              <a:t>2025/9/22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39570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9F15FB-B7D1-4A62-889A-76E20E68CF89}" type="datetime1">
              <a:rPr kumimoji="1" lang="ja-JP" altLang="en-US" smtClean="0"/>
              <a:t>2025/9/22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423060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C0FE21B-93E7-4691-ABA4-F5ED958FEAA6}" type="datetime1">
              <a:rPr kumimoji="1" lang="ja-JP" altLang="en-US" smtClean="0"/>
              <a:t>2025/9/22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479874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E5BA7CD-FD9C-41B0-AADE-C05DA468DB68}" type="datetime1">
              <a:rPr kumimoji="1" lang="ja-JP" altLang="en-US" smtClean="0"/>
              <a:t>2025/9/22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37967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24086D-A45F-45F3-86C4-60334BD04A9F}" type="datetime1">
              <a:rPr kumimoji="1" lang="ja-JP" altLang="en-US" smtClean="0"/>
              <a:t>2025/9/22</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2549820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7">
            <a:extLst>
              <a:ext uri="{FF2B5EF4-FFF2-40B4-BE49-F238E27FC236}">
                <a16:creationId xmlns:a16="http://schemas.microsoft.com/office/drawing/2014/main" id="{293446D4-71E4-FB19-4247-A3ADE7B06ADD}"/>
              </a:ext>
            </a:extLst>
          </p:cNvPr>
          <p:cNvGraphicFramePr>
            <a:graphicFrameLocks noGrp="1"/>
          </p:cNvGraphicFramePr>
          <p:nvPr>
            <p:extLst>
              <p:ext uri="{D42A27DB-BD31-4B8C-83A1-F6EECF244321}">
                <p14:modId xmlns:p14="http://schemas.microsoft.com/office/powerpoint/2010/main" val="2550096742"/>
              </p:ext>
            </p:extLst>
          </p:nvPr>
        </p:nvGraphicFramePr>
        <p:xfrm>
          <a:off x="5033989" y="3996666"/>
          <a:ext cx="4794000" cy="1715453"/>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3175">
                  <a:extLst>
                    <a:ext uri="{9D8B030D-6E8A-4147-A177-3AD203B41FA5}">
                      <a16:colId xmlns:a16="http://schemas.microsoft.com/office/drawing/2014/main" val="2357388432"/>
                    </a:ext>
                  </a:extLst>
                </a:gridCol>
                <a:gridCol w="636856">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88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288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432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288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13" name="表 7">
            <a:extLst>
              <a:ext uri="{FF2B5EF4-FFF2-40B4-BE49-F238E27FC236}">
                <a16:creationId xmlns:a16="http://schemas.microsoft.com/office/drawing/2014/main" id="{052E650D-22EC-BFA3-F5F0-313AF2B4B137}"/>
              </a:ext>
            </a:extLst>
          </p:cNvPr>
          <p:cNvGraphicFramePr>
            <a:graphicFrameLocks noGrp="1"/>
          </p:cNvGraphicFramePr>
          <p:nvPr>
            <p:extLst>
              <p:ext uri="{D42A27DB-BD31-4B8C-83A1-F6EECF244321}">
                <p14:modId xmlns:p14="http://schemas.microsoft.com/office/powerpoint/2010/main" val="1054315077"/>
              </p:ext>
            </p:extLst>
          </p:nvPr>
        </p:nvGraphicFramePr>
        <p:xfrm>
          <a:off x="5033989" y="2450731"/>
          <a:ext cx="4794000" cy="1515178"/>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40008">
                  <a:extLst>
                    <a:ext uri="{9D8B030D-6E8A-4147-A177-3AD203B41FA5}">
                      <a16:colId xmlns:a16="http://schemas.microsoft.com/office/drawing/2014/main" val="2357388432"/>
                    </a:ext>
                  </a:extLst>
                </a:gridCol>
                <a:gridCol w="630023">
                  <a:extLst>
                    <a:ext uri="{9D8B030D-6E8A-4147-A177-3AD203B41FA5}">
                      <a16:colId xmlns:a16="http://schemas.microsoft.com/office/drawing/2014/main" val="505857850"/>
                    </a:ext>
                  </a:extLst>
                </a:gridCol>
              </a:tblGrid>
              <a:tr h="423612">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612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432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12" name="表 7">
            <a:extLst>
              <a:ext uri="{FF2B5EF4-FFF2-40B4-BE49-F238E27FC236}">
                <a16:creationId xmlns:a16="http://schemas.microsoft.com/office/drawing/2014/main" id="{776937D9-6D23-AD95-431A-6D61921C4AA7}"/>
              </a:ext>
            </a:extLst>
          </p:cNvPr>
          <p:cNvGraphicFramePr>
            <a:graphicFrameLocks noGrp="1"/>
          </p:cNvGraphicFramePr>
          <p:nvPr>
            <p:extLst>
              <p:ext uri="{D42A27DB-BD31-4B8C-83A1-F6EECF244321}">
                <p14:modId xmlns:p14="http://schemas.microsoft.com/office/powerpoint/2010/main" val="273718386"/>
              </p:ext>
            </p:extLst>
          </p:nvPr>
        </p:nvGraphicFramePr>
        <p:xfrm>
          <a:off x="5033989" y="1657974"/>
          <a:ext cx="4794000" cy="76200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21154">
                  <a:extLst>
                    <a:ext uri="{9D8B030D-6E8A-4147-A177-3AD203B41FA5}">
                      <a16:colId xmlns:a16="http://schemas.microsoft.com/office/drawing/2014/main" val="2357388432"/>
                    </a:ext>
                  </a:extLst>
                </a:gridCol>
                <a:gridCol w="648877">
                  <a:extLst>
                    <a:ext uri="{9D8B030D-6E8A-4147-A177-3AD203B41FA5}">
                      <a16:colId xmlns:a16="http://schemas.microsoft.com/office/drawing/2014/main" val="505857850"/>
                    </a:ext>
                  </a:extLst>
                </a:gridCol>
              </a:tblGrid>
              <a:tr h="190341">
                <a:tc>
                  <a:txBody>
                    <a:bodyPr/>
                    <a:lstStyle/>
                    <a:p>
                      <a:pPr algn="ctr"/>
                      <a:endParaRPr kumimoji="1" lang="ja-JP" altLang="en-US" sz="12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p>
                      <a:pPr marL="0" indent="442913" algn="l"/>
                      <a:r>
                        <a:rPr kumimoji="1" lang="ja-JP" altLang="en-US" sz="1200" b="1">
                          <a:solidFill>
                            <a:schemeClr val="tx1"/>
                          </a:solidFill>
                          <a:latin typeface="ＭＳ ゴシック" panose="020B0609070205080204" pitchFamily="49" charset="-128"/>
                          <a:ea typeface="ＭＳ ゴシック" panose="020B0609070205080204" pitchFamily="49" charset="-128"/>
                        </a:rPr>
                        <a:t>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88000">
                <a:tc>
                  <a:txBody>
                    <a:bodyPr/>
                    <a:lstStyle/>
                    <a:p>
                      <a:pPr algn="ctr"/>
                      <a:r>
                        <a:rPr kumimoji="1" lang="ja-JP" altLang="en-US" sz="1200" b="0">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9" name="表 7">
            <a:extLst>
              <a:ext uri="{FF2B5EF4-FFF2-40B4-BE49-F238E27FC236}">
                <a16:creationId xmlns:a16="http://schemas.microsoft.com/office/drawing/2014/main" id="{2727FBEC-1822-487A-53E3-7C1CA897C7BF}"/>
              </a:ext>
            </a:extLst>
          </p:cNvPr>
          <p:cNvGraphicFramePr>
            <a:graphicFrameLocks noGrp="1"/>
          </p:cNvGraphicFramePr>
          <p:nvPr>
            <p:extLst>
              <p:ext uri="{D42A27DB-BD31-4B8C-83A1-F6EECF244321}">
                <p14:modId xmlns:p14="http://schemas.microsoft.com/office/powerpoint/2010/main" val="2441586231"/>
              </p:ext>
            </p:extLst>
          </p:nvPr>
        </p:nvGraphicFramePr>
        <p:xfrm>
          <a:off x="78011" y="4925917"/>
          <a:ext cx="4794000" cy="1251586"/>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40082">
                  <a:extLst>
                    <a:ext uri="{9D8B030D-6E8A-4147-A177-3AD203B41FA5}">
                      <a16:colId xmlns:a16="http://schemas.microsoft.com/office/drawing/2014/main" val="2357388432"/>
                    </a:ext>
                  </a:extLst>
                </a:gridCol>
                <a:gridCol w="629949">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432000">
                <a:tc>
                  <a:txBody>
                    <a:bodyPr/>
                    <a:lstStyle/>
                    <a:p>
                      <a:pPr algn="ctr"/>
                      <a:r>
                        <a:rPr kumimoji="1" lang="ja-JP" altLang="en-US" sz="1200" b="0">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農機、ハウス等の電気・燃料の使用状況の記録・保存に努める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432000">
                <a:tc>
                  <a:txBody>
                    <a:bodyPr/>
                    <a:lstStyle/>
                    <a:p>
                      <a:pPr algn="ctr"/>
                      <a:r>
                        <a:rPr kumimoji="1" lang="ja-JP" altLang="en-US" sz="1200" b="0">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8" name="表 7">
            <a:extLst>
              <a:ext uri="{FF2B5EF4-FFF2-40B4-BE49-F238E27FC236}">
                <a16:creationId xmlns:a16="http://schemas.microsoft.com/office/drawing/2014/main" id="{28186357-C594-7256-AA75-3BCC82378DC1}"/>
              </a:ext>
            </a:extLst>
          </p:cNvPr>
          <p:cNvGraphicFramePr>
            <a:graphicFrameLocks noGrp="1"/>
          </p:cNvGraphicFramePr>
          <p:nvPr>
            <p:extLst>
              <p:ext uri="{D42A27DB-BD31-4B8C-83A1-F6EECF244321}">
                <p14:modId xmlns:p14="http://schemas.microsoft.com/office/powerpoint/2010/main" val="3790352044"/>
              </p:ext>
            </p:extLst>
          </p:nvPr>
        </p:nvGraphicFramePr>
        <p:xfrm>
          <a:off x="78011" y="2579357"/>
          <a:ext cx="4794000" cy="2311719"/>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（２）適正な防除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5524589"/>
                  </a:ext>
                </a:extLst>
              </a:tr>
            </a:tbl>
          </a:graphicData>
        </a:graphic>
      </p:graphicFrame>
      <p:graphicFrame>
        <p:nvGraphicFramePr>
          <p:cNvPr id="7" name="表 7">
            <a:extLst>
              <a:ext uri="{FF2B5EF4-FFF2-40B4-BE49-F238E27FC236}">
                <a16:creationId xmlns:a16="http://schemas.microsoft.com/office/drawing/2014/main" id="{A998F7D5-90BD-3218-DB46-49C7D8A10F4D}"/>
              </a:ext>
            </a:extLst>
          </p:cNvPr>
          <p:cNvGraphicFramePr>
            <a:graphicFrameLocks noGrp="1"/>
          </p:cNvGraphicFramePr>
          <p:nvPr>
            <p:extLst>
              <p:ext uri="{D42A27DB-BD31-4B8C-83A1-F6EECF244321}">
                <p14:modId xmlns:p14="http://schemas.microsoft.com/office/powerpoint/2010/main" val="1184675225"/>
              </p:ext>
            </p:extLst>
          </p:nvPr>
        </p:nvGraphicFramePr>
        <p:xfrm>
          <a:off x="78011" y="974796"/>
          <a:ext cx="4794000" cy="156972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latin typeface="ＭＳ ゴシック" panose="020B0609070205080204" pitchFamily="49" charset="-128"/>
                          <a:ea typeface="ＭＳ ゴシック" panose="020B0609070205080204" pitchFamily="49" charset="-128"/>
                        </a:rPr>
                        <a:t>□</a:t>
                      </a:r>
                      <a:endParaRPr kumimoji="1" lang="en-US" altLang="ja-JP" sz="1400" b="0" dirty="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latin typeface="ＭＳ 明朝" panose="02020609040205080304" pitchFamily="17" charset="-128"/>
                          <a:ea typeface="ＭＳ 明朝" panose="02020609040205080304" pitchFamily="17" charset="-128"/>
                        </a:rPr>
                        <a:t>作物特性やデータに基づく施肥設計を検討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200" b="0" dirty="0">
                          <a:latin typeface="ＭＳ 明朝" panose="02020609040205080304" pitchFamily="17" charset="-128"/>
                          <a:ea typeface="ＭＳ 明朝" panose="02020609040205080304" pitchFamily="17" charset="-128"/>
                        </a:rPr>
                        <a:t>有機物の適正な</a:t>
                      </a:r>
                      <a:r>
                        <a:rPr kumimoji="1" lang="ja-JP" altLang="en-US" sz="1200" b="0" dirty="0">
                          <a:solidFill>
                            <a:schemeClr val="tx1"/>
                          </a:solidFill>
                          <a:latin typeface="ＭＳ 明朝" panose="02020609040205080304" pitchFamily="17" charset="-128"/>
                          <a:ea typeface="ＭＳ 明朝" panose="02020609040205080304" pitchFamily="17" charset="-128"/>
                        </a:rPr>
                        <a:t>施用による土づくりを検討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4151411"/>
                  </a:ext>
                </a:extLst>
              </a:tr>
            </a:tbl>
          </a:graphicData>
        </a:graphic>
      </p:graphicFrame>
      <p:sp>
        <p:nvSpPr>
          <p:cNvPr id="3" name="テキスト ボックス 2">
            <a:extLst>
              <a:ext uri="{FF2B5EF4-FFF2-40B4-BE49-F238E27FC236}">
                <a16:creationId xmlns:a16="http://schemas.microsoft.com/office/drawing/2014/main" id="{0ECBA042-7483-A3D2-761A-1F6EAA22EB13}"/>
              </a:ext>
            </a:extLst>
          </p:cNvPr>
          <p:cNvSpPr txBox="1"/>
          <p:nvPr/>
        </p:nvSpPr>
        <p:spPr>
          <a:xfrm>
            <a:off x="0" y="266743"/>
            <a:ext cx="5105885" cy="369332"/>
          </a:xfrm>
          <a:prstGeom prst="rect">
            <a:avLst/>
          </a:prstGeom>
          <a:noFill/>
        </p:spPr>
        <p:txBody>
          <a:bodyPr wrap="none" lIns="91440" tIns="45720" rIns="91440" bIns="45720" rtlCol="0" anchor="t">
            <a:spAutoFit/>
          </a:bodyPr>
          <a:lstStyle/>
          <a:p>
            <a:r>
              <a:rPr kumimoji="1" lang="ja-JP" altLang="en-US" b="1" dirty="0">
                <a:latin typeface="Meiryo UI"/>
                <a:ea typeface="Meiryo UI"/>
              </a:rPr>
              <a:t>環境負荷低減のチェックシート</a:t>
            </a:r>
            <a:r>
              <a:rPr lang="ja-JP" altLang="en-US" b="1" dirty="0">
                <a:solidFill>
                  <a:prstClr val="black"/>
                </a:solidFill>
                <a:latin typeface="メイリオ"/>
                <a:ea typeface="メイリオ"/>
              </a:rPr>
              <a:t>（</a:t>
            </a:r>
            <a:r>
              <a:rPr kumimoji="0" lang="ja-JP" altLang="en-US" b="1" i="0" u="none" strike="noStrike" kern="1200" cap="none" spc="0" normalizeH="0" baseline="0" noProof="0" dirty="0">
                <a:ln>
                  <a:noFill/>
                </a:ln>
                <a:solidFill>
                  <a:prstClr val="black"/>
                </a:solidFill>
                <a:effectLst/>
                <a:uLnTx/>
                <a:uFillTx/>
                <a:latin typeface="メイリオ"/>
                <a:ea typeface="メイリオ"/>
              </a:rPr>
              <a:t>農業経営体向け）</a:t>
            </a:r>
            <a:endParaRPr kumimoji="1" lang="en-US" altLang="ja-JP" b="1" dirty="0">
              <a:latin typeface="Meiryo UI"/>
              <a:ea typeface="Meiryo UI"/>
            </a:endParaRPr>
          </a:p>
        </p:txBody>
      </p:sp>
      <p:graphicFrame>
        <p:nvGraphicFramePr>
          <p:cNvPr id="2" name="表 7">
            <a:extLst>
              <a:ext uri="{FF2B5EF4-FFF2-40B4-BE49-F238E27FC236}">
                <a16:creationId xmlns:a16="http://schemas.microsoft.com/office/drawing/2014/main" id="{48D11440-97AC-268D-92BD-F270091C8890}"/>
              </a:ext>
            </a:extLst>
          </p:cNvPr>
          <p:cNvGraphicFramePr>
            <a:graphicFrameLocks noGrp="1"/>
          </p:cNvGraphicFramePr>
          <p:nvPr>
            <p:extLst>
              <p:ext uri="{D42A27DB-BD31-4B8C-83A1-F6EECF244321}">
                <p14:modId xmlns:p14="http://schemas.microsoft.com/office/powerpoint/2010/main" val="129034492"/>
              </p:ext>
            </p:extLst>
          </p:nvPr>
        </p:nvGraphicFramePr>
        <p:xfrm>
          <a:off x="5033989" y="968715"/>
          <a:ext cx="4794000" cy="65532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11727">
                  <a:extLst>
                    <a:ext uri="{9D8B030D-6E8A-4147-A177-3AD203B41FA5}">
                      <a16:colId xmlns:a16="http://schemas.microsoft.com/office/drawing/2014/main" val="2357388432"/>
                    </a:ext>
                  </a:extLst>
                </a:gridCol>
                <a:gridCol w="658304">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88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sp>
        <p:nvSpPr>
          <p:cNvPr id="6" name="テキスト ボックス 5">
            <a:extLst>
              <a:ext uri="{FF2B5EF4-FFF2-40B4-BE49-F238E27FC236}">
                <a16:creationId xmlns:a16="http://schemas.microsoft.com/office/drawing/2014/main" id="{34C4DFA5-D155-792A-2115-2BF37F11D7D1}"/>
              </a:ext>
            </a:extLst>
          </p:cNvPr>
          <p:cNvSpPr txBox="1"/>
          <p:nvPr/>
        </p:nvSpPr>
        <p:spPr>
          <a:xfrm>
            <a:off x="5222368" y="46928"/>
            <a:ext cx="4031873" cy="830997"/>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事業名：</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助成対象者名：</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住　所：</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連絡先：</a:t>
            </a:r>
            <a:r>
              <a:rPr kumimoji="1" lang="ja-JP" altLang="en-US" sz="1200" u="sng" dirty="0">
                <a:latin typeface="ＭＳ ゴシック" panose="020B0609070205080204" pitchFamily="49" charset="-128"/>
                <a:ea typeface="ＭＳ ゴシック" panose="020B0609070205080204" pitchFamily="49" charset="-128"/>
              </a:rPr>
              <a:t>　　　　　　　　　　　　　　　　　　　　</a:t>
            </a:r>
          </a:p>
        </p:txBody>
      </p:sp>
      <p:sp>
        <p:nvSpPr>
          <p:cNvPr id="15" name="テキスト ボックス 14">
            <a:extLst>
              <a:ext uri="{FF2B5EF4-FFF2-40B4-BE49-F238E27FC236}">
                <a16:creationId xmlns:a16="http://schemas.microsoft.com/office/drawing/2014/main" id="{669051E2-FFA6-AE06-24D2-3E8ECF25DA5A}"/>
              </a:ext>
            </a:extLst>
          </p:cNvPr>
          <p:cNvSpPr txBox="1"/>
          <p:nvPr/>
        </p:nvSpPr>
        <p:spPr>
          <a:xfrm>
            <a:off x="4837668" y="5691969"/>
            <a:ext cx="4872011" cy="1107996"/>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dirty="0">
                <a:latin typeface="ＭＳ ゴシック" panose="020B0609070205080204" pitchFamily="49" charset="-128"/>
                <a:ea typeface="ＭＳ ゴシック" panose="020B0609070205080204" pitchFamily="49" charset="-128"/>
              </a:rPr>
              <a:t>＜報告内容の確認と個人情報の取り扱いについて＞</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本チェックシートにて報告された内容については、農林水産省が対象者を抽出し、実施状況の確認を行います。</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記入いただいた個人情報については、本チェックシートの実施状況確認のために農林水産省で使用し、ご本人の同意がなければ第三者に提供することはありません。</a:t>
            </a:r>
            <a:endParaRPr kumimoji="1" lang="en-US" altLang="ja-JP" sz="1100" dirty="0">
              <a:latin typeface="ＭＳ ゴシック" panose="020B0609070205080204" pitchFamily="49" charset="-128"/>
              <a:ea typeface="ＭＳ ゴシック" panose="020B0609070205080204" pitchFamily="49" charset="-128"/>
            </a:endParaRPr>
          </a:p>
        </p:txBody>
      </p:sp>
      <p:sp>
        <p:nvSpPr>
          <p:cNvPr id="16" name="テキスト ボックス 15">
            <a:extLst>
              <a:ext uri="{FF2B5EF4-FFF2-40B4-BE49-F238E27FC236}">
                <a16:creationId xmlns:a16="http://schemas.microsoft.com/office/drawing/2014/main" id="{B09F9575-3F39-1C53-A8AA-3574036A6213}"/>
              </a:ext>
            </a:extLst>
          </p:cNvPr>
          <p:cNvSpPr txBox="1"/>
          <p:nvPr/>
        </p:nvSpPr>
        <p:spPr>
          <a:xfrm>
            <a:off x="7315657" y="6604521"/>
            <a:ext cx="2492990" cy="276999"/>
          </a:xfrm>
          <a:prstGeom prst="rect">
            <a:avLst/>
          </a:prstGeom>
          <a:noFill/>
        </p:spPr>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上記について、確認しました→</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a:t>
            </a:r>
          </a:p>
        </p:txBody>
      </p:sp>
      <p:sp>
        <p:nvSpPr>
          <p:cNvPr id="17" name="正方形/長方形 16">
            <a:extLst>
              <a:ext uri="{FF2B5EF4-FFF2-40B4-BE49-F238E27FC236}">
                <a16:creationId xmlns:a16="http://schemas.microsoft.com/office/drawing/2014/main" id="{28016EBC-4AC8-3860-B54B-4E354F7F72ED}"/>
              </a:ext>
            </a:extLst>
          </p:cNvPr>
          <p:cNvSpPr/>
          <p:nvPr/>
        </p:nvSpPr>
        <p:spPr>
          <a:xfrm>
            <a:off x="4918657" y="5739827"/>
            <a:ext cx="4800258" cy="1107996"/>
          </a:xfrm>
          <a:prstGeom prst="rect">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74F8387D-BCC5-0788-DBCA-2E492970A72D}"/>
              </a:ext>
            </a:extLst>
          </p:cNvPr>
          <p:cNvSpPr txBox="1"/>
          <p:nvPr/>
        </p:nvSpPr>
        <p:spPr>
          <a:xfrm>
            <a:off x="0" y="-4578"/>
            <a:ext cx="5042516" cy="276999"/>
          </a:xfrm>
          <a:prstGeom prst="rect">
            <a:avLst/>
          </a:prstGeom>
          <a:noFill/>
        </p:spPr>
        <p:txBody>
          <a:bodyPr wrap="square">
            <a:spAutoFit/>
          </a:bodyPr>
          <a:lstStyle/>
          <a:p>
            <a:r>
              <a:rPr lang="ja-JP" altLang="en-US" sz="1200" dirty="0">
                <a:latin typeface="ＭＳ ゴシック" panose="020B0609070205080204" pitchFamily="49" charset="-128"/>
                <a:ea typeface="ＭＳ ゴシック" panose="020B0609070205080204" pitchFamily="49" charset="-128"/>
              </a:rPr>
              <a:t>別紙様式６号（第</a:t>
            </a:r>
            <a:r>
              <a:rPr lang="en-US" altLang="ja-JP" sz="1200" dirty="0">
                <a:latin typeface="ＭＳ ゴシック" panose="020B0609070205080204" pitchFamily="49" charset="-128"/>
                <a:ea typeface="ＭＳ ゴシック" panose="020B0609070205080204" pitchFamily="49" charset="-128"/>
              </a:rPr>
              <a:t>10</a:t>
            </a:r>
            <a:r>
              <a:rPr lang="ja-JP" altLang="en-US" sz="1200" dirty="0">
                <a:latin typeface="ＭＳ ゴシック" panose="020B0609070205080204" pitchFamily="49" charset="-128"/>
                <a:ea typeface="ＭＳ ゴシック" panose="020B0609070205080204" pitchFamily="49" charset="-128"/>
              </a:rPr>
              <a:t>の５の関係）</a:t>
            </a:r>
          </a:p>
        </p:txBody>
      </p:sp>
    </p:spTree>
    <p:extLst>
      <p:ext uri="{BB962C8B-B14F-4D97-AF65-F5344CB8AC3E}">
        <p14:creationId xmlns:p14="http://schemas.microsoft.com/office/powerpoint/2010/main" val="580855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CC8FBA38-9216-1BF5-BD24-E5CEA532B670}"/>
              </a:ext>
            </a:extLst>
          </p:cNvPr>
          <p:cNvSpPr txBox="1"/>
          <p:nvPr/>
        </p:nvSpPr>
        <p:spPr>
          <a:xfrm>
            <a:off x="69973" y="172629"/>
            <a:ext cx="6340197" cy="338554"/>
          </a:xfrm>
          <a:prstGeom prst="rect">
            <a:avLst/>
          </a:prstGeom>
          <a:noFill/>
        </p:spPr>
        <p:txBody>
          <a:bodyPr wrap="none" lIns="91440" tIns="45720" rIns="91440" bIns="4572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a:ea typeface="Meiryo UI"/>
                <a:cs typeface="+mn-cs"/>
              </a:rPr>
              <a:t>（裏面）</a:t>
            </a:r>
            <a:r>
              <a:rPr kumimoji="0" lang="ja-JP" altLang="en-US" sz="1600" b="1" i="0" u="none" strike="noStrike" kern="1200" cap="none" spc="0" normalizeH="0" baseline="0" noProof="0" dirty="0">
                <a:ln>
                  <a:noFill/>
                </a:ln>
                <a:solidFill>
                  <a:prstClr val="black"/>
                </a:solidFill>
                <a:effectLst/>
                <a:uLnTx/>
                <a:uFillTx/>
                <a:latin typeface="メイリオ"/>
                <a:ea typeface="メイリオ"/>
                <a:cs typeface="+mn-cs"/>
              </a:rPr>
              <a:t>農業経営体向け、畜産経営体向け、自治体等向け（共通）</a:t>
            </a:r>
            <a:endParaRPr kumimoji="1" lang="en-US" altLang="ja-JP" sz="1600" b="1"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7" name="正方形/長方形 6">
            <a:extLst>
              <a:ext uri="{FF2B5EF4-FFF2-40B4-BE49-F238E27FC236}">
                <a16:creationId xmlns:a16="http://schemas.microsoft.com/office/drawing/2014/main" id="{F8101FEA-E49D-4036-99A7-58DFB2C80B9F}"/>
              </a:ext>
            </a:extLst>
          </p:cNvPr>
          <p:cNvSpPr/>
          <p:nvPr/>
        </p:nvSpPr>
        <p:spPr>
          <a:xfrm>
            <a:off x="238957" y="837600"/>
            <a:ext cx="9428086" cy="597581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 name="テキスト ボックス 7">
            <a:extLst>
              <a:ext uri="{FF2B5EF4-FFF2-40B4-BE49-F238E27FC236}">
                <a16:creationId xmlns:a16="http://schemas.microsoft.com/office/drawing/2014/main" id="{C91CEEF8-F105-AE1B-3F3B-756D8A751CC2}"/>
              </a:ext>
            </a:extLst>
          </p:cNvPr>
          <p:cNvSpPr txBox="1"/>
          <p:nvPr/>
        </p:nvSpPr>
        <p:spPr>
          <a:xfrm>
            <a:off x="238957" y="511183"/>
            <a:ext cx="9428086"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⑫「関係法令の遵守」に関する法令一覧</a:t>
            </a:r>
          </a:p>
        </p:txBody>
      </p:sp>
      <p:sp>
        <p:nvSpPr>
          <p:cNvPr id="13" name="テキスト ボックス 12">
            <a:extLst>
              <a:ext uri="{FF2B5EF4-FFF2-40B4-BE49-F238E27FC236}">
                <a16:creationId xmlns:a16="http://schemas.microsoft.com/office/drawing/2014/main" id="{9F54FD2C-6285-E470-F23A-D3FEF72F34A4}"/>
              </a:ext>
            </a:extLst>
          </p:cNvPr>
          <p:cNvSpPr txBox="1"/>
          <p:nvPr/>
        </p:nvSpPr>
        <p:spPr>
          <a:xfrm>
            <a:off x="443883" y="1296140"/>
            <a:ext cx="4287915" cy="522894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aphicFrame>
        <p:nvGraphicFramePr>
          <p:cNvPr id="14" name="表 13">
            <a:extLst>
              <a:ext uri="{FF2B5EF4-FFF2-40B4-BE49-F238E27FC236}">
                <a16:creationId xmlns:a16="http://schemas.microsoft.com/office/drawing/2014/main" id="{CA3633C7-6826-B366-6A00-E980FE6AD078}"/>
              </a:ext>
            </a:extLst>
          </p:cNvPr>
          <p:cNvGraphicFramePr>
            <a:graphicFrameLocks noGrp="1"/>
          </p:cNvGraphicFramePr>
          <p:nvPr/>
        </p:nvGraphicFramePr>
        <p:xfrm>
          <a:off x="238957" y="873510"/>
          <a:ext cx="9428086" cy="5867400"/>
        </p:xfrm>
        <a:graphic>
          <a:graphicData uri="http://schemas.openxmlformats.org/drawingml/2006/table">
            <a:tbl>
              <a:tblPr/>
              <a:tblGrid>
                <a:gridCol w="9428086">
                  <a:extLst>
                    <a:ext uri="{9D8B030D-6E8A-4147-A177-3AD203B41FA5}">
                      <a16:colId xmlns:a16="http://schemas.microsoft.com/office/drawing/2014/main" val="1000326207"/>
                    </a:ext>
                  </a:extLst>
                </a:gridCol>
              </a:tblGrid>
              <a:tr h="5811862">
                <a:tc>
                  <a:txBody>
                    <a:bodyPr/>
                    <a:lstStyle/>
                    <a:p>
                      <a:pPr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（１）適正な施肥</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・肥料の品質の確保等に関する法律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25</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127</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・農用地の土壌の汚染防止等に関する法律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45</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139</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・土壌汚染対策法 （平成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14</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53</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 等</a:t>
                      </a:r>
                    </a:p>
                    <a:p>
                      <a:pPr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（２）適正な防除</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・農薬取締法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23</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82</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・植物防疫法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25</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151</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 等</a:t>
                      </a:r>
                    </a:p>
                    <a:p>
                      <a:pPr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（３）エネルギーの節減</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・エネルギーの使用の合理化及び非化石エネルギーへの転換等に関する法律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54</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49</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号）等</a:t>
                      </a:r>
                    </a:p>
                    <a:p>
                      <a:pPr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（４）悪臭及び害虫の発生防止</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・家畜排せつ物の管理の適正化及び利用の促進に関する法律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11</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112</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・悪臭防止法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46</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91</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 等</a:t>
                      </a:r>
                    </a:p>
                    <a:p>
                      <a:pPr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（５）廃棄物の発生抑制、適正な循環的な利用及び適正な処分</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・廃棄物の処理及び清掃に関する法律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45</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137</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・食品循環資源の再生利用等の促進に関する法律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12</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116</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・国等による環境物品等の調達の推進等に関する法律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12</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100</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・容器包装に係る分別収集及び再商品化の促進等に関する法律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（平成７年法律第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112</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・プラスチックに係る資源循環の促進等に関する法律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（令和３年法律第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60</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号）等</a:t>
                      </a:r>
                    </a:p>
                    <a:p>
                      <a:pPr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（６）生物多様性への悪影響の防止</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・遺伝子組換え生物等の使用等の規制による生物の多様性の確保に関する法律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15</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97</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・水質汚濁防止法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45</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138</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・湖沼水質保全特別措置法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59</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61</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・鳥獣の保護及び管理並びに狩猟の適正化に関する法律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14</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88</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・鳥獣による農林水産業等に係る被害の防止のための特別措置に関する法律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19</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134</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・合法伐採木材等の流通及び利用の促進に関する法律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28</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48</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・漁業法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24</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267</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・水産資源保護法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26</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313</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・持続的養殖生産確保法 （平成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11</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51</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 等</a:t>
                      </a:r>
                    </a:p>
                    <a:p>
                      <a:pPr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（７）環境関係法令の遵守等</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・労働安全衛生法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47</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57</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・環境影響評価法 （平成</a:t>
                      </a:r>
                      <a:r>
                        <a:rPr lang="ja-JP" alt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９</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81</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・地球温暖化対策の推進に関する法律 （平成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10</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117</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・国等における温室効果ガス等の排出の削減に配慮した契約の推進に関する法律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19</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56</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・土地改良法</a:t>
                      </a:r>
                      <a:r>
                        <a:rPr lang="ja-JP" alt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24</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195</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endPar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endParaRPr>
                    </a:p>
                    <a:p>
                      <a:pPr marL="304800" indent="-152400" algn="l" latinLnBrk="1" hangingPunct="0"/>
                      <a:r>
                        <a:rPr lang="ja-JP"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・森林法</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（昭和</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26</a:t>
                      </a:r>
                      <a:r>
                        <a:rPr lang="ja-JP"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249</a:t>
                      </a:r>
                      <a:r>
                        <a:rPr lang="ja-JP"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 等</a:t>
                      </a:r>
                      <a:endPar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endParaRPr>
                    </a:p>
                  </a:txBody>
                  <a:tcPr marL="90170" marR="90170" marT="0" marB="0">
                    <a:lnL>
                      <a:noFill/>
                    </a:lnL>
                    <a:lnR>
                      <a:noFill/>
                    </a:lnR>
                    <a:lnT>
                      <a:noFill/>
                    </a:lnT>
                    <a:lnB>
                      <a:noFill/>
                    </a:lnB>
                  </a:tcPr>
                </a:tc>
                <a:extLst>
                  <a:ext uri="{0D108BD9-81ED-4DB2-BD59-A6C34878D82A}">
                    <a16:rowId xmlns:a16="http://schemas.microsoft.com/office/drawing/2014/main" val="1088589116"/>
                  </a:ext>
                </a:extLst>
              </a:tr>
            </a:tbl>
          </a:graphicData>
        </a:graphic>
      </p:graphicFrame>
    </p:spTree>
    <p:extLst>
      <p:ext uri="{BB962C8B-B14F-4D97-AF65-F5344CB8AC3E}">
        <p14:creationId xmlns:p14="http://schemas.microsoft.com/office/powerpoint/2010/main" val="421826371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8B6F6AB58ACEF4391CB07F4054105D4" ma:contentTypeVersion="18" ma:contentTypeDescription="新しいドキュメントを作成します。" ma:contentTypeScope="" ma:versionID="732fd2644a10bf2811171dc0773aac94">
  <xsd:schema xmlns:xsd="http://www.w3.org/2001/XMLSchema" xmlns:xs="http://www.w3.org/2001/XMLSchema" xmlns:p="http://schemas.microsoft.com/office/2006/metadata/properties" xmlns:ns2="c17a5b49-c125-440d-bbec-d909d7c0960a" xmlns:ns3="f64a651d-62e0-4d4f-83e2-4e87fd44fa6c" targetNamespace="http://schemas.microsoft.com/office/2006/metadata/properties" ma:root="true" ma:fieldsID="06fabfea6343882d94bbcc753f501f2f" ns2:_="" ns3:_="">
    <xsd:import namespace="c17a5b49-c125-440d-bbec-d909d7c0960a"/>
    <xsd:import namespace="f64a651d-62e0-4d4f-83e2-4e87fd44fa6c"/>
    <xsd:element name="properties">
      <xsd:complexType>
        <xsd:sequence>
          <xsd:element name="documentManagement">
            <xsd:complexType>
              <xsd:all>
                <xsd:element ref="ns2:_x4f5c__x6210__x65e5__x6642_" minOccurs="0"/>
                <xsd:element ref="ns2:_x4f5c__x6210__x65e5__x6642_0" minOccurs="0"/>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_Flow_SignoffStatu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7a5b49-c125-440d-bbec-d909d7c0960a"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_x4f5c__x6210__x65e5__x6642_0" ma:index="9" nillable="true" ma:displayName="作成日時" ma:default="" ma:description="" ma:format="DateTime" ma:internalName="_x4f5c__x6210__x65e5__x6642_0">
      <xsd:simpleType>
        <xsd:restriction base="dms:DateTime"/>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descriptio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_Flow_SignoffStatus" ma:index="23" nillable="true" ma:displayName="承認の状態" ma:internalName="_x627f__x8a8d__x306e__x72b6__x614b_">
      <xsd:simpleType>
        <xsd:restriction base="dms:Text"/>
      </xsd:simpleType>
    </xsd:element>
    <xsd:element name="MediaServiceLocation" ma:index="24" nillable="true" ma:displayName="Location" ma:descrip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64a651d-62e0-4d4f-83e2-4e87fd44fa6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bf61262d-0eb2-43a2-afb9-34aed4bd22b7}" ma:internalName="TaxCatchAll" ma:showField="CatchAllData" ma:web="f64a651d-62e0-4d4f-83e2-4e87fd44fa6c">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64a651d-62e0-4d4f-83e2-4e87fd44fa6c" xsi:nil="true"/>
    <_x4f5c__x6210__x65e5__x6642_ xmlns="c17a5b49-c125-440d-bbec-d909d7c0960a" xsi:nil="true"/>
    <lcf76f155ced4ddcb4097134ff3c332f xmlns="c17a5b49-c125-440d-bbec-d909d7c0960a">
      <Terms xmlns="http://schemas.microsoft.com/office/infopath/2007/PartnerControls"/>
    </lcf76f155ced4ddcb4097134ff3c332f>
    <MediaLengthInSeconds xmlns="c17a5b49-c125-440d-bbec-d909d7c0960a" xsi:nil="true"/>
    <_Flow_SignoffStatus xmlns="c17a5b49-c125-440d-bbec-d909d7c0960a" xsi:nil="true"/>
    <_x4f5c__x6210__x65e5__x6642_0 xmlns="c17a5b49-c125-440d-bbec-d909d7c0960a" xsi:nil="true"/>
  </documentManagement>
</p:properties>
</file>

<file path=customXml/itemProps1.xml><?xml version="1.0" encoding="utf-8"?>
<ds:datastoreItem xmlns:ds="http://schemas.openxmlformats.org/officeDocument/2006/customXml" ds:itemID="{C2F57D95-53C0-41A3-88FA-15CB452EDE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17a5b49-c125-440d-bbec-d909d7c0960a"/>
    <ds:schemaRef ds:uri="f64a651d-62e0-4d4f-83e2-4e87fd44fa6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0A28211-5C75-459C-96EF-5E708A7D4093}">
  <ds:schemaRefs>
    <ds:schemaRef ds:uri="http://schemas.microsoft.com/sharepoint/v3/contenttype/forms"/>
  </ds:schemaRefs>
</ds:datastoreItem>
</file>

<file path=customXml/itemProps3.xml><?xml version="1.0" encoding="utf-8"?>
<ds:datastoreItem xmlns:ds="http://schemas.openxmlformats.org/officeDocument/2006/customXml" ds:itemID="{88B7C2A7-38FF-433F-972F-B0D0DCFF91B9}">
  <ds:schemaRefs>
    <ds:schemaRef ds:uri="http://www.w3.org/XML/1998/namespace"/>
    <ds:schemaRef ds:uri="http://purl.org/dc/terms/"/>
    <ds:schemaRef ds:uri="85ec59af-1a16-40a0-b163-384e34c79a5c"/>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purl.org/dc/dcmitype/"/>
    <ds:schemaRef ds:uri="04051ca4-4174-4f5a-b4bf-c8092c177d67"/>
    <ds:schemaRef ds:uri="http://schemas.microsoft.com/office/2006/metadata/properties"/>
    <ds:schemaRef ds:uri="f64a651d-62e0-4d4f-83e2-4e87fd44fa6c"/>
    <ds:schemaRef ds:uri="c17a5b49-c125-440d-bbec-d909d7c0960a"/>
  </ds:schemaRefs>
</ds:datastoreItem>
</file>

<file path=docProps/app.xml><?xml version="1.0" encoding="utf-8"?>
<Properties xmlns:vt="http://schemas.openxmlformats.org/officeDocument/2006/docPropsVTypes" xmlns="http://schemas.openxmlformats.org/officeDocument/2006/extended-properties">
  <Template>Office Theme</Template>
  <TotalTime>236</TotalTime>
  <Words>1199</Words>
  <PresentationFormat>A4 210 x 297 mm</PresentationFormat>
  <Paragraphs>160</Paragraphs>
  <Slides>2</Slides>
  <Notes>1</Notes>
  <HiddenSlides>0</HiddenSlides>
  <MMClips>0</MMClips>
  <ScaleCrop>false</ScaleCrop>
  <HeadingPairs>
    <vt:vector baseType="variant" size="6">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baseType="lpstr" size="12">
      <vt:lpstr>Meiryo UI</vt:lpstr>
      <vt:lpstr>ＭＳ ゴシック</vt:lpstr>
      <vt:lpstr>ＭＳ 明朝</vt:lpstr>
      <vt:lpstr>メイリオ</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cp:lastPrinted>2025-01-27T05:53:15Z</cp:lastPrinted>
  <dcterms:created xsi:type="dcterms:W3CDTF">2023-04-07T00:51:12Z</dcterms:created>
  <dcterms:modified xsi:type="dcterms:W3CDTF">2025-09-22T08:39:28Z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0x01010098B6F6AB58ACEF4391CB07F4054105D4</vt:lpwstr>
  </property>
  <property fmtid="{D5CDD505-2E9C-101B-9397-08002B2CF9AE}" pid="3" name="MediaServiceImageTags">
    <vt:lpwstr/>
  </property>
  <property fmtid="{D5CDD505-2E9C-101B-9397-08002B2CF9AE}" pid="4" name="Order">
    <vt:r8>13624100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