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png" ContentType="image/png"/>
  <Default Extension="wmf" ContentType="image/x-wmf"/>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Types>
</file>

<file path=_rels/.rels>&#65279;<?xml version="1.0" encoding="utf-8"?><Relationships xmlns="http://schemas.openxmlformats.org/package/2006/relationships"><Relationship Type="http://schemas.openxmlformats.org/package/2006/relationships/metadata/thumbnail" Target="docProps/thumbnail.jpeg" Id="rId2" /><Relationship Type="http://schemas.openxmlformats.org/package/2006/relationships/metadata/core-properties" Target="docProps/core.xml" Id="rId3" /><Relationship Type="http://schemas.openxmlformats.org/officeDocument/2006/relationships/extended-properties" Target="docProps/app.xml" Id="rId4" /><Relationship Type="http://schemas.openxmlformats.org/officeDocument/2006/relationships/custom-properties" Target="docProps/custom.xml" Id="rId5"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2"/>
  </p:sldMasterIdLst>
  <p:notesMasterIdLst>
    <p:notesMasterId r:id="rId3"/>
  </p:notesMasterIdLst>
  <p:sldIdLst>
    <p:sldId id="435" r:id="rId4"/>
    <p:sldId id="437" r:id="rId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FFCC"/>
    <a:srgbClr val="CCFFFF"/>
    <a:srgbClr val="CCFFCC"/>
    <a:srgbClr val="FFCCFF"/>
    <a:srgbClr val="0000CC"/>
    <a:srgbClr val="CCECFF"/>
    <a:srgbClr val="FF3399"/>
    <a:srgbClr val="FF66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9"/>
    <p:restoredTop sz="94424" autoAdjust="0"/>
  </p:normalViewPr>
  <p:slideViewPr>
    <p:cSldViewPr>
      <p:cViewPr>
        <p:scale>
          <a:sx n="80" d="100"/>
          <a:sy n="80" d="100"/>
        </p:scale>
        <p:origin x="-1080"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1" /><Relationship Type="http://schemas.openxmlformats.org/officeDocument/2006/relationships/slideMaster" Target="slideMasters/slideMaster1.xml" Id="rId2" /><Relationship Type="http://schemas.openxmlformats.org/officeDocument/2006/relationships/notesMaster" Target="notesMasters/notesMaster1.xml" Id="rId3" /><Relationship Type="http://schemas.openxmlformats.org/officeDocument/2006/relationships/slide" Target="slides/slide1.xml" Id="rId4" /><Relationship Type="http://schemas.openxmlformats.org/officeDocument/2006/relationships/slide" Target="slides/slide2.xml" Id="rId5" /><Relationship Type="http://schemas.openxmlformats.org/officeDocument/2006/relationships/presProps" Target="presProps.xml" Id="rId6" /><Relationship Type="http://schemas.openxmlformats.org/officeDocument/2006/relationships/viewProps" Target="viewProps.xml" Id="rId7" /><Relationship Type="http://schemas.openxmlformats.org/officeDocument/2006/relationships/tableStyles" Target="tableStyles.xml" Id="rId8" /></Relationships>
</file>

<file path=ppt/notesMasters/_rels/notesMaster1.xml.rels>&#65279;<?xml version="1.0" encoding="utf-8"?><Relationships xmlns="http://schemas.openxmlformats.org/package/2006/relationships"><Relationship Type="http://schemas.openxmlformats.org/officeDocument/2006/relationships/theme" Target="../theme/theme2.xml"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22" name="ヘッダー プレースホルダ 1"/>
          <p:cNvSpPr>
            <a:spLocks noGrp="1"/>
          </p:cNvSpPr>
          <p:nvPr>
            <p:ph type="hdr" sz="quarter"/>
          </p:nvPr>
        </p:nvSpPr>
        <p:spPr>
          <a:xfrm>
            <a:off x="2" y="2"/>
            <a:ext cx="2919413" cy="493713"/>
          </a:xfrm>
          <a:prstGeom prst="rect">
            <a:avLst/>
          </a:prstGeom>
        </p:spPr>
        <p:txBody>
          <a:bodyPr vert="horz" lIns="91397" tIns="45699" rIns="91397" bIns="45699" rtlCol="0"/>
          <a:lstStyle>
            <a:lvl1pPr algn="l" fontAlgn="auto">
              <a:spcBef>
                <a:spcPts val="0"/>
              </a:spcBef>
              <a:spcAft>
                <a:spcPts val="0"/>
              </a:spcAft>
              <a:defRPr sz="1200">
                <a:latin typeface="+mn-lt"/>
                <a:ea typeface="+mn-ea"/>
              </a:defRPr>
            </a:lvl1pPr>
          </a:lstStyle>
          <a:p>
            <a:pPr>
              <a:defRPr/>
            </a:pPr>
            <a:endParaRPr lang="ja-JP" altLang="en-US"/>
          </a:p>
        </p:txBody>
      </p:sp>
      <p:sp>
        <p:nvSpPr>
          <p:cNvPr id="1123" name="日付プレースホルダ 2"/>
          <p:cNvSpPr>
            <a:spLocks noGrp="1"/>
          </p:cNvSpPr>
          <p:nvPr>
            <p:ph type="dt" idx="1"/>
          </p:nvPr>
        </p:nvSpPr>
        <p:spPr>
          <a:xfrm>
            <a:off x="3814763" y="2"/>
            <a:ext cx="2919412" cy="493713"/>
          </a:xfrm>
          <a:prstGeom prst="rect">
            <a:avLst/>
          </a:prstGeom>
        </p:spPr>
        <p:txBody>
          <a:bodyPr vert="horz" lIns="91397" tIns="45699" rIns="91397" bIns="45699" rtlCol="0"/>
          <a:lstStyle>
            <a:lvl1pPr algn="r" fontAlgn="auto">
              <a:spcBef>
                <a:spcPts val="0"/>
              </a:spcBef>
              <a:spcAft>
                <a:spcPts val="0"/>
              </a:spcAft>
              <a:defRPr sz="1200">
                <a:latin typeface="+mn-lt"/>
                <a:ea typeface="+mn-ea"/>
              </a:defRPr>
            </a:lvl1pPr>
          </a:lstStyle>
          <a:p>
            <a:pPr>
              <a:defRPr/>
            </a:pPr>
            <a:fld id="{DEC1FDC9-B73F-4972-B6A0-B06F8D49AF85}" type="datetimeFigureOut">
              <a:rPr lang="ja-JP" altLang="en-US"/>
              <a:pPr>
                <a:defRPr/>
              </a:pPr>
              <a:t>2017/6/15</a:t>
            </a:fld>
            <a:endParaRPr lang="ja-JP" altLang="en-US"/>
          </a:p>
        </p:txBody>
      </p:sp>
      <p:sp>
        <p:nvSpPr>
          <p:cNvPr id="112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7" tIns="45699" rIns="91397" bIns="45699" rtlCol="0" anchor="ctr"/>
          <a:lstStyle/>
          <a:p>
            <a:pPr lvl="0"/>
            <a:endParaRPr lang="ja-JP" altLang="en-US" noProof="0"/>
          </a:p>
        </p:txBody>
      </p:sp>
      <p:sp>
        <p:nvSpPr>
          <p:cNvPr id="1125" name="ノート プレースホルダ 4"/>
          <p:cNvSpPr>
            <a:spLocks noGrp="1"/>
          </p:cNvSpPr>
          <p:nvPr>
            <p:ph type="body" sz="quarter" idx="3"/>
          </p:nvPr>
        </p:nvSpPr>
        <p:spPr>
          <a:xfrm>
            <a:off x="673102" y="4686300"/>
            <a:ext cx="5389563" cy="4440238"/>
          </a:xfrm>
          <a:prstGeom prst="rect">
            <a:avLst/>
          </a:prstGeom>
        </p:spPr>
        <p:txBody>
          <a:bodyPr vert="horz" lIns="91397" tIns="45699" rIns="91397" bIns="4569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1126" name="フッター プレースホルダ 5"/>
          <p:cNvSpPr>
            <a:spLocks noGrp="1"/>
          </p:cNvSpPr>
          <p:nvPr>
            <p:ph type="ftr" sz="quarter" idx="4"/>
          </p:nvPr>
        </p:nvSpPr>
        <p:spPr>
          <a:xfrm>
            <a:off x="2" y="9371013"/>
            <a:ext cx="2919413" cy="493712"/>
          </a:xfrm>
          <a:prstGeom prst="rect">
            <a:avLst/>
          </a:prstGeom>
        </p:spPr>
        <p:txBody>
          <a:bodyPr vert="horz" lIns="91397" tIns="45699" rIns="91397" bIns="4569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1127" name="スライド番号プレースホルダ 6"/>
          <p:cNvSpPr>
            <a:spLocks noGrp="1"/>
          </p:cNvSpPr>
          <p:nvPr>
            <p:ph type="sldNum" sz="quarter" idx="5"/>
          </p:nvPr>
        </p:nvSpPr>
        <p:spPr>
          <a:xfrm>
            <a:off x="3814763" y="9371013"/>
            <a:ext cx="2919412" cy="493712"/>
          </a:xfrm>
          <a:prstGeom prst="rect">
            <a:avLst/>
          </a:prstGeom>
        </p:spPr>
        <p:txBody>
          <a:bodyPr vert="horz" lIns="91397" tIns="45699" rIns="91397" bIns="45699" rtlCol="0" anchor="b"/>
          <a:lstStyle>
            <a:lvl1pPr algn="r" fontAlgn="auto">
              <a:spcBef>
                <a:spcPts val="0"/>
              </a:spcBef>
              <a:spcAft>
                <a:spcPts val="0"/>
              </a:spcAft>
              <a:defRPr sz="1200">
                <a:latin typeface="+mn-lt"/>
                <a:ea typeface="+mn-ea"/>
              </a:defRPr>
            </a:lvl1pPr>
          </a:lstStyle>
          <a:p>
            <a:pPr>
              <a:defRPr/>
            </a:pPr>
            <a:fld id="{9F0EC27E-DDE2-4C14-9A19-1D30965C9B3E}" type="slidenum">
              <a:rPr lang="ja-JP" altLang="en-US"/>
              <a:pPr>
                <a:defRPr/>
              </a:pPr>
              <a:t>‹#›</a:t>
            </a:fld>
            <a:endParaRPr lang="ja-JP" altLang="en-US"/>
          </a:p>
        </p:txBody>
      </p:sp>
    </p:spTree>
    <p:extLst>
      <p:ext uri="{BB962C8B-B14F-4D97-AF65-F5344CB8AC3E}">
        <p14:creationId xmlns:p14="http://schemas.microsoft.com/office/powerpoint/2010/main" val="241708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Relationships xmlns="http://schemas.openxmlformats.org/package/2006/relationships"><Relationship Type="http://schemas.openxmlformats.org/officeDocument/2006/relationships/image" Target="../media/image1.png" Id="rId1" /><Relationship Type="http://schemas.openxmlformats.org/officeDocument/2006/relationships/image" Target="../media/image2.wmf" Id="rId2" /><Relationship Type="http://schemas.openxmlformats.org/officeDocument/2006/relationships/slideMaster" Target="../slideMasters/slideMaster1.xml" Id="rId3" /></Relationships>
</file>

<file path=ppt/slideLayouts/_rels/slideLayout10.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pic>
        <p:nvPicPr>
          <p:cNvPr id="1038" name="Picture 7" descr="mlit_top"/>
          <p:cNvPicPr>
            <a:picLocks noChangeAspect="1" noChangeArrowheads="1"/>
          </p:cNvPicPr>
          <p:nvPr userDrawn="1"/>
        </p:nvPicPr>
        <p:blipFill>
          <a:blip r:embed="rId1"/>
          <a:srcRect t="62230"/>
          <a:stretch>
            <a:fillRect/>
          </a:stretch>
        </p:blipFill>
        <p:spPr>
          <a:xfrm>
            <a:off x="0" y="6524651"/>
            <a:ext cx="9144000" cy="333375"/>
          </a:xfrm>
          <a:prstGeom prst="rect">
            <a:avLst/>
          </a:prstGeom>
          <a:noFill/>
          <a:ln w="9525">
            <a:noFill/>
            <a:miter lim="800000"/>
            <a:headEnd/>
            <a:tailEnd/>
          </a:ln>
        </p:spPr>
      </p:pic>
      <p:sp>
        <p:nvSpPr>
          <p:cNvPr id="1039" name="Rectangle 9"/>
          <p:cNvSpPr>
            <a:spLocks noChangeArrowheads="1"/>
          </p:cNvSpPr>
          <p:nvPr userDrawn="1"/>
        </p:nvSpPr>
        <p:spPr>
          <a:xfrm>
            <a:off x="1692281" y="3284564"/>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latin typeface="+mn-lt"/>
              <a:ea typeface="+mn-ea"/>
            </a:endParaRPr>
          </a:p>
        </p:txBody>
      </p:sp>
      <p:pic>
        <p:nvPicPr>
          <p:cNvPr id="1040" name="Picture 11"/>
          <p:cNvPicPr>
            <a:picLocks noChangeAspect="1" noChangeArrowheads="1"/>
          </p:cNvPicPr>
          <p:nvPr userDrawn="1"/>
        </p:nvPicPr>
        <p:blipFill>
          <a:blip r:embed="rId2"/>
          <a:stretch>
            <a:fillRect/>
          </a:stretch>
        </p:blipFill>
        <p:spPr>
          <a:xfrm>
            <a:off x="10" y="6051576"/>
            <a:ext cx="2124075" cy="473075"/>
          </a:xfrm>
          <a:prstGeom prst="rect">
            <a:avLst/>
          </a:prstGeom>
          <a:noFill/>
          <a:ln w="9525">
            <a:noFill/>
            <a:miter lim="800000"/>
            <a:headEnd/>
            <a:tailEnd/>
          </a:ln>
        </p:spPr>
      </p:pic>
      <p:sp>
        <p:nvSpPr>
          <p:cNvPr id="1041" name="Text Box 12"/>
          <p:cNvSpPr txBox="1">
            <a:spLocks noChangeArrowheads="1"/>
          </p:cNvSpPr>
          <p:nvPr userDrawn="1"/>
        </p:nvSpPr>
        <p:spPr>
          <a:xfrm>
            <a:off x="1" y="6524651"/>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mn-ea"/>
              </a:rPr>
              <a:t>Ministry of Land, Infrastructure, Transport and Tourism</a:t>
            </a:r>
          </a:p>
        </p:txBody>
      </p:sp>
      <p:sp>
        <p:nvSpPr>
          <p:cNvPr id="1042" name="Rectangle 2"/>
          <p:cNvSpPr>
            <a:spLocks noGrp="1" noChangeArrowheads="1"/>
          </p:cNvSpPr>
          <p:nvPr>
            <p:ph type="ctrTitle"/>
          </p:nvPr>
        </p:nvSpPr>
        <p:spPr>
          <a:xfrm>
            <a:off x="1619250" y="2133630"/>
            <a:ext cx="7524750" cy="1470025"/>
          </a:xfrm>
        </p:spPr>
        <p:txBody>
          <a:bodyPr/>
          <a:lstStyle>
            <a:lvl1pPr>
              <a:defRPr sz="4000"/>
            </a:lvl1pPr>
          </a:lstStyle>
          <a:p>
            <a:r>
              <a:rPr lang="ja-JP" altLang="en-US"/>
              <a:t>マスタ タイトルの書式設定</a:t>
            </a:r>
          </a:p>
        </p:txBody>
      </p:sp>
      <p:sp>
        <p:nvSpPr>
          <p:cNvPr id="1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104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04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46" name="Rectangle 6"/>
          <p:cNvSpPr>
            <a:spLocks noGrp="1" noChangeArrowheads="1"/>
          </p:cNvSpPr>
          <p:nvPr>
            <p:ph type="sldNum" sz="quarter" idx="12"/>
          </p:nvPr>
        </p:nvSpPr>
        <p:spPr>
          <a:xfrm>
            <a:off x="6553200" y="6245225"/>
            <a:ext cx="2133600" cy="476250"/>
          </a:xfrm>
        </p:spPr>
        <p:txBody>
          <a:bodyPr/>
          <a:lstStyle>
            <a:lvl1pPr fontAlgn="auto">
              <a:spcBef>
                <a:spcPts val="0"/>
              </a:spcBef>
              <a:spcAft>
                <a:spcPts val="0"/>
              </a:spcAft>
              <a:defRPr/>
            </a:lvl1pPr>
          </a:lstStyle>
          <a:p>
            <a:pPr>
              <a:defRPr/>
            </a:pPr>
            <a:fld id="{ADBE4B8F-9B42-416B-91E0-F9984E2CA0A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99" name="タイトル 1"/>
          <p:cNvSpPr>
            <a:spLocks noGrp="1"/>
          </p:cNvSpPr>
          <p:nvPr>
            <p:ph type="title"/>
          </p:nvPr>
        </p:nvSpPr>
        <p:spPr/>
        <p:txBody>
          <a:bodyPr/>
          <a:lstStyle/>
          <a:p>
            <a:r>
              <a:rPr lang="ja-JP" altLang="en-US" smtClean="0"/>
              <a:t>マスタ タイトルの書式設定</a:t>
            </a:r>
            <a:endParaRPr lang="ja-JP" altLang="en-US"/>
          </a:p>
        </p:txBody>
      </p:sp>
      <p:sp>
        <p:nvSpPr>
          <p:cNvPr id="1100"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01"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102"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103"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35E756E7-B9D8-4A62-9BDC-8E6E2E412BD3}"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105"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1106"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0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10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109"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558F51-0A78-4C3B-8C68-8DD7CB6F6341}"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0" name=""/>
        <p:cNvGrpSpPr/>
        <p:nvPr/>
      </p:nvGrpSpPr>
      <p:grpSpPr>
        <a:xfrm>
          <a:off x="0" y="0"/>
          <a:ext cx="0" cy="0"/>
          <a:chOff x="0" y="0"/>
          <a:chExt cx="0" cy="0"/>
        </a:xfrm>
      </p:grpSpPr>
      <p:sp>
        <p:nvSpPr>
          <p:cNvPr id="1111"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1112" name="表プレースホルダ 2"/>
          <p:cNvSpPr>
            <a:spLocks noGrp="1"/>
          </p:cNvSpPr>
          <p:nvPr>
            <p:ph type="tbl" idx="1"/>
          </p:nvPr>
        </p:nvSpPr>
        <p:spPr>
          <a:xfrm>
            <a:off x="457200" y="1600207"/>
            <a:ext cx="8229600" cy="4525963"/>
          </a:xfrm>
        </p:spPr>
        <p:txBody>
          <a:bodyPr/>
          <a:lstStyle/>
          <a:p>
            <a:pPr lvl="0"/>
            <a:endParaRPr lang="ja-JP" altLang="en-US" noProof="0"/>
          </a:p>
        </p:txBody>
      </p:sp>
      <p:sp>
        <p:nvSpPr>
          <p:cNvPr id="111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11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115" name="Rectangle 6"/>
          <p:cNvSpPr>
            <a:spLocks noGrp="1" noChangeArrowheads="1"/>
          </p:cNvSpPr>
          <p:nvPr>
            <p:ph type="sldNum" sz="quarter" idx="12"/>
          </p:nvPr>
        </p:nvSpPr>
        <p:spPr>
          <a:ln/>
        </p:spPr>
        <p:txBody>
          <a:bodyPr/>
          <a:lstStyle>
            <a:lvl1pPr>
              <a:defRPr sz="1600"/>
            </a:lvl1pPr>
          </a:lstStyle>
          <a:p>
            <a:pPr>
              <a:defRPr/>
            </a:pPr>
            <a:fld id="{6DB95C0F-7B39-4B70-AAD5-BA399FACD11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0" name=""/>
        <p:cNvGrpSpPr/>
        <p:nvPr/>
      </p:nvGrpSpPr>
      <p:grpSpPr>
        <a:xfrm>
          <a:off x="0" y="0"/>
          <a:ext cx="0" cy="0"/>
          <a:chOff x="0" y="0"/>
          <a:chExt cx="0" cy="0"/>
        </a:xfrm>
      </p:grpSpPr>
      <p:sp>
        <p:nvSpPr>
          <p:cNvPr id="1117" name="スライド番号プレースホルダ 5"/>
          <p:cNvSpPr>
            <a:spLocks noGrp="1"/>
          </p:cNvSpPr>
          <p:nvPr>
            <p:ph type="sldNum" sz="quarter" idx="10"/>
          </p:nvPr>
        </p:nvSpPr>
        <p:spPr>
          <a:xfrm>
            <a:off x="8500701" y="6492922"/>
            <a:ext cx="643303" cy="365125"/>
          </a:xfrm>
        </p:spPr>
        <p:txBody>
          <a:bodyPr/>
          <a:lstStyle>
            <a:lvl1pPr algn="ctr">
              <a:defRPr sz="1600" b="0">
                <a:solidFill>
                  <a:schemeClr val="tx1"/>
                </a:solidFill>
              </a:defRPr>
            </a:lvl1pPr>
          </a:lstStyle>
          <a:p>
            <a:pPr>
              <a:defRPr/>
            </a:pPr>
            <a:fld id="{E09C7F62-9F70-41ED-878A-B0564E9FE660}"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25982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
    <p:spTree>
      <p:nvGrpSpPr>
        <p:cNvPr id="0" name=""/>
        <p:cNvGrpSpPr/>
        <p:nvPr/>
      </p:nvGrpSpPr>
      <p:grpSpPr>
        <a:xfrm>
          <a:off x="0" y="0"/>
          <a:ext cx="0" cy="0"/>
          <a:chOff x="0" y="0"/>
          <a:chExt cx="0" cy="0"/>
        </a:xfrm>
      </p:grpSpPr>
      <p:sp>
        <p:nvSpPr>
          <p:cNvPr id="1119" name="タイトル 1"/>
          <p:cNvSpPr>
            <a:spLocks noGrp="1"/>
          </p:cNvSpPr>
          <p:nvPr>
            <p:ph type="title"/>
          </p:nvPr>
        </p:nvSpPr>
        <p:spPr/>
        <p:txBody>
          <a:bodyPr/>
          <a:lstStyle>
            <a:lvl1pPr>
              <a:defRPr sz="1846"/>
            </a:lvl1pPr>
          </a:lstStyle>
          <a:p>
            <a:r>
              <a:rPr lang="ja-JP" altLang="en-US" dirty="0" smtClean="0"/>
              <a:t>マスタ タイトルの書式設定</a:t>
            </a:r>
            <a:endParaRPr lang="ja-JP" altLang="en-US" dirty="0"/>
          </a:p>
        </p:txBody>
      </p:sp>
      <p:sp>
        <p:nvSpPr>
          <p:cNvPr id="1120" name="Rectangle 6"/>
          <p:cNvSpPr>
            <a:spLocks noGrp="1" noChangeArrowheads="1"/>
          </p:cNvSpPr>
          <p:nvPr>
            <p:ph type="sldNum" sz="quarter" idx="10"/>
          </p:nvPr>
        </p:nvSpPr>
        <p:spPr>
          <a:xfrm>
            <a:off x="7010400" y="6381750"/>
            <a:ext cx="2133600" cy="476250"/>
          </a:xfrm>
        </p:spPr>
        <p:txBody>
          <a:bodyPr/>
          <a:lstStyle>
            <a:lvl1pPr>
              <a:defRPr sz="1600">
                <a:solidFill>
                  <a:schemeClr val="tx1"/>
                </a:solidFill>
                <a:latin typeface="+mn-lt"/>
                <a:ea typeface="HGSｺﾞｼｯｸM" pitchFamily="50" charset="-128"/>
              </a:defRPr>
            </a:lvl1pPr>
          </a:lstStyle>
          <a:p>
            <a:pPr>
              <a:defRPr/>
            </a:pPr>
            <a:fld id="{590C1D3E-A371-4290-B4A8-31E169B25E22}"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1763028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48" name="タイトル 1"/>
          <p:cNvSpPr>
            <a:spLocks noGrp="1"/>
          </p:cNvSpPr>
          <p:nvPr>
            <p:ph type="title"/>
          </p:nvPr>
        </p:nvSpPr>
        <p:spPr/>
        <p:txBody>
          <a:bodyPr/>
          <a:lstStyle/>
          <a:p>
            <a:r>
              <a:rPr lang="ja-JP" altLang="en-US" smtClean="0"/>
              <a:t>マスタ タイトルの書式設定</a:t>
            </a:r>
            <a:endParaRPr lang="ja-JP" altLang="en-US"/>
          </a:p>
        </p:txBody>
      </p:sp>
      <p:sp>
        <p:nvSpPr>
          <p:cNvPr id="1049"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0"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051"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52"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E6E14C-98D3-4BD1-9F18-E3198AB42868}"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54" name="タイトル 1"/>
          <p:cNvSpPr>
            <a:spLocks noGrp="1"/>
          </p:cNvSpPr>
          <p:nvPr>
            <p:ph type="title"/>
          </p:nvPr>
        </p:nvSpPr>
        <p:spPr>
          <a:xfrm>
            <a:off x="722313" y="440693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1055"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1056"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057"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58"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526F667-07AB-4874-9561-25D7968842AA}"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60" name="タイトル 1"/>
          <p:cNvSpPr>
            <a:spLocks noGrp="1"/>
          </p:cNvSpPr>
          <p:nvPr>
            <p:ph type="title"/>
          </p:nvPr>
        </p:nvSpPr>
        <p:spPr/>
        <p:txBody>
          <a:bodyPr/>
          <a:lstStyle/>
          <a:p>
            <a:r>
              <a:rPr lang="ja-JP" altLang="en-US" smtClean="0"/>
              <a:t>マスタ タイトルの書式設定</a:t>
            </a:r>
            <a:endParaRPr lang="ja-JP" altLang="en-US"/>
          </a:p>
        </p:txBody>
      </p:sp>
      <p:sp>
        <p:nvSpPr>
          <p:cNvPr id="1061"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2"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06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6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A193A1-E68E-4FFF-8B45-10F5A8150B44}"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67"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1068"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69"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0"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71"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07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7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EA080AA-8857-4D55-9A8C-AEEB34D3C69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76" name="タイトル 1"/>
          <p:cNvSpPr>
            <a:spLocks noGrp="1"/>
          </p:cNvSpPr>
          <p:nvPr>
            <p:ph type="title"/>
          </p:nvPr>
        </p:nvSpPr>
        <p:spPr/>
        <p:txBody>
          <a:bodyPr/>
          <a:lstStyle/>
          <a:p>
            <a:r>
              <a:rPr lang="ja-JP" altLang="en-US" smtClean="0"/>
              <a:t>マスタ タイトルの書式設定</a:t>
            </a:r>
            <a:endParaRPr lang="ja-JP" altLang="en-US"/>
          </a:p>
        </p:txBody>
      </p:sp>
      <p:sp>
        <p:nvSpPr>
          <p:cNvPr id="107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07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79"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9A1ABF71-45C3-40FA-B958-2AAC0A3C71DB}"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81"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082"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83"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C3199ABD-C0C2-455F-940E-E675CC2E297D}"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85"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1086"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87"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88"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089"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90"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884B0D-5FDE-4D67-906F-D617FD26F415}"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9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109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109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9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109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9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AB6D54A2-E1B3-4052-BACA-3CADC3BCA1EC}"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Masters/_rels/slideMaster1.xml.rels>&#65279;<?xml version="1.0" encoding="utf-8"?><Relationships xmlns="http://schemas.openxmlformats.org/package/2006/relationships"><Relationship Type="http://schemas.openxmlformats.org/officeDocument/2006/relationships/slideLayout" Target="../slideLayouts/slideLayout1.xml" Id="rId1" /><Relationship Type="http://schemas.openxmlformats.org/officeDocument/2006/relationships/slideLayout" Target="../slideLayouts/slideLayout2.xml" Id="rId2" /><Relationship Type="http://schemas.openxmlformats.org/officeDocument/2006/relationships/slideLayout" Target="../slideLayouts/slideLayout3.xml" Id="rId3" /><Relationship Type="http://schemas.openxmlformats.org/officeDocument/2006/relationships/slideLayout" Target="../slideLayouts/slideLayout4.xml" Id="rId4" /><Relationship Type="http://schemas.openxmlformats.org/officeDocument/2006/relationships/slideLayout" Target="../slideLayouts/slideLayout5.xml" Id="rId5" /><Relationship Type="http://schemas.openxmlformats.org/officeDocument/2006/relationships/slideLayout" Target="../slideLayouts/slideLayout6.xml" Id="rId6" /><Relationship Type="http://schemas.openxmlformats.org/officeDocument/2006/relationships/slideLayout" Target="../slideLayouts/slideLayout7.xml" Id="rId7" /><Relationship Type="http://schemas.openxmlformats.org/officeDocument/2006/relationships/slideLayout" Target="../slideLayouts/slideLayout8.xml" Id="rId8" /><Relationship Type="http://schemas.openxmlformats.org/officeDocument/2006/relationships/slideLayout" Target="../slideLayouts/slideLayout9.xml" Id="rId9" /><Relationship Type="http://schemas.openxmlformats.org/officeDocument/2006/relationships/slideLayout" Target="../slideLayouts/slideLayout10.xml" Id="rId10" /><Relationship Type="http://schemas.openxmlformats.org/officeDocument/2006/relationships/slideLayout" Target="../slideLayouts/slideLayout11.xml" Id="rId11" /><Relationship Type="http://schemas.openxmlformats.org/officeDocument/2006/relationships/slideLayout" Target="../slideLayouts/slideLayout12.xml" Id="rId12" /><Relationship Type="http://schemas.openxmlformats.org/officeDocument/2006/relationships/slideLayout" Target="../slideLayouts/slideLayout13.xml" Id="rId13" /><Relationship Type="http://schemas.openxmlformats.org/officeDocument/2006/relationships/slideLayout" Target="../slideLayouts/slideLayout14.xml" Id="rId14" /><Relationship Type="http://schemas.openxmlformats.org/officeDocument/2006/relationships/image" Target="../media/image3.png" Id="rId15" /><Relationship Type="http://schemas.openxmlformats.org/officeDocument/2006/relationships/image" Target="../media/image1.png" Id="rId16" /><Relationship Type="http://schemas.openxmlformats.org/officeDocument/2006/relationships/image" Target="../media/image4.png" Id="rId17" /><Relationship Type="http://schemas.openxmlformats.org/officeDocument/2006/relationships/image" Target="../media/image2.wmf" Id="rId18" /><Relationship Type="http://schemas.openxmlformats.org/officeDocument/2006/relationships/theme" Target="../theme/theme1.xml" Id="rId19"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025" name="Rectangle 3"/>
          <p:cNvSpPr>
            <a:spLocks noGrp="1" noChangeArrowheads="1"/>
          </p:cNvSpPr>
          <p:nvPr>
            <p:ph type="body" idx="1"/>
          </p:nvPr>
        </p:nvSpPr>
        <p:spPr>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6"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endParaRPr lang="en-US" altLang="ja-JP"/>
          </a:p>
        </p:txBody>
      </p:sp>
      <p:sp>
        <p:nvSpPr>
          <p:cNvPr id="1027"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28" name="Rectangle 6"/>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24FBC7D-A94B-448C-AAB4-8B996AB2B4CB}" type="slidenum">
              <a:rPr lang="en-US" altLang="ja-JP"/>
              <a:pPr>
                <a:defRPr/>
              </a:pPr>
              <a:t>‹#›</a:t>
            </a:fld>
            <a:endParaRPr lang="en-US" altLang="ja-JP"/>
          </a:p>
        </p:txBody>
      </p:sp>
      <p:grpSp>
        <p:nvGrpSpPr>
          <p:cNvPr id="1029" name="Group 18"/>
          <p:cNvGrpSpPr/>
          <p:nvPr userDrawn="1"/>
        </p:nvGrpSpPr>
        <p:grpSpPr>
          <a:xfrm>
            <a:off x="0" y="0"/>
            <a:ext cx="9144000" cy="546100"/>
            <a:chOff x="0" y="0"/>
            <a:chExt cx="5760" cy="344"/>
          </a:xfrm>
        </p:grpSpPr>
        <p:pic>
          <p:nvPicPr>
            <p:cNvPr id="1030" name="Picture 9" descr="mlit_top"/>
            <p:cNvPicPr>
              <a:picLocks noChangeAspect="1" noChangeArrowheads="1"/>
            </p:cNvPicPr>
            <p:nvPr userDrawn="1"/>
          </p:nvPicPr>
          <p:blipFill>
            <a:blip r:embed="rId15"/>
            <a:srcRect t="26801" b="65286"/>
            <a:stretch>
              <a:fillRect/>
            </a:stretch>
          </p:blipFill>
          <p:spPr>
            <a:xfrm>
              <a:off x="0" y="300"/>
              <a:ext cx="5760" cy="44"/>
            </a:xfrm>
            <a:prstGeom prst="rect">
              <a:avLst/>
            </a:prstGeom>
            <a:noFill/>
            <a:ln w="9525">
              <a:noFill/>
              <a:miter lim="800000"/>
              <a:headEnd/>
              <a:tailEnd/>
            </a:ln>
          </p:spPr>
        </p:pic>
        <p:grpSp>
          <p:nvGrpSpPr>
            <p:cNvPr id="1031" name="Group 17"/>
            <p:cNvGrpSpPr/>
            <p:nvPr userDrawn="1"/>
          </p:nvGrpSpPr>
          <p:grpSpPr>
            <a:xfrm>
              <a:off x="0" y="0"/>
              <a:ext cx="5760" cy="318"/>
              <a:chOff x="0" y="0"/>
              <a:chExt cx="5760" cy="318"/>
            </a:xfrm>
          </p:grpSpPr>
          <p:pic>
            <p:nvPicPr>
              <p:cNvPr id="1032" name="Picture 11" descr="mlit_top"/>
              <p:cNvPicPr>
                <a:picLocks noChangeAspect="1" noChangeArrowheads="1"/>
              </p:cNvPicPr>
              <p:nvPr userDrawn="1"/>
            </p:nvPicPr>
            <p:blipFill>
              <a:blip r:embed="rId16"/>
              <a:srcRect r="66945" b="42805"/>
              <a:stretch>
                <a:fillRect/>
              </a:stretch>
            </p:blipFill>
            <p:spPr>
              <a:xfrm>
                <a:off x="3856" y="0"/>
                <a:ext cx="1904" cy="318"/>
              </a:xfrm>
              <a:prstGeom prst="rect">
                <a:avLst/>
              </a:prstGeom>
              <a:noFill/>
              <a:ln w="9525">
                <a:noFill/>
                <a:miter lim="800000"/>
                <a:headEnd/>
                <a:tailEnd/>
              </a:ln>
            </p:spPr>
          </p:pic>
          <p:pic>
            <p:nvPicPr>
              <p:cNvPr id="1033" name="Picture 16" descr="mlit_top"/>
              <p:cNvPicPr>
                <a:picLocks noChangeAspect="1" noChangeArrowheads="1"/>
              </p:cNvPicPr>
              <p:nvPr userDrawn="1"/>
            </p:nvPicPr>
            <p:blipFill>
              <a:blip r:embed="rId17"/>
              <a:srcRect l="50000" b="42805"/>
              <a:stretch>
                <a:fillRect/>
              </a:stretch>
            </p:blipFill>
            <p:spPr>
              <a:xfrm>
                <a:off x="1043" y="0"/>
                <a:ext cx="2880" cy="318"/>
              </a:xfrm>
              <a:prstGeom prst="rect">
                <a:avLst/>
              </a:prstGeom>
              <a:noFill/>
              <a:ln w="9525">
                <a:noFill/>
                <a:miter lim="800000"/>
                <a:headEnd/>
                <a:tailEnd/>
              </a:ln>
            </p:spPr>
          </p:pic>
          <p:pic>
            <p:nvPicPr>
              <p:cNvPr id="1034" name="Picture 10" descr="mlit_top"/>
              <p:cNvPicPr>
                <a:picLocks noChangeAspect="1" noChangeArrowheads="1"/>
              </p:cNvPicPr>
              <p:nvPr userDrawn="1"/>
            </p:nvPicPr>
            <p:blipFill>
              <a:blip r:embed="rId17"/>
              <a:srcRect l="68906" b="42805"/>
              <a:stretch>
                <a:fillRect/>
              </a:stretch>
            </p:blipFill>
            <p:spPr>
              <a:xfrm>
                <a:off x="0" y="0"/>
                <a:ext cx="1791" cy="318"/>
              </a:xfrm>
              <a:prstGeom prst="rect">
                <a:avLst/>
              </a:prstGeom>
              <a:noFill/>
              <a:ln w="9525">
                <a:noFill/>
                <a:miter lim="800000"/>
                <a:headEnd/>
                <a:tailEnd/>
              </a:ln>
            </p:spPr>
          </p:pic>
        </p:grpSp>
      </p:grpSp>
      <p:sp>
        <p:nvSpPr>
          <p:cNvPr id="1035" name="Rectangle 2"/>
          <p:cNvSpPr>
            <a:spLocks noGrp="1" noChangeArrowheads="1"/>
          </p:cNvSpPr>
          <p:nvPr>
            <p:ph type="title"/>
          </p:nvPr>
        </p:nvSpPr>
        <p:spPr>
          <a:xfrm>
            <a:off x="13"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36" name="Picture 14"/>
          <p:cNvPicPr>
            <a:picLocks noChangeAspect="1" noChangeArrowheads="1"/>
          </p:cNvPicPr>
          <p:nvPr userDrawn="1"/>
        </p:nvPicPr>
        <p:blipFill>
          <a:blip r:embed="rId18"/>
          <a:srcRect t="3670"/>
          <a:stretch>
            <a:fillRect/>
          </a:stretch>
        </p:blipFill>
        <p:spPr>
          <a:xfrm>
            <a:off x="7593019" y="2"/>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998" r:id="rId12"/>
    <p:sldLayoutId id="2147484028" r:id="rId13"/>
    <p:sldLayoutId id="214748402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2.xml.rels>&#65279;<?xml version="1.0" encoding="utf-8"?><Relationships xmlns="http://schemas.openxmlformats.org/package/2006/relationships"><Relationship Type="http://schemas.openxmlformats.org/officeDocument/2006/relationships/slideLayout" Target="../slideLayouts/slideLayout2.xml" Id="rId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9" name="角丸四角形 12"/>
          <p:cNvSpPr/>
          <p:nvPr/>
        </p:nvSpPr>
        <p:spPr>
          <a:xfrm>
            <a:off x="12229" y="3021689"/>
            <a:ext cx="4778287" cy="91136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0" name="角丸四角形 2"/>
          <p:cNvSpPr/>
          <p:nvPr/>
        </p:nvSpPr>
        <p:spPr>
          <a:xfrm>
            <a:off x="12231" y="997704"/>
            <a:ext cx="4778286" cy="69295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1" name="角丸四角形 11"/>
          <p:cNvSpPr/>
          <p:nvPr/>
        </p:nvSpPr>
        <p:spPr>
          <a:xfrm>
            <a:off x="14748" y="1782338"/>
            <a:ext cx="4778478" cy="114767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2" name="角丸四角形 22"/>
          <p:cNvSpPr/>
          <p:nvPr/>
        </p:nvSpPr>
        <p:spPr>
          <a:xfrm>
            <a:off x="11569" y="4024735"/>
            <a:ext cx="4778287"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3" name="角丸四角形 24"/>
          <p:cNvSpPr/>
          <p:nvPr/>
        </p:nvSpPr>
        <p:spPr>
          <a:xfrm>
            <a:off x="11569" y="4998228"/>
            <a:ext cx="4778287"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4" name="角丸四角形 26"/>
          <p:cNvSpPr/>
          <p:nvPr/>
        </p:nvSpPr>
        <p:spPr>
          <a:xfrm>
            <a:off x="11569" y="5977599"/>
            <a:ext cx="4778287"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5" name="角丸四角形 21"/>
          <p:cNvSpPr/>
          <p:nvPr/>
        </p:nvSpPr>
        <p:spPr>
          <a:xfrm>
            <a:off x="34618" y="5988950"/>
            <a:ext cx="3097222"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6"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7" name="角丸四角形 23"/>
          <p:cNvSpPr/>
          <p:nvPr/>
        </p:nvSpPr>
        <p:spPr>
          <a:xfrm>
            <a:off x="40228" y="4047576"/>
            <a:ext cx="2717720"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8" name="角丸四角形 19"/>
          <p:cNvSpPr/>
          <p:nvPr/>
        </p:nvSpPr>
        <p:spPr>
          <a:xfrm>
            <a:off x="33028" y="3048993"/>
            <a:ext cx="2732296"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39" name="角丸四角形 18"/>
          <p:cNvSpPr/>
          <p:nvPr/>
        </p:nvSpPr>
        <p:spPr>
          <a:xfrm>
            <a:off x="33027" y="1807954"/>
            <a:ext cx="2378733"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40" name="角丸四角形 4"/>
          <p:cNvSpPr/>
          <p:nvPr/>
        </p:nvSpPr>
        <p:spPr>
          <a:xfrm>
            <a:off x="35431" y="1014703"/>
            <a:ext cx="3096409"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41" name="テキスト ボックス 8"/>
          <p:cNvSpPr txBox="1"/>
          <p:nvPr/>
        </p:nvSpPr>
        <p:spPr>
          <a:xfrm>
            <a:off x="-10013" y="5949280"/>
            <a:ext cx="4817207" cy="907048"/>
          </a:xfrm>
          <a:prstGeom prst="rect">
            <a:avLst/>
          </a:prstGeom>
          <a:noFill/>
        </p:spPr>
        <p:txBody>
          <a:bodyPr wrap="square" rtlCol="0">
            <a:spAutoFit/>
          </a:bodyPr>
          <a:lstStyle/>
          <a:p>
            <a:r>
              <a:rPr lang="ja-JP" altLang="en-US" sz="1400" b="1" dirty="0" smtClean="0">
                <a:latin typeface="ＭＳ Ｐゴシック" charset="-128"/>
              </a:rPr>
              <a:t>⑥洪水時に係る教育・訓練</a:t>
            </a:r>
            <a:r>
              <a:rPr lang="ja-JP" altLang="en-US" sz="1400" b="1" dirty="0">
                <a:latin typeface="ＭＳ Ｐゴシック" charset="-128"/>
              </a:rPr>
              <a:t>の項目を追加</a:t>
            </a:r>
            <a:endParaRPr lang="en-US" altLang="ja-JP" sz="1400" b="1" dirty="0">
              <a:latin typeface="ＭＳ Ｐゴシック" charset="-128"/>
            </a:endParaRPr>
          </a:p>
          <a:p>
            <a:r>
              <a:rPr lang="ja-JP" altLang="en-US" sz="1400" dirty="0">
                <a:solidFill>
                  <a:srgbClr val="0000CC"/>
                </a:solidFill>
                <a:latin typeface="ＭＳ Ｐゴシック" charset="-128"/>
              </a:rPr>
              <a:t>従業員への洪水</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1142" name="タイトル 1"/>
          <p:cNvSpPr>
            <a:spLocks noGrp="1"/>
          </p:cNvSpPr>
          <p:nvPr>
            <p:ph type="title"/>
          </p:nvPr>
        </p:nvSpPr>
        <p:spPr>
          <a:xfrm>
            <a:off x="0" y="0"/>
            <a:ext cx="7668344" cy="476250"/>
          </a:xfrm>
        </p:spPr>
        <p:txBody>
          <a:bodyPr/>
          <a:lstStyle/>
          <a:p>
            <a:r>
              <a:rPr lang="ja-JP" altLang="ja-JP" dirty="0"/>
              <a:t>既存の計画への追記による避難確保計画の作成</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1143" name="Rectangle 30"/>
          <p:cNvSpPr>
            <a:spLocks noChangeArrowheads="1"/>
          </p:cNvSpPr>
          <p:nvPr/>
        </p:nvSpPr>
        <p:spPr>
          <a:xfrm>
            <a:off x="4823707" y="425979"/>
            <a:ext cx="4259522" cy="523184"/>
          </a:xfrm>
          <a:prstGeom prst="rect">
            <a:avLst/>
          </a:prstGeom>
          <a:ln w="12700">
            <a:prstDash val="dash"/>
            <a:headEnd/>
            <a:tailEnd/>
          </a:ln>
        </p:spPr>
        <p:style>
          <a:lnRef idx="2">
            <a:schemeClr val="accent4"/>
          </a:lnRef>
          <a:fillRef idx="1">
            <a:schemeClr val="lt1"/>
          </a:fillRef>
          <a:effectRef idx="0">
            <a:schemeClr val="accent4"/>
          </a:effectRef>
          <a:fontRef idx="minor">
            <a:schemeClr val="dk1"/>
          </a:fontRef>
        </p:style>
        <p:txBody>
          <a:bodyPr wrap="square" lIns="72000" tIns="45702" rIns="72000" bIns="45702">
            <a:spAutoFit/>
          </a:bodyP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洪水時の避難確保計画は、消防計画などの既存の計画に、洪水時に係る体制・対応を追加して作成できます。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144" name="右矢印 7"/>
          <p:cNvSpPr/>
          <p:nvPr/>
        </p:nvSpPr>
        <p:spPr>
          <a:xfrm>
            <a:off x="4852637" y="1131976"/>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45" name="テキスト ボックス 27"/>
          <p:cNvSpPr txBox="1"/>
          <p:nvPr/>
        </p:nvSpPr>
        <p:spPr>
          <a:xfrm>
            <a:off x="5148063" y="932697"/>
            <a:ext cx="3964097" cy="830997"/>
          </a:xfrm>
          <a:prstGeom prst="rect">
            <a:avLst/>
          </a:prstGeom>
          <a:noFill/>
        </p:spPr>
        <p:txBody>
          <a:bodyPr wrap="square" rtlCol="0">
            <a:spAutoFit/>
          </a:bodyPr>
          <a:lstStyle/>
          <a:p>
            <a:r>
              <a:rPr kumimoji="1" lang="ja-JP" altLang="en-US" sz="800" dirty="0" smtClean="0"/>
              <a:t>（目的）</a:t>
            </a:r>
            <a:endParaRPr kumimoji="1" lang="en-US" altLang="ja-JP" sz="800" dirty="0" smtClean="0"/>
          </a:p>
          <a:p>
            <a:r>
              <a:rPr lang="ja-JP" altLang="en-US" sz="800" dirty="0" smtClean="0">
                <a:solidFill>
                  <a:schemeClr val="bg1">
                    <a:lumMod val="65000"/>
                  </a:schemeClr>
                </a:solidFill>
              </a:rPr>
              <a:t>第〇条　</a:t>
            </a:r>
            <a:r>
              <a:rPr kumimoji="1" lang="ja-JP" altLang="en-US" sz="800" dirty="0" smtClean="0">
                <a:solidFill>
                  <a:schemeClr val="bg1">
                    <a:lumMod val="65000"/>
                  </a:schemeClr>
                </a:solidFill>
              </a:rPr>
              <a:t>この計画は、消防法第８条第１項の規定に基づき、〇〇〇〇の防火管理業務について必要な事項を定め、火災、地震及びその他の災害の予防及び人命の安全並びに被害の軽減を</a:t>
            </a:r>
            <a:r>
              <a:rPr lang="ja-JP" altLang="en-US" sz="800" dirty="0">
                <a:solidFill>
                  <a:schemeClr val="bg1">
                    <a:lumMod val="65000"/>
                  </a:schemeClr>
                </a:solidFill>
              </a:rPr>
              <a:t>図ることを目的とする。</a:t>
            </a:r>
          </a:p>
          <a:p>
            <a:r>
              <a:rPr kumimoji="1" lang="ja-JP" altLang="en-US" sz="800" dirty="0" smtClean="0"/>
              <a:t>　また、水防法第１５条の３第１項に基づき、洪水時の円滑かつ迅速な避難の確保を図ることを目的とする。</a:t>
            </a:r>
            <a:endParaRPr kumimoji="1" lang="ja-JP" altLang="en-US" sz="800" dirty="0"/>
          </a:p>
        </p:txBody>
      </p:sp>
      <p:sp>
        <p:nvSpPr>
          <p:cNvPr id="1146" name="右矢印 28"/>
          <p:cNvSpPr/>
          <p:nvPr/>
        </p:nvSpPr>
        <p:spPr>
          <a:xfrm>
            <a:off x="4837060" y="2142107"/>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47" name="テキスト ボックス 29"/>
          <p:cNvSpPr txBox="1"/>
          <p:nvPr/>
        </p:nvSpPr>
        <p:spPr>
          <a:xfrm>
            <a:off x="5132486" y="1784036"/>
            <a:ext cx="3964097" cy="461665"/>
          </a:xfrm>
          <a:prstGeom prst="rect">
            <a:avLst/>
          </a:prstGeom>
          <a:noFill/>
        </p:spPr>
        <p:txBody>
          <a:bodyPr wrap="square" rtlCol="0">
            <a:spAutoFit/>
          </a:bodyPr>
          <a:lstStyle/>
          <a:p>
            <a:r>
              <a:rPr kumimoji="1" lang="ja-JP" altLang="en-US" sz="800" dirty="0" smtClean="0"/>
              <a:t>（自衛水防の組織と任務分担）</a:t>
            </a:r>
            <a:endParaRPr kumimoji="1" lang="en-US" altLang="ja-JP" sz="800" dirty="0" smtClean="0"/>
          </a:p>
          <a:p>
            <a:r>
              <a:rPr lang="ja-JP" altLang="en-US" sz="800" dirty="0" smtClean="0"/>
              <a:t>第〇条　〇〇〇〇の自衛水防組織として△△△を統括管理者とし、次の任務分担により自衛水防組織を別表〇のとおり指定する。</a:t>
            </a:r>
            <a:endParaRPr kumimoji="1" lang="ja-JP" altLang="en-US" sz="800" dirty="0"/>
          </a:p>
        </p:txBody>
      </p:sp>
      <p:graphicFrame>
        <p:nvGraphicFramePr>
          <p:cNvPr id="1148" name="表 9"/>
          <p:cNvGraphicFramePr>
            <a:graphicFrameLocks noGrp="1"/>
          </p:cNvGraphicFramePr>
          <p:nvPr>
            <p:extLst>
              <p:ext uri="{D42A27DB-BD31-4B8C-83A1-F6EECF244321}">
                <p14:modId xmlns:p14="http://schemas.microsoft.com/office/powerpoint/2010/main" val="3640085890"/>
              </p:ext>
            </p:extLst>
          </p:nvPr>
        </p:nvGraphicFramePr>
        <p:xfrm>
          <a:off x="5206322" y="2211221"/>
          <a:ext cx="3816424" cy="668841"/>
        </p:xfrm>
        <a:graphic>
          <a:graphicData uri="http://schemas.openxmlformats.org/drawingml/2006/table">
            <a:tbl>
              <a:tblPr firstRow="1" bandRow="1">
                <a:tableStyleId>{5940675A-B579-460E-94D1-54222C63F5DA}</a:tableStyleId>
              </a:tblPr>
              <a:tblGrid>
                <a:gridCol w="648072"/>
                <a:gridCol w="3168352"/>
              </a:tblGrid>
              <a:tr h="114549">
                <a:tc>
                  <a:txBody>
                    <a:bodyPr/>
                    <a:lstStyle/>
                    <a:p>
                      <a:pPr algn="ctr"/>
                      <a:r>
                        <a:rPr kumimoji="1" lang="ja-JP" altLang="en-US" sz="600" b="0" dirty="0" smtClean="0">
                          <a:solidFill>
                            <a:schemeClr val="tx1"/>
                          </a:solidFill>
                        </a:rPr>
                        <a:t>係別</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任務内容</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統括管理者</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自衛水防隊の各係員に対し、指揮、命令を行う。避難状況の把握を行う。自衛水防組織の各係員に対する教育及び訓練を行う。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洪水時における洪水予報等の情報収集を行う。関係者及び関係機関との連絡を行う。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避難誘導にあたる。未避難者、要救助者の確認を行う。避難器具の設定、操作にあたる。</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1149" name="右矢印 37"/>
          <p:cNvSpPr/>
          <p:nvPr/>
        </p:nvSpPr>
        <p:spPr>
          <a:xfrm>
            <a:off x="4841484" y="3274085"/>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50" name="テキスト ボックス 38"/>
          <p:cNvSpPr txBox="1"/>
          <p:nvPr/>
        </p:nvSpPr>
        <p:spPr>
          <a:xfrm>
            <a:off x="5146235" y="2979529"/>
            <a:ext cx="3964097" cy="338554"/>
          </a:xfrm>
          <a:prstGeom prst="rect">
            <a:avLst/>
          </a:prstGeom>
          <a:noFill/>
        </p:spPr>
        <p:txBody>
          <a:bodyPr wrap="square" rtlCol="0">
            <a:spAutoFit/>
          </a:bodyPr>
          <a:lstStyle/>
          <a:p>
            <a:r>
              <a:rPr kumimoji="1" lang="ja-JP" altLang="en-US" sz="800" dirty="0" smtClean="0"/>
              <a:t>（洪水時の活動）</a:t>
            </a:r>
            <a:endParaRPr kumimoji="1" lang="en-US" altLang="ja-JP" sz="800" dirty="0" smtClean="0"/>
          </a:p>
          <a:p>
            <a:r>
              <a:rPr lang="ja-JP" altLang="en-US" sz="800" dirty="0" smtClean="0"/>
              <a:t>第〇条　洪水時においては、次の防災体制をとる。</a:t>
            </a:r>
            <a:endParaRPr kumimoji="1" lang="ja-JP" altLang="en-US" sz="800" dirty="0"/>
          </a:p>
        </p:txBody>
      </p:sp>
      <p:graphicFrame>
        <p:nvGraphicFramePr>
          <p:cNvPr id="1151" name="表 39"/>
          <p:cNvGraphicFramePr>
            <a:graphicFrameLocks noGrp="1"/>
          </p:cNvGraphicFramePr>
          <p:nvPr>
            <p:extLst>
              <p:ext uri="{D42A27DB-BD31-4B8C-83A1-F6EECF244321}">
                <p14:modId xmlns:p14="http://schemas.microsoft.com/office/powerpoint/2010/main" val="3696680274"/>
              </p:ext>
            </p:extLst>
          </p:nvPr>
        </p:nvGraphicFramePr>
        <p:xfrm>
          <a:off x="5220072" y="3281845"/>
          <a:ext cx="3816425" cy="640260"/>
        </p:xfrm>
        <a:graphic>
          <a:graphicData uri="http://schemas.openxmlformats.org/drawingml/2006/table">
            <a:tbl>
              <a:tblPr firstRow="1" bandRow="1">
                <a:tableStyleId>{5940675A-B579-460E-94D1-54222C63F5DA}</a:tableStyleId>
              </a:tblPr>
              <a:tblGrid>
                <a:gridCol w="432048"/>
                <a:gridCol w="1656184"/>
                <a:gridCol w="1008112"/>
                <a:gridCol w="720081"/>
              </a:tblGrid>
              <a:tr h="114462">
                <a:tc>
                  <a:txBody>
                    <a:bodyPr/>
                    <a:lstStyle/>
                    <a:p>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体制確立の判断時期</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活動内容</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対応要員</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6486">
                <a:tc>
                  <a:txBody>
                    <a:bodyPr/>
                    <a:lstStyle/>
                    <a:p>
                      <a:r>
                        <a:rPr kumimoji="1" lang="ja-JP" altLang="en-US" sz="600" b="0" dirty="0" smtClean="0">
                          <a:solidFill>
                            <a:schemeClr val="tx1"/>
                          </a:solidFill>
                        </a:rPr>
                        <a:t>注意体制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情報収集、関係職員招集</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282">
                <a:tc>
                  <a:txBody>
                    <a:bodyPr/>
                    <a:lstStyle/>
                    <a:p>
                      <a:r>
                        <a:rPr kumimoji="1" lang="ja-JP" altLang="en-US" sz="600" b="0" dirty="0" smtClean="0">
                          <a:solidFill>
                            <a:schemeClr val="tx1"/>
                          </a:solidFill>
                        </a:rPr>
                        <a:t>警戒体制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〇〇地区避難</a:t>
                      </a:r>
                      <a:r>
                        <a:rPr kumimoji="1" lang="ja-JP" altLang="en-US" sz="600" b="0" dirty="0" smtClean="0">
                          <a:solidFill>
                            <a:schemeClr val="tx1"/>
                          </a:solidFill>
                        </a:rPr>
                        <a:t>準備・高齢者等避難開始発令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情報収集、資器材準備、要配慮者の避難誘導、・・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4992">
                <a:tc>
                  <a:txBody>
                    <a:bodyPr/>
                    <a:lstStyle/>
                    <a:p>
                      <a:r>
                        <a:rPr kumimoji="1" lang="ja-JP" altLang="en-US" sz="600" b="0" dirty="0" smtClean="0">
                          <a:solidFill>
                            <a:schemeClr val="tx1"/>
                          </a:solidFill>
                        </a:rPr>
                        <a:t>非常体制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〇〇地区に避難勧告又</a:t>
                      </a:r>
                      <a:r>
                        <a:rPr kumimoji="1" lang="ja-JP" altLang="en-US" sz="600" b="0" dirty="0" smtClean="0">
                          <a:solidFill>
                            <a:schemeClr val="tx1"/>
                          </a:solidFill>
                        </a:rPr>
                        <a:t>は避難指示（緊急）発令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施設全体の避難誘導、・・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1152" name="右矢印 46"/>
          <p:cNvSpPr/>
          <p:nvPr/>
        </p:nvSpPr>
        <p:spPr>
          <a:xfrm>
            <a:off x="4841484" y="4221088"/>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53" name="テキスト ボックス 47"/>
          <p:cNvSpPr txBox="1"/>
          <p:nvPr/>
        </p:nvSpPr>
        <p:spPr>
          <a:xfrm>
            <a:off x="5132486" y="3963712"/>
            <a:ext cx="4011514" cy="984885"/>
          </a:xfrm>
          <a:prstGeom prst="rect">
            <a:avLst/>
          </a:prstGeom>
          <a:noFill/>
        </p:spPr>
        <p:txBody>
          <a:bodyPr wrap="square" rtlCol="0">
            <a:spAutoFit/>
          </a:bodyPr>
          <a:lstStyle/>
          <a:p>
            <a:r>
              <a:rPr kumimoji="1" lang="ja-JP" altLang="en-US" sz="800" dirty="0" smtClean="0">
                <a:latin typeface="ＭＳ Ｐゴシック" charset="-128"/>
              </a:rPr>
              <a:t>（洪水時の</a:t>
            </a:r>
            <a:r>
              <a:rPr lang="ja-JP" altLang="en-US" sz="800" dirty="0" smtClean="0">
                <a:latin typeface="ＭＳ Ｐゴシック" charset="-128"/>
              </a:rPr>
              <a:t>避難誘導</a:t>
            </a:r>
            <a:r>
              <a:rPr kumimoji="1" lang="ja-JP" altLang="en-US" sz="800" dirty="0" smtClean="0">
                <a:latin typeface="ＭＳ Ｐゴシック" charset="-128"/>
              </a:rPr>
              <a:t>）</a:t>
            </a:r>
            <a:endParaRPr kumimoji="1" lang="en-US" altLang="ja-JP" sz="800" dirty="0" smtClean="0">
              <a:latin typeface="ＭＳ Ｐゴシック" charset="-128"/>
            </a:endParaRPr>
          </a:p>
          <a:p>
            <a:r>
              <a:rPr lang="ja-JP" altLang="en-US" sz="800" dirty="0" smtClean="0">
                <a:latin typeface="ＭＳ Ｐゴシック" charset="-128"/>
              </a:rPr>
              <a:t>第〇条　洪水時の避難場所、避難経路、避難誘導方法については、下記に従う。</a:t>
            </a:r>
            <a:endParaRPr lang="en-US" altLang="ja-JP" sz="800" dirty="0" smtClean="0">
              <a:latin typeface="ＭＳ Ｐゴシック" charset="-128"/>
            </a:endParaRPr>
          </a:p>
          <a:p>
            <a:r>
              <a:rPr lang="ja-JP" altLang="en-US" sz="700" dirty="0">
                <a:latin typeface="ＭＳ Ｐゴシック" charset="-128"/>
              </a:rPr>
              <a:t>（１</a:t>
            </a:r>
            <a:r>
              <a:rPr lang="ja-JP" altLang="en-US" sz="700" dirty="0" smtClean="0">
                <a:latin typeface="ＭＳ Ｐゴシック" charset="-128"/>
              </a:rPr>
              <a:t>）避難場所・経路</a:t>
            </a:r>
            <a:endParaRPr lang="en-US" altLang="ja-JP" sz="700" dirty="0" smtClean="0">
              <a:latin typeface="ＭＳ Ｐゴシック" charset="-128"/>
            </a:endParaRPr>
          </a:p>
          <a:p>
            <a:r>
              <a:rPr kumimoji="1" lang="ja-JP" altLang="en-US" sz="700" dirty="0">
                <a:latin typeface="ＭＳ Ｐゴシック" charset="-128"/>
              </a:rPr>
              <a:t>　</a:t>
            </a:r>
            <a:r>
              <a:rPr lang="ja-JP" altLang="en-US" sz="700" dirty="0" smtClean="0">
                <a:latin typeface="ＭＳ Ｐゴシック" charset="-128"/>
              </a:rPr>
              <a:t>・第〇条の震災時の避難場所・避難経路に定める通り。</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・上記避難場所への避難が困難な場合には</a:t>
            </a:r>
            <a:r>
              <a:rPr lang="ja-JP" altLang="en-US" sz="700" dirty="0" smtClean="0">
                <a:latin typeface="ＭＳ Ｐゴシック" charset="-128"/>
              </a:rPr>
              <a:t>、本施設</a:t>
            </a:r>
            <a:r>
              <a:rPr lang="ja-JP" altLang="en-US" sz="700" dirty="0" smtClean="0">
                <a:latin typeface="ＭＳ Ｐゴシック" charset="-128"/>
              </a:rPr>
              <a:t>〇棟の２階へ</a:t>
            </a:r>
            <a:r>
              <a:rPr lang="ja-JP" altLang="en-US" sz="700" dirty="0" smtClean="0">
                <a:latin typeface="ＭＳ Ｐゴシック" charset="-128"/>
              </a:rPr>
              <a:t>避難し、屋内安全確保を図る。</a:t>
            </a:r>
            <a:endParaRPr lang="en-US" altLang="ja-JP" sz="700" dirty="0" smtClean="0">
              <a:latin typeface="ＭＳ Ｐゴシック" charset="-128"/>
            </a:endParaRPr>
          </a:p>
          <a:p>
            <a:r>
              <a:rPr kumimoji="1" lang="ja-JP" altLang="en-US" sz="700" dirty="0">
                <a:latin typeface="ＭＳ Ｐゴシック" charset="-128"/>
              </a:rPr>
              <a:t>（２</a:t>
            </a:r>
            <a:r>
              <a:rPr kumimoji="1" lang="ja-JP" altLang="en-US" sz="700" dirty="0" smtClean="0">
                <a:latin typeface="ＭＳ Ｐゴシック" charset="-128"/>
              </a:rPr>
              <a:t>）避難誘導方法</a:t>
            </a:r>
            <a:endParaRPr kumimoji="1"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・施設外の避難場所に誘導するときは、避難場所までの順路、道路状況について予め説明する。</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・避難する際は、原則として車両等を使用せず徒歩とする・・・等</a:t>
            </a:r>
            <a:endParaRPr kumimoji="1" lang="en-US" altLang="ja-JP" sz="700" dirty="0">
              <a:latin typeface="ＭＳ Ｐゴシック" charset="-128"/>
            </a:endParaRPr>
          </a:p>
        </p:txBody>
      </p:sp>
      <p:sp>
        <p:nvSpPr>
          <p:cNvPr id="1154" name="右矢印 48"/>
          <p:cNvSpPr/>
          <p:nvPr/>
        </p:nvSpPr>
        <p:spPr>
          <a:xfrm>
            <a:off x="4845374" y="5199734"/>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55" name="テキスト ボックス 49"/>
          <p:cNvSpPr txBox="1"/>
          <p:nvPr/>
        </p:nvSpPr>
        <p:spPr>
          <a:xfrm>
            <a:off x="5156738" y="4885990"/>
            <a:ext cx="3939845" cy="461665"/>
          </a:xfrm>
          <a:prstGeom prst="rect">
            <a:avLst/>
          </a:prstGeom>
          <a:noFill/>
        </p:spPr>
        <p:txBody>
          <a:bodyPr wrap="square" rtlCol="0">
            <a:spAutoFit/>
          </a:bodyPr>
          <a:lstStyle/>
          <a:p>
            <a:r>
              <a:rPr kumimoji="1" lang="ja-JP" altLang="en-US" sz="800" dirty="0" smtClean="0"/>
              <a:t>（洪水に備えての準備品）</a:t>
            </a:r>
            <a:endParaRPr kumimoji="1" lang="en-US" altLang="ja-JP" sz="800" dirty="0" smtClean="0"/>
          </a:p>
          <a:p>
            <a:r>
              <a:rPr lang="ja-JP" altLang="en-US" sz="800" dirty="0" smtClean="0"/>
              <a:t>第〇条　第〇条の震災に係る準備品に加えて、洪水に備え次の</a:t>
            </a:r>
            <a:endParaRPr lang="en-US" altLang="ja-JP" sz="800" dirty="0" smtClean="0"/>
          </a:p>
          <a:p>
            <a:r>
              <a:rPr lang="ja-JP" altLang="en-US" sz="800" dirty="0" smtClean="0"/>
              <a:t>品目を常に使用または持ち出せるよう準備しておき、定期的に点検を行う。</a:t>
            </a:r>
            <a:endParaRPr kumimoji="1" lang="ja-JP" altLang="en-US" sz="800" dirty="0"/>
          </a:p>
        </p:txBody>
      </p:sp>
      <p:sp>
        <p:nvSpPr>
          <p:cNvPr id="1156" name="右矢印 50"/>
          <p:cNvSpPr/>
          <p:nvPr/>
        </p:nvSpPr>
        <p:spPr>
          <a:xfrm>
            <a:off x="4837060" y="6105202"/>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cxnSp>
        <p:nvCxnSpPr>
          <p:cNvPr id="1157" name="直線コネクタ 52"/>
          <p:cNvCxnSpPr/>
          <p:nvPr/>
        </p:nvCxnSpPr>
        <p:spPr>
          <a:xfrm>
            <a:off x="5000350" y="1731766"/>
            <a:ext cx="4096233" cy="113"/>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8" name="直線コネクタ 53"/>
          <p:cNvCxnSpPr/>
          <p:nvPr/>
        </p:nvCxnSpPr>
        <p:spPr>
          <a:xfrm flipV="1">
            <a:off x="5000350" y="2982802"/>
            <a:ext cx="4096233" cy="6771"/>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9" name="直線コネクタ 54"/>
          <p:cNvCxnSpPr/>
          <p:nvPr/>
        </p:nvCxnSpPr>
        <p:spPr>
          <a:xfrm>
            <a:off x="5000350" y="3986376"/>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60" name="直線コネクタ 64"/>
          <p:cNvCxnSpPr/>
          <p:nvPr/>
        </p:nvCxnSpPr>
        <p:spPr>
          <a:xfrm flipV="1">
            <a:off x="5000992" y="5992781"/>
            <a:ext cx="4095591" cy="60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61" name="テキスト ボックス 65"/>
          <p:cNvSpPr txBox="1"/>
          <p:nvPr/>
        </p:nvSpPr>
        <p:spPr>
          <a:xfrm>
            <a:off x="5161813" y="6032259"/>
            <a:ext cx="3855955" cy="338554"/>
          </a:xfrm>
          <a:prstGeom prst="rect">
            <a:avLst/>
          </a:prstGeom>
          <a:noFill/>
        </p:spPr>
        <p:txBody>
          <a:bodyPr wrap="square" rtlCol="0">
            <a:spAutoFit/>
          </a:bodyPr>
          <a:lstStyle/>
          <a:p>
            <a:r>
              <a:rPr kumimoji="1" lang="ja-JP" altLang="en-US" sz="800" dirty="0" smtClean="0"/>
              <a:t>（洪水対策に係る教育及び訓練）</a:t>
            </a:r>
            <a:endParaRPr kumimoji="1" lang="en-US" altLang="ja-JP" sz="800" dirty="0" smtClean="0"/>
          </a:p>
          <a:p>
            <a:r>
              <a:rPr lang="ja-JP" altLang="en-US" sz="800" dirty="0" smtClean="0"/>
              <a:t>第〇条　施設管理者は、次により防災教育及び訓練を行うものとする。</a:t>
            </a:r>
            <a:endParaRPr kumimoji="1" lang="ja-JP" altLang="en-US" sz="800" dirty="0"/>
          </a:p>
        </p:txBody>
      </p:sp>
      <p:graphicFrame>
        <p:nvGraphicFramePr>
          <p:cNvPr id="1162" name="表 66"/>
          <p:cNvGraphicFramePr>
            <a:graphicFrameLocks noGrp="1"/>
          </p:cNvGraphicFramePr>
          <p:nvPr>
            <p:extLst>
              <p:ext uri="{D42A27DB-BD31-4B8C-83A1-F6EECF244321}">
                <p14:modId xmlns:p14="http://schemas.microsoft.com/office/powerpoint/2010/main" val="1652150466"/>
              </p:ext>
            </p:extLst>
          </p:nvPr>
        </p:nvGraphicFramePr>
        <p:xfrm>
          <a:off x="5206322" y="6343111"/>
          <a:ext cx="3542142" cy="467400"/>
        </p:xfrm>
        <a:graphic>
          <a:graphicData uri="http://schemas.openxmlformats.org/drawingml/2006/table">
            <a:tbl>
              <a:tblPr firstRow="1" bandRow="1">
                <a:tableStyleId>{5940675A-B579-460E-94D1-54222C63F5DA}</a:tableStyleId>
              </a:tblPr>
              <a:tblGrid>
                <a:gridCol w="746663"/>
                <a:gridCol w="643994"/>
                <a:gridCol w="2151485"/>
              </a:tblGrid>
              <a:tr h="113282">
                <a:tc>
                  <a:txBody>
                    <a:bodyPr/>
                    <a:lstStyle/>
                    <a:p>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予定実施月</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内容</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r>
                        <a:rPr kumimoji="1" lang="ja-JP" altLang="en-US" sz="600" b="0" dirty="0" smtClean="0">
                          <a:solidFill>
                            <a:schemeClr val="tx1"/>
                          </a:solidFill>
                        </a:rPr>
                        <a:t>全従業員</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kumimoji="1" lang="ja-JP" altLang="en-US" sz="600" b="0" baseline="0" dirty="0" smtClean="0">
                          <a:solidFill>
                            <a:schemeClr val="tx1"/>
                          </a:solidFill>
                          <a:latin typeface="+mn-ea"/>
                        </a:rPr>
                        <a:t>（１）洪水予報等及び洪水時の避難に係る研修</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（２）情報収集・伝達に係る訓練</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（３）避難誘導に係る訓練</a:t>
                      </a:r>
                      <a:endParaRPr kumimoji="1" lang="ja-JP" altLang="en-US" sz="600" b="0" strike="dblStrike" baseline="0" dirty="0">
                        <a:solidFill>
                          <a:srgbClr val="FF0000"/>
                        </a:solidFill>
                        <a:latin typeface="+mn-ea"/>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solidFill>
                            <a:schemeClr val="tx1"/>
                          </a:solidFill>
                        </a:rPr>
                        <a:t>新入社員</a:t>
                      </a: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その都度</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solidFill>
                          <a:srgbClr val="FF0000"/>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7554">
                <a:tc>
                  <a:txBody>
                    <a:bodyPr/>
                    <a:lstStyle/>
                    <a:p>
                      <a:r>
                        <a:rPr kumimoji="1" lang="ja-JP" altLang="en-US" sz="600" b="0" dirty="0" smtClean="0">
                          <a:solidFill>
                            <a:schemeClr val="tx1"/>
                          </a:solidFill>
                        </a:rPr>
                        <a:t>自衛水防組織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1163" name="角丸四角形吹き出し 3"/>
          <p:cNvSpPr/>
          <p:nvPr/>
        </p:nvSpPr>
        <p:spPr>
          <a:xfrm>
            <a:off x="8100392" y="1086035"/>
            <a:ext cx="917376" cy="165075"/>
          </a:xfrm>
          <a:prstGeom prst="wedgeRoundRectCallout">
            <a:avLst>
              <a:gd name="adj1" fmla="val -17214"/>
              <a:gd name="adj2" fmla="val 16561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一文を追記</a:t>
            </a:r>
          </a:p>
        </p:txBody>
      </p:sp>
      <p:sp>
        <p:nvSpPr>
          <p:cNvPr id="1164" name="テキスト ボックス 41"/>
          <p:cNvSpPr txBox="1"/>
          <p:nvPr/>
        </p:nvSpPr>
        <p:spPr>
          <a:xfrm>
            <a:off x="-27351" y="569606"/>
            <a:ext cx="4817207" cy="1146468"/>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消防計画に追記する例　</a:t>
            </a:r>
            <a:r>
              <a:rPr lang="ja-JP" altLang="en-US" sz="1200" b="1" dirty="0" smtClean="0">
                <a:solidFill>
                  <a:srgbClr val="FF0000"/>
                </a:solidFill>
                <a:effectLst/>
                <a:latin typeface="ＭＳ Ｐゴシック" charset="-128"/>
              </a:rPr>
              <a:t>・・以下の</a:t>
            </a:r>
            <a:r>
              <a:rPr lang="en-US" altLang="ja-JP" sz="1200" b="1" dirty="0" smtClean="0">
                <a:solidFill>
                  <a:srgbClr val="FF0000"/>
                </a:solidFill>
                <a:effectLst/>
                <a:latin typeface="ＭＳ Ｐゴシック" charset="-128"/>
              </a:rPr>
              <a:t>6</a:t>
            </a:r>
            <a:r>
              <a:rPr lang="ja-JP" altLang="en-US" sz="1200" b="1" dirty="0" smtClean="0">
                <a:solidFill>
                  <a:srgbClr val="FF0000"/>
                </a:solidFill>
                <a:effectLst/>
                <a:latin typeface="ＭＳ Ｐゴシック" charset="-128"/>
              </a:rPr>
              <a:t>事項を追記する</a:t>
            </a:r>
            <a:endParaRPr lang="en-US" altLang="ja-JP" sz="12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①計画の目的に「洪水時の避難」を追記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rgbClr val="0000CC"/>
                </a:solidFill>
                <a:effectLst/>
                <a:latin typeface="ＭＳ Ｐゴシック" charset="-128"/>
              </a:rPr>
              <a:t>水防法第</a:t>
            </a:r>
            <a:r>
              <a:rPr lang="en-US" altLang="ja-JP" sz="1400" dirty="0" smtClean="0">
                <a:solidFill>
                  <a:srgbClr val="0000CC"/>
                </a:solidFill>
                <a:effectLst/>
                <a:latin typeface="ＭＳ Ｐゴシック" charset="-128"/>
              </a:rPr>
              <a:t>15</a:t>
            </a:r>
            <a:r>
              <a:rPr lang="ja-JP" altLang="en-US" sz="1400" dirty="0" smtClean="0">
                <a:solidFill>
                  <a:srgbClr val="0000CC"/>
                </a:solidFill>
                <a:effectLst/>
                <a:latin typeface="ＭＳ Ｐゴシック" charset="-128"/>
              </a:rPr>
              <a:t>条の</a:t>
            </a:r>
            <a:r>
              <a:rPr lang="en-US" altLang="ja-JP" sz="1400" dirty="0" smtClean="0">
                <a:solidFill>
                  <a:srgbClr val="0000CC"/>
                </a:solidFill>
                <a:effectLst/>
                <a:latin typeface="ＭＳ Ｐゴシック" charset="-128"/>
              </a:rPr>
              <a:t>3</a:t>
            </a:r>
            <a:r>
              <a:rPr lang="ja-JP" altLang="en-US" sz="1400" dirty="0" smtClean="0">
                <a:solidFill>
                  <a:srgbClr val="0000CC"/>
                </a:solidFill>
                <a:effectLst/>
                <a:latin typeface="ＭＳ Ｐゴシック" charset="-128"/>
              </a:rPr>
              <a:t>第</a:t>
            </a:r>
            <a:r>
              <a:rPr lang="en-US" altLang="ja-JP" sz="1400" dirty="0" smtClean="0">
                <a:solidFill>
                  <a:srgbClr val="0000CC"/>
                </a:solidFill>
                <a:effectLst/>
                <a:latin typeface="ＭＳ Ｐゴシック" charset="-128"/>
              </a:rPr>
              <a:t>1</a:t>
            </a:r>
            <a:r>
              <a:rPr lang="ja-JP" altLang="en-US" sz="1400" dirty="0" smtClean="0">
                <a:solidFill>
                  <a:srgbClr val="0000CC"/>
                </a:solidFill>
                <a:effectLst/>
                <a:latin typeface="ＭＳ Ｐゴシック" charset="-128"/>
              </a:rPr>
              <a:t>項に基づく洪水時の円滑かつ迅速な避難の確保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1165" name="テキスト ボックス 42"/>
          <p:cNvSpPr txBox="1"/>
          <p:nvPr/>
        </p:nvSpPr>
        <p:spPr>
          <a:xfrm>
            <a:off x="-12612" y="1777883"/>
            <a:ext cx="4849672" cy="1168658"/>
          </a:xfrm>
          <a:prstGeom prst="rect">
            <a:avLst/>
          </a:prstGeom>
          <a:noFill/>
        </p:spPr>
        <p:txBody>
          <a:bodyPr wrap="square" rtlCol="0">
            <a:spAutoFit/>
          </a:bodyPr>
          <a:lstStyle/>
          <a:p>
            <a:r>
              <a:rPr lang="ja-JP" altLang="en-US" sz="1400" b="1" dirty="0" smtClean="0">
                <a:latin typeface="ＭＳ Ｐゴシック" charset="-128"/>
              </a:rPr>
              <a:t>②自衛水防組織の項目を追加</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0000CC"/>
                </a:solidFill>
                <a:latin typeface="ＭＳ Ｐゴシック" charset="-128"/>
              </a:rPr>
              <a:t>洪水</a:t>
            </a:r>
            <a:r>
              <a:rPr lang="ja-JP" altLang="en-US" sz="1400" dirty="0">
                <a:solidFill>
                  <a:srgbClr val="0000CC"/>
                </a:solidFill>
                <a:latin typeface="ＭＳ Ｐゴシック" charset="-128"/>
              </a:rPr>
              <a:t>予報等の情報</a:t>
            </a:r>
            <a:r>
              <a:rPr lang="ja-JP" altLang="en-US" sz="1400" dirty="0" smtClean="0">
                <a:solidFill>
                  <a:srgbClr val="0000CC"/>
                </a:solidFill>
                <a:latin typeface="ＭＳ Ｐゴシック" charset="-128"/>
              </a:rPr>
              <a:t>収集</a:t>
            </a:r>
            <a:r>
              <a:rPr lang="ja-JP" altLang="en-US" sz="1400" dirty="0" smtClean="0">
                <a:latin typeface="ＭＳ Ｐゴシック" charset="-128"/>
              </a:rPr>
              <a:t>、</a:t>
            </a:r>
            <a:r>
              <a:rPr lang="ja-JP" altLang="en-US" sz="1400" dirty="0">
                <a:solidFill>
                  <a:srgbClr val="0000CC"/>
                </a:solidFill>
                <a:latin typeface="ＭＳ Ｐゴシック" charset="-128"/>
              </a:rPr>
              <a:t>洪水予報等の情報</a:t>
            </a:r>
            <a:r>
              <a:rPr lang="ja-JP" altLang="en-US" sz="1400" dirty="0" smtClean="0">
                <a:solidFill>
                  <a:srgbClr val="0000CC"/>
                </a:solidFill>
                <a:latin typeface="ＭＳ Ｐゴシック" charset="-128"/>
              </a:rPr>
              <a:t>収集、</a:t>
            </a:r>
            <a:r>
              <a:rPr lang="ja-JP" altLang="en-US" sz="1400" dirty="0">
                <a:solidFill>
                  <a:srgbClr val="0000CC"/>
                </a:solidFill>
                <a:latin typeface="ＭＳ Ｐゴシック" charset="-128"/>
              </a:rPr>
              <a:t>洪水時における避難</a:t>
            </a:r>
            <a:r>
              <a:rPr lang="ja-JP" altLang="en-US" sz="1400" dirty="0" smtClean="0">
                <a:solidFill>
                  <a:srgbClr val="0000CC"/>
                </a:solidFill>
                <a:latin typeface="ＭＳ Ｐゴシック" charset="-128"/>
              </a:rPr>
              <a:t>誘導、</a:t>
            </a:r>
            <a:r>
              <a:rPr lang="ja-JP" altLang="en-US" sz="1400" dirty="0">
                <a:solidFill>
                  <a:srgbClr val="0000CC"/>
                </a:solidFill>
                <a:latin typeface="ＭＳ Ｐゴシック" charset="-128"/>
              </a:rPr>
              <a:t>構成員への教育及び</a:t>
            </a:r>
            <a:r>
              <a:rPr lang="ja-JP" altLang="en-US" sz="1400" dirty="0" smtClean="0">
                <a:solidFill>
                  <a:srgbClr val="0000CC"/>
                </a:solidFill>
                <a:latin typeface="ＭＳ Ｐゴシック" charset="-128"/>
              </a:rPr>
              <a:t>訓練、</a:t>
            </a:r>
            <a:r>
              <a:rPr lang="ja-JP" altLang="en-US" sz="1400" dirty="0">
                <a:solidFill>
                  <a:srgbClr val="0000CC"/>
                </a:solidFill>
                <a:latin typeface="ＭＳ Ｐゴシック" charset="-128"/>
              </a:rPr>
              <a:t>その他水災の軽減のため必要な</a:t>
            </a:r>
            <a:r>
              <a:rPr lang="ja-JP" altLang="en-US" sz="1400" dirty="0" smtClean="0">
                <a:solidFill>
                  <a:srgbClr val="0000CC"/>
                </a:solidFill>
                <a:latin typeface="ＭＳ Ｐゴシック" charset="-128"/>
              </a:rPr>
              <a:t>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a:t>
            </a:r>
            <a:r>
              <a:rPr lang="ja-JP" altLang="en-US" sz="1100" dirty="0">
                <a:latin typeface="ＭＳ Ｐゴシック" charset="-128"/>
              </a:rPr>
              <a:t>消防</a:t>
            </a:r>
            <a:r>
              <a:rPr lang="ja-JP" altLang="en-US" sz="1100" dirty="0" smtClean="0">
                <a:latin typeface="ＭＳ Ｐゴシック" charset="-128"/>
              </a:rPr>
              <a:t>組織など既存の枠組みの活用も可</a:t>
            </a:r>
            <a:endParaRPr lang="en-US" altLang="ja-JP" sz="1100" dirty="0" smtClean="0">
              <a:latin typeface="ＭＳ Ｐゴシック" charset="-128"/>
            </a:endParaRPr>
          </a:p>
        </p:txBody>
      </p:sp>
      <p:sp>
        <p:nvSpPr>
          <p:cNvPr id="1166" name="テキスト ボックス 43"/>
          <p:cNvSpPr txBox="1"/>
          <p:nvPr/>
        </p:nvSpPr>
        <p:spPr>
          <a:xfrm>
            <a:off x="-33466" y="3019559"/>
            <a:ext cx="4817207" cy="953214"/>
          </a:xfrm>
          <a:prstGeom prst="rect">
            <a:avLst/>
          </a:prstGeom>
          <a:noFill/>
        </p:spPr>
        <p:txBody>
          <a:bodyPr wrap="square" rtlCol="0">
            <a:spAutoFit/>
          </a:bodyPr>
          <a:lstStyle/>
          <a:p>
            <a:r>
              <a:rPr lang="ja-JP" altLang="en-US" sz="1400" b="1" dirty="0" smtClean="0">
                <a:latin typeface="ＭＳ Ｐゴシック" charset="-128"/>
              </a:rPr>
              <a:t>③</a:t>
            </a:r>
            <a:r>
              <a:rPr lang="ja-JP" altLang="en-US" sz="1400" b="1" dirty="0">
                <a:latin typeface="ＭＳ Ｐゴシック" charset="-128"/>
              </a:rPr>
              <a:t>洪水時の防災体制の項目を追加</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洪水時の防災体制</a:t>
            </a:r>
            <a:r>
              <a:rPr lang="ja-JP" altLang="en-US" sz="1400" dirty="0">
                <a:latin typeface="ＭＳ Ｐゴシック" charset="-128"/>
              </a:rPr>
              <a:t>」の項目を追加し</a:t>
            </a:r>
            <a:r>
              <a:rPr lang="ja-JP" altLang="en-US" sz="1400" dirty="0" smtClean="0">
                <a:latin typeface="ＭＳ Ｐゴシック" charset="-128"/>
              </a:rPr>
              <a:t>、</a:t>
            </a:r>
            <a:r>
              <a:rPr lang="ja-JP" altLang="en-US" sz="1400" dirty="0">
                <a:solidFill>
                  <a:srgbClr val="0000CC"/>
                </a:solidFill>
                <a:latin typeface="ＭＳ Ｐゴシック" charset="-128"/>
              </a:rPr>
              <a:t>洪水時の</a:t>
            </a:r>
            <a:r>
              <a:rPr lang="ja-JP" altLang="en-US" sz="1400" dirty="0" smtClean="0">
                <a:solidFill>
                  <a:srgbClr val="0000CC"/>
                </a:solidFill>
                <a:latin typeface="ＭＳ Ｐゴシック" charset="-128"/>
              </a:rPr>
              <a:t>体制、体制</a:t>
            </a:r>
            <a:r>
              <a:rPr lang="ja-JP" altLang="en-US" sz="1400" dirty="0">
                <a:solidFill>
                  <a:srgbClr val="0000CC"/>
                </a:solidFill>
                <a:latin typeface="ＭＳ Ｐゴシック" charset="-128"/>
              </a:rPr>
              <a:t>区分ごとの活動</a:t>
            </a:r>
            <a:r>
              <a:rPr lang="ja-JP" altLang="en-US" sz="1400" dirty="0" smtClean="0">
                <a:solidFill>
                  <a:srgbClr val="0000CC"/>
                </a:solidFill>
                <a:latin typeface="ＭＳ Ｐゴシック" charset="-128"/>
              </a:rPr>
              <a:t>内容、体制</a:t>
            </a:r>
            <a:r>
              <a:rPr lang="ja-JP" altLang="en-US" sz="1400" dirty="0">
                <a:solidFill>
                  <a:srgbClr val="0000CC"/>
                </a:solidFill>
                <a:latin typeface="ＭＳ Ｐゴシック" charset="-128"/>
              </a:rPr>
              <a:t>区分ごとの確立</a:t>
            </a:r>
            <a:r>
              <a:rPr lang="ja-JP" altLang="en-US" sz="1400" dirty="0" smtClean="0">
                <a:solidFill>
                  <a:srgbClr val="0000CC"/>
                </a:solidFill>
                <a:latin typeface="ＭＳ Ｐゴシック" charset="-128"/>
              </a:rPr>
              <a:t>基準、体制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1167" name="テキスト ボックス 55"/>
          <p:cNvSpPr txBox="1"/>
          <p:nvPr/>
        </p:nvSpPr>
        <p:spPr>
          <a:xfrm>
            <a:off x="-26691" y="4005675"/>
            <a:ext cx="4903961" cy="907048"/>
          </a:xfrm>
          <a:prstGeom prst="rect">
            <a:avLst/>
          </a:prstGeom>
          <a:noFill/>
        </p:spPr>
        <p:txBody>
          <a:bodyPr wrap="square" rtlCol="0">
            <a:spAutoFit/>
          </a:bodyPr>
          <a:lstStyle/>
          <a:p>
            <a:r>
              <a:rPr lang="ja-JP" altLang="en-US" sz="1400" b="1" dirty="0" smtClean="0">
                <a:latin typeface="ＭＳ Ｐゴシック" charset="-128"/>
              </a:rPr>
              <a:t>④</a:t>
            </a:r>
            <a:r>
              <a:rPr lang="ja-JP" altLang="en-US" sz="1400" b="1" dirty="0">
                <a:latin typeface="ＭＳ Ｐゴシック" charset="-128"/>
              </a:rPr>
              <a:t>洪水時の避難誘導の項目を追加</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1168" name="テキスト ボックス 56"/>
          <p:cNvSpPr txBox="1"/>
          <p:nvPr/>
        </p:nvSpPr>
        <p:spPr>
          <a:xfrm>
            <a:off x="-26987" y="4980551"/>
            <a:ext cx="4850694" cy="907048"/>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endParaRPr lang="en-US" altLang="ja-JP" sz="1400" b="1" dirty="0">
              <a:latin typeface="ＭＳ Ｐゴシック" charset="-128"/>
            </a:endParaRPr>
          </a:p>
          <a:p>
            <a:r>
              <a:rPr lang="ja-JP" altLang="en-US" sz="1400" dirty="0">
                <a:solidFill>
                  <a:srgbClr val="0000CC"/>
                </a:solidFill>
                <a:latin typeface="ＭＳ Ｐゴシック" charset="-128"/>
              </a:rPr>
              <a:t>洪水予報等の情報収集・伝達及び避難誘導に使用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graphicFrame>
        <p:nvGraphicFramePr>
          <p:cNvPr id="1169" name="表 57"/>
          <p:cNvGraphicFramePr>
            <a:graphicFrameLocks noGrp="1"/>
          </p:cNvGraphicFramePr>
          <p:nvPr>
            <p:extLst>
              <p:ext uri="{D42A27DB-BD31-4B8C-83A1-F6EECF244321}">
                <p14:modId xmlns:p14="http://schemas.microsoft.com/office/powerpoint/2010/main" val="218887616"/>
              </p:ext>
            </p:extLst>
          </p:nvPr>
        </p:nvGraphicFramePr>
        <p:xfrm>
          <a:off x="5220072" y="5310087"/>
          <a:ext cx="3871560" cy="627973"/>
        </p:xfrm>
        <a:graphic>
          <a:graphicData uri="http://schemas.openxmlformats.org/drawingml/2006/table">
            <a:tbl>
              <a:tblPr firstRow="1" bandRow="1">
                <a:tableStyleId>{5940675A-B579-460E-94D1-54222C63F5DA}</a:tableStyleId>
              </a:tblPr>
              <a:tblGrid>
                <a:gridCol w="648072"/>
                <a:gridCol w="3223488"/>
              </a:tblGrid>
              <a:tr h="133476">
                <a:tc>
                  <a:txBody>
                    <a:bodyPr/>
                    <a:lstStyle/>
                    <a:p>
                      <a:pPr algn="ctr"/>
                      <a:r>
                        <a:rPr kumimoji="1" lang="ja-JP" altLang="en-US" sz="600" b="0" dirty="0" smtClean="0">
                          <a:solidFill>
                            <a:schemeClr val="tx1"/>
                          </a:solidFill>
                        </a:rPr>
                        <a:t>活動の区分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使用する設備又は資器材</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99016">
                <a:tc>
                  <a:txBody>
                    <a:bodyPr/>
                    <a:lstStyle/>
                    <a:p>
                      <a:r>
                        <a:rPr kumimoji="1" lang="ja-JP" altLang="en-US" sz="600" b="0" dirty="0" smtClean="0">
                          <a:solidFill>
                            <a:schemeClr val="tx1"/>
                          </a:solidFill>
                        </a:rPr>
                        <a:t>情報収集・伝達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テレビ、ラジオ、タブレット、ファックス、携帯電話、懐中電灯、電池、携帯電話用バッテリー</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95481">
                <a:tc>
                  <a:txBody>
                    <a:bodyPr/>
                    <a:lstStyle/>
                    <a:p>
                      <a:r>
                        <a:rPr kumimoji="1" lang="ja-JP" altLang="en-US" sz="600" b="0" dirty="0" smtClean="0">
                          <a:solidFill>
                            <a:schemeClr val="tx1"/>
                          </a:solidFill>
                        </a:rPr>
                        <a:t>避難誘導</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名簿（従業員、利用者等）、案内旗、タブレット、携帯電話、懐中電灯、携帯用拡声器、電池式照明器具、電池、携帯電話バッテリー、ライフジャケット、蛍光塗料</a:t>
                      </a:r>
                      <a:endParaRPr kumimoji="1" lang="en-US" altLang="ja-JP" sz="600" b="0" dirty="0" smtClean="0">
                        <a:solidFill>
                          <a:schemeClr val="tx1"/>
                        </a:solidFill>
                      </a:endParaRPr>
                    </a:p>
                    <a:p>
                      <a:r>
                        <a:rPr kumimoji="1" lang="ja-JP" altLang="en-US" sz="600" b="0" dirty="0" smtClean="0">
                          <a:solidFill>
                            <a:schemeClr val="tx1"/>
                          </a:solidFill>
                        </a:rPr>
                        <a:t>施設内の一時避難のための水・食料・寝具・防寒具</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cxnSp>
        <p:nvCxnSpPr>
          <p:cNvPr id="1170" name="直線コネクタ 58"/>
          <p:cNvCxnSpPr/>
          <p:nvPr/>
        </p:nvCxnSpPr>
        <p:spPr>
          <a:xfrm>
            <a:off x="4984773" y="4910331"/>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71" name="角丸四角形吹き出し 59"/>
          <p:cNvSpPr/>
          <p:nvPr/>
        </p:nvSpPr>
        <p:spPr>
          <a:xfrm>
            <a:off x="8088033" y="2063762"/>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1172" name="角丸四角形吹き出し 60"/>
          <p:cNvSpPr/>
          <p:nvPr/>
        </p:nvSpPr>
        <p:spPr>
          <a:xfrm>
            <a:off x="8100392" y="3055423"/>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1173" name="角丸四角形吹き出し 62"/>
          <p:cNvSpPr/>
          <p:nvPr/>
        </p:nvSpPr>
        <p:spPr>
          <a:xfrm>
            <a:off x="8119121" y="4270245"/>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1174" name="角丸四角形吹き出し 63"/>
          <p:cNvSpPr/>
          <p:nvPr/>
        </p:nvSpPr>
        <p:spPr>
          <a:xfrm>
            <a:off x="8100391" y="4979991"/>
            <a:ext cx="988929" cy="15634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不足分を追加</a:t>
            </a:r>
          </a:p>
        </p:txBody>
      </p:sp>
      <p:sp>
        <p:nvSpPr>
          <p:cNvPr id="1175" name="角丸四角形吹き出し 67"/>
          <p:cNvSpPr/>
          <p:nvPr/>
        </p:nvSpPr>
        <p:spPr>
          <a:xfrm>
            <a:off x="8136167" y="6032394"/>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Tree>
    <p:extLst>
      <p:ext uri="{BB962C8B-B14F-4D97-AF65-F5344CB8AC3E}">
        <p14:creationId xmlns:p14="http://schemas.microsoft.com/office/powerpoint/2010/main" val="3982968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7" name="角丸四角形 2"/>
          <p:cNvSpPr/>
          <p:nvPr/>
        </p:nvSpPr>
        <p:spPr>
          <a:xfrm>
            <a:off x="55484" y="1249250"/>
            <a:ext cx="8238783" cy="780456"/>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78" name="角丸四角形 12"/>
          <p:cNvSpPr/>
          <p:nvPr/>
        </p:nvSpPr>
        <p:spPr>
          <a:xfrm>
            <a:off x="12463" y="3166266"/>
            <a:ext cx="8241617" cy="826463"/>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79" name="角丸四角形 11"/>
          <p:cNvSpPr/>
          <p:nvPr/>
        </p:nvSpPr>
        <p:spPr>
          <a:xfrm>
            <a:off x="55484" y="2163325"/>
            <a:ext cx="8225856" cy="90349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0" name="角丸四角形 22"/>
          <p:cNvSpPr/>
          <p:nvPr/>
        </p:nvSpPr>
        <p:spPr>
          <a:xfrm>
            <a:off x="11325" y="4024735"/>
            <a:ext cx="8234375"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1" name="角丸四角形 24"/>
          <p:cNvSpPr/>
          <p:nvPr/>
        </p:nvSpPr>
        <p:spPr>
          <a:xfrm>
            <a:off x="11324" y="4998228"/>
            <a:ext cx="8248873"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2" name="角丸四角形 26"/>
          <p:cNvSpPr/>
          <p:nvPr/>
        </p:nvSpPr>
        <p:spPr>
          <a:xfrm>
            <a:off x="11326" y="5977599"/>
            <a:ext cx="8223186"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3" name="角丸四角形 21"/>
          <p:cNvSpPr/>
          <p:nvPr/>
        </p:nvSpPr>
        <p:spPr>
          <a:xfrm>
            <a:off x="34515" y="5993487"/>
            <a:ext cx="3386027" cy="230076"/>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4"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5" name="角丸四角形 23"/>
          <p:cNvSpPr/>
          <p:nvPr/>
        </p:nvSpPr>
        <p:spPr>
          <a:xfrm>
            <a:off x="40692" y="4047476"/>
            <a:ext cx="2997496" cy="277113"/>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6" name="角丸四角形 19"/>
          <p:cNvSpPr/>
          <p:nvPr/>
        </p:nvSpPr>
        <p:spPr>
          <a:xfrm>
            <a:off x="40817" y="3165467"/>
            <a:ext cx="3089178" cy="235331"/>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7" name="角丸四角形 18"/>
          <p:cNvSpPr/>
          <p:nvPr/>
        </p:nvSpPr>
        <p:spPr>
          <a:xfrm>
            <a:off x="74589" y="2163250"/>
            <a:ext cx="2968355" cy="239436"/>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8" name="角丸四角形 4"/>
          <p:cNvSpPr/>
          <p:nvPr/>
        </p:nvSpPr>
        <p:spPr>
          <a:xfrm>
            <a:off x="41293" y="1249267"/>
            <a:ext cx="3385680" cy="230130"/>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189" name="テキスト ボックス 8"/>
          <p:cNvSpPr txBox="1"/>
          <p:nvPr/>
        </p:nvSpPr>
        <p:spPr>
          <a:xfrm>
            <a:off x="-29222" y="5977599"/>
            <a:ext cx="8237083" cy="691604"/>
          </a:xfrm>
          <a:prstGeom prst="rect">
            <a:avLst/>
          </a:prstGeom>
          <a:noFill/>
        </p:spPr>
        <p:txBody>
          <a:bodyPr wrap="square" rtlCol="0">
            <a:spAutoFit/>
          </a:bodyPr>
          <a:lstStyle/>
          <a:p>
            <a:r>
              <a:rPr lang="ja-JP" altLang="en-US" sz="1400" b="1" dirty="0" smtClean="0">
                <a:latin typeface="ＭＳ Ｐゴシック" charset="-128"/>
              </a:rPr>
              <a:t>⑥土砂災害時に係る教育・訓練</a:t>
            </a:r>
            <a:r>
              <a:rPr lang="ja-JP" altLang="en-US" sz="1400" b="1" dirty="0">
                <a:latin typeface="ＭＳ Ｐゴシック" charset="-128"/>
              </a:rPr>
              <a:t>の項目を追加</a:t>
            </a:r>
            <a:endParaRPr lang="en-US" altLang="ja-JP" sz="1400" b="1" dirty="0">
              <a:latin typeface="ＭＳ Ｐゴシック" charset="-128"/>
            </a:endParaRPr>
          </a:p>
          <a:p>
            <a:r>
              <a:rPr lang="ja-JP" altLang="en-US" sz="1400" dirty="0">
                <a:solidFill>
                  <a:srgbClr val="0000CC"/>
                </a:solidFill>
                <a:latin typeface="ＭＳ Ｐゴシック" charset="-128"/>
              </a:rPr>
              <a:t>従業員への土砂災害</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1190" name="タイトル 1"/>
          <p:cNvSpPr>
            <a:spLocks noGrp="1"/>
          </p:cNvSpPr>
          <p:nvPr>
            <p:ph type="title"/>
          </p:nvPr>
        </p:nvSpPr>
        <p:spPr>
          <a:xfrm>
            <a:off x="0" y="0"/>
            <a:ext cx="7668344" cy="476250"/>
          </a:xfrm>
        </p:spPr>
        <p:txBody>
          <a:bodyPr/>
          <a:lstStyle/>
          <a:p>
            <a:r>
              <a:rPr lang="ja-JP" altLang="ja-JP" dirty="0"/>
              <a:t>既存の計画への追記による避難確保計画の作成</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1194" name="テキスト ボックス 41"/>
          <p:cNvSpPr txBox="1"/>
          <p:nvPr/>
        </p:nvSpPr>
        <p:spPr>
          <a:xfrm>
            <a:off x="55484" y="553369"/>
            <a:ext cx="8270386" cy="1391796"/>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土砂災害警戒区域の場合も同じように追記する。洪水と両方に該当の場合は両方を含むよう追記する。</a:t>
            </a:r>
            <a:endParaRPr lang="en-US" altLang="ja-JP" sz="16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①計画の目的に「土砂災害時の避難」を追記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chemeClr val="accent6">
                    <a:lumMod val="60000"/>
                    <a:lumOff val="40000"/>
                  </a:schemeClr>
                </a:solidFill>
                <a:effectLst/>
                <a:latin typeface="ＭＳ Ｐゴシック" charset="-128"/>
              </a:rPr>
              <a:t>土砂災害防止法第８条の２に基づく、</a:t>
            </a:r>
            <a:r>
              <a:rPr lang="ja-JP" altLang="en-US" sz="1400" dirty="0" smtClean="0">
                <a:solidFill>
                  <a:schemeClr val="accent6">
                    <a:lumMod val="60000"/>
                    <a:lumOff val="40000"/>
                  </a:schemeClr>
                </a:solidFill>
                <a:effectLst/>
                <a:latin typeface="ＭＳ Ｐゴシック" charset="-128"/>
              </a:rPr>
              <a:t>土砂災害</a:t>
            </a:r>
            <a:r>
              <a:rPr lang="ja-JP" altLang="en-US" sz="1400" dirty="0" smtClean="0">
                <a:solidFill>
                  <a:srgbClr val="0000CC"/>
                </a:solidFill>
                <a:effectLst/>
                <a:latin typeface="ＭＳ Ｐゴシック" charset="-128"/>
              </a:rPr>
              <a:t>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1195" name="テキスト ボックス 42"/>
          <p:cNvSpPr txBox="1"/>
          <p:nvPr/>
        </p:nvSpPr>
        <p:spPr>
          <a:xfrm>
            <a:off x="26772" y="2159775"/>
            <a:ext cx="8233426" cy="907048"/>
          </a:xfrm>
          <a:prstGeom prst="rect">
            <a:avLst/>
          </a:prstGeom>
          <a:noFill/>
        </p:spPr>
        <p:txBody>
          <a:bodyPr wrap="square" rtlCol="0">
            <a:spAutoFit/>
          </a:bodyPr>
          <a:lstStyle/>
          <a:p>
            <a:r>
              <a:rPr lang="ja-JP" altLang="en-US" sz="1400" b="1" dirty="0" smtClean="0">
                <a:latin typeface="ＭＳ Ｐゴシック" charset="-128"/>
              </a:rPr>
              <a:t>②自衛水防組織の項目を追加</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6079AC"/>
                </a:solidFill>
                <a:latin typeface="ＭＳ Ｐゴシック" charset="-128"/>
              </a:rPr>
              <a:t>土砂災害警戒情報</a:t>
            </a:r>
            <a:r>
              <a:rPr lang="ja-JP" altLang="en-US" sz="1400" dirty="0">
                <a:solidFill>
                  <a:srgbClr val="0000CC"/>
                </a:solidFill>
                <a:latin typeface="ＭＳ Ｐゴシック" charset="-128"/>
              </a:rPr>
              <a:t>等の情報</a:t>
            </a:r>
            <a:r>
              <a:rPr lang="ja-JP" altLang="en-US" sz="1400" dirty="0" smtClean="0">
                <a:solidFill>
                  <a:srgbClr val="0000CC"/>
                </a:solidFill>
                <a:latin typeface="ＭＳ Ｐゴシック" charset="-128"/>
              </a:rPr>
              <a:t>収集</a:t>
            </a:r>
            <a:r>
              <a:rPr lang="ja-JP" altLang="en-US" sz="1400" dirty="0" smtClean="0">
                <a:solidFill>
                  <a:srgbClr val="0000CC"/>
                </a:solidFill>
                <a:latin typeface="ＭＳ Ｐゴシック" charset="-128"/>
              </a:rPr>
              <a:t>、土砂災害</a:t>
            </a:r>
            <a:r>
              <a:rPr lang="ja-JP" altLang="en-US" sz="1400" dirty="0">
                <a:solidFill>
                  <a:srgbClr val="0000CC"/>
                </a:solidFill>
                <a:latin typeface="ＭＳ Ｐゴシック" charset="-128"/>
              </a:rPr>
              <a:t>時における避難</a:t>
            </a:r>
            <a:r>
              <a:rPr lang="ja-JP" altLang="en-US" sz="1400" dirty="0" smtClean="0">
                <a:solidFill>
                  <a:srgbClr val="0000CC"/>
                </a:solidFill>
                <a:latin typeface="ＭＳ Ｐゴシック" charset="-128"/>
              </a:rPr>
              <a:t>誘導、</a:t>
            </a:r>
            <a:r>
              <a:rPr lang="ja-JP" altLang="en-US" sz="1400" dirty="0">
                <a:solidFill>
                  <a:srgbClr val="0000CC"/>
                </a:solidFill>
                <a:latin typeface="ＭＳ Ｐゴシック" charset="-128"/>
              </a:rPr>
              <a:t>構成員への教育及び</a:t>
            </a:r>
            <a:r>
              <a:rPr lang="ja-JP" altLang="en-US" sz="1400" dirty="0" smtClean="0">
                <a:solidFill>
                  <a:srgbClr val="0000CC"/>
                </a:solidFill>
                <a:latin typeface="ＭＳ Ｐゴシック" charset="-128"/>
              </a:rPr>
              <a:t>訓練、</a:t>
            </a:r>
            <a:r>
              <a:rPr lang="ja-JP" altLang="en-US" sz="1400" dirty="0">
                <a:solidFill>
                  <a:srgbClr val="0000CC"/>
                </a:solidFill>
                <a:latin typeface="ＭＳ Ｐゴシック" charset="-128"/>
              </a:rPr>
              <a:t>その他被害の軽減のため必要な</a:t>
            </a:r>
            <a:r>
              <a:rPr lang="ja-JP" altLang="en-US" sz="1400" dirty="0" smtClean="0">
                <a:solidFill>
                  <a:srgbClr val="0000CC"/>
                </a:solidFill>
                <a:latin typeface="ＭＳ Ｐゴシック" charset="-128"/>
              </a:rPr>
              <a:t>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a:t>
            </a:r>
            <a:r>
              <a:rPr lang="ja-JP" altLang="en-US" sz="1100" dirty="0">
                <a:latin typeface="ＭＳ Ｐゴシック" charset="-128"/>
              </a:rPr>
              <a:t>消防</a:t>
            </a:r>
            <a:r>
              <a:rPr lang="ja-JP" altLang="en-US" sz="1100" dirty="0" smtClean="0">
                <a:latin typeface="ＭＳ Ｐゴシック" charset="-128"/>
              </a:rPr>
              <a:t>組織など既存の枠組みの活用も可</a:t>
            </a:r>
            <a:endParaRPr lang="en-US" altLang="ja-JP" sz="1100" dirty="0" smtClean="0">
              <a:latin typeface="ＭＳ Ｐゴシック" charset="-128"/>
            </a:endParaRPr>
          </a:p>
        </p:txBody>
      </p:sp>
      <p:sp>
        <p:nvSpPr>
          <p:cNvPr id="1196" name="テキスト ボックス 43"/>
          <p:cNvSpPr txBox="1"/>
          <p:nvPr/>
        </p:nvSpPr>
        <p:spPr>
          <a:xfrm>
            <a:off x="2181" y="3165467"/>
            <a:ext cx="8267161" cy="737771"/>
          </a:xfrm>
          <a:prstGeom prst="rect">
            <a:avLst/>
          </a:prstGeom>
          <a:noFill/>
        </p:spPr>
        <p:txBody>
          <a:bodyPr wrap="square" rtlCol="0">
            <a:spAutoFit/>
          </a:bodyPr>
          <a:lstStyle/>
          <a:p>
            <a:r>
              <a:rPr lang="ja-JP" altLang="en-US" sz="1400" b="1" dirty="0" smtClean="0">
                <a:latin typeface="ＭＳ Ｐゴシック" charset="-128"/>
              </a:rPr>
              <a:t>③土砂災害</a:t>
            </a:r>
            <a:r>
              <a:rPr lang="ja-JP" altLang="en-US" sz="1400" b="1" dirty="0">
                <a:latin typeface="ＭＳ Ｐゴシック" charset="-128"/>
              </a:rPr>
              <a:t>時の防災体制の項目を追加</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6079AC"/>
                </a:solidFill>
                <a:latin typeface="ＭＳ Ｐゴシック" charset="-128"/>
              </a:rPr>
              <a:t>土砂災害</a:t>
            </a:r>
            <a:r>
              <a:rPr lang="ja-JP" altLang="en-US" sz="1400" dirty="0">
                <a:solidFill>
                  <a:srgbClr val="6079AC"/>
                </a:solidFill>
                <a:latin typeface="ＭＳ Ｐゴシック" charset="-128"/>
              </a:rPr>
              <a:t>時の防災体制</a:t>
            </a:r>
            <a:r>
              <a:rPr lang="ja-JP" altLang="en-US" sz="1400" dirty="0">
                <a:solidFill>
                  <a:srgbClr val="6079AC"/>
                </a:solidFill>
                <a:latin typeface="ＭＳ Ｐゴシック" charset="-128"/>
              </a:rPr>
              <a:t>」の項目を追加し</a:t>
            </a:r>
            <a:r>
              <a:rPr lang="ja-JP" altLang="en-US" sz="1400" dirty="0" smtClean="0">
                <a:solidFill>
                  <a:srgbClr val="6079AC"/>
                </a:solidFill>
                <a:latin typeface="ＭＳ Ｐゴシック" charset="-128"/>
              </a:rPr>
              <a:t>、土砂災害</a:t>
            </a:r>
            <a:r>
              <a:rPr lang="ja-JP" altLang="en-US" sz="1400" dirty="0">
                <a:solidFill>
                  <a:srgbClr val="6079AC"/>
                </a:solidFill>
                <a:latin typeface="ＭＳ Ｐゴシック" charset="-128"/>
              </a:rPr>
              <a:t>時の</a:t>
            </a:r>
            <a:r>
              <a:rPr lang="ja-JP" altLang="en-US" sz="1400" dirty="0" smtClean="0">
                <a:solidFill>
                  <a:srgbClr val="6079AC"/>
                </a:solidFill>
                <a:latin typeface="ＭＳ Ｐゴシック" charset="-128"/>
              </a:rPr>
              <a:t>体制、体制</a:t>
            </a:r>
            <a:r>
              <a:rPr lang="ja-JP" altLang="en-US" sz="1400" dirty="0">
                <a:solidFill>
                  <a:srgbClr val="6079AC"/>
                </a:solidFill>
                <a:latin typeface="ＭＳ Ｐゴシック" charset="-128"/>
              </a:rPr>
              <a:t>区分ごとの活動</a:t>
            </a:r>
            <a:r>
              <a:rPr lang="ja-JP" altLang="en-US" sz="1400" dirty="0" smtClean="0">
                <a:solidFill>
                  <a:srgbClr val="6079AC"/>
                </a:solidFill>
                <a:latin typeface="ＭＳ Ｐゴシック" charset="-128"/>
              </a:rPr>
              <a:t>内容、体制</a:t>
            </a:r>
            <a:r>
              <a:rPr lang="ja-JP" altLang="en-US" sz="1400" dirty="0">
                <a:solidFill>
                  <a:srgbClr val="6079AC"/>
                </a:solidFill>
                <a:latin typeface="ＭＳ Ｐゴシック" charset="-128"/>
              </a:rPr>
              <a:t>区分ごとの確立</a:t>
            </a:r>
            <a:r>
              <a:rPr lang="ja-JP" altLang="en-US" sz="1400" dirty="0" smtClean="0">
                <a:solidFill>
                  <a:srgbClr val="6079AC"/>
                </a:solidFill>
                <a:latin typeface="ＭＳ Ｐゴシック" charset="-128"/>
              </a:rPr>
              <a:t>基準</a:t>
            </a:r>
            <a:r>
              <a:rPr lang="ja-JP" altLang="en-US" sz="1400" dirty="0" smtClean="0">
                <a:solidFill>
                  <a:srgbClr val="0000CC"/>
                </a:solidFill>
                <a:latin typeface="ＭＳ Ｐゴシック" charset="-128"/>
              </a:rPr>
              <a:t>、体制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1197" name="テキスト ボックス 55"/>
          <p:cNvSpPr txBox="1"/>
          <p:nvPr/>
        </p:nvSpPr>
        <p:spPr>
          <a:xfrm>
            <a:off x="-29222" y="4024735"/>
            <a:ext cx="8262599" cy="691604"/>
          </a:xfrm>
          <a:prstGeom prst="rect">
            <a:avLst/>
          </a:prstGeom>
          <a:noFill/>
        </p:spPr>
        <p:txBody>
          <a:bodyPr wrap="square" rtlCol="0">
            <a:spAutoFit/>
          </a:bodyPr>
          <a:lstStyle/>
          <a:p>
            <a:r>
              <a:rPr lang="ja-JP" altLang="en-US" sz="1400" b="1" dirty="0" smtClean="0">
                <a:latin typeface="ＭＳ Ｐゴシック" charset="-128"/>
              </a:rPr>
              <a:t>④土砂災害</a:t>
            </a:r>
            <a:r>
              <a:rPr lang="ja-JP" altLang="en-US" sz="1400" b="1" dirty="0">
                <a:latin typeface="ＭＳ Ｐゴシック" charset="-128"/>
              </a:rPr>
              <a:t>時の避難誘導の項目を追加</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6079AC"/>
                </a:solidFill>
                <a:latin typeface="ＭＳ Ｐゴシック" charset="-128"/>
              </a:rPr>
              <a:t>土砂災害</a:t>
            </a:r>
            <a:r>
              <a:rPr lang="ja-JP" altLang="en-US" sz="1400" dirty="0">
                <a:solidFill>
                  <a:srgbClr val="0000CC"/>
                </a:solidFill>
                <a:latin typeface="ＭＳ Ｐゴシック" charset="-128"/>
              </a:rPr>
              <a:t>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1198" name="テキスト ボックス 56"/>
          <p:cNvSpPr txBox="1"/>
          <p:nvPr/>
        </p:nvSpPr>
        <p:spPr>
          <a:xfrm>
            <a:off x="-29222" y="4980551"/>
            <a:ext cx="8265503" cy="691604"/>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endParaRPr lang="en-US" altLang="ja-JP" sz="1400" b="1" dirty="0">
              <a:latin typeface="ＭＳ Ｐゴシック" charset="-128"/>
            </a:endParaRPr>
          </a:p>
          <a:p>
            <a:r>
              <a:rPr lang="ja-JP" altLang="en-US" sz="1400" dirty="0">
                <a:solidFill>
                  <a:srgbClr val="0000CC"/>
                </a:solidFill>
                <a:latin typeface="ＭＳ Ｐゴシック" charset="-128"/>
              </a:rPr>
              <a:t>土砂災害予報等の情報収集・伝達及び避難誘導に使用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spTree>
    <p:extLst>
      <p:ext uri="{BB962C8B-B14F-4D97-AF65-F5344CB8AC3E}">
        <p14:creationId xmlns:p14="http://schemas.microsoft.com/office/powerpoint/2010/main" val="398296880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chemeClr val="bg1"/>
        </a:solidFill>
        <a:ln w="19050">
          <a:solidFill>
            <a:schemeClr val="tx1"/>
          </a:solidFill>
        </a:ln>
      </a:spPr>
      <a:bodyPr vertOverflow="overflow" horzOverflow="overflow" rtlCol="0" anchor="ctr" anchorCtr="0"/>
      <a:lstStyle>
        <a:defPPr algn="ctr">
          <a:lnSpc>
            <a:spcPts val="2300"/>
          </a:lnSpc>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l" t="t" r="r" b="b"/>
          <a:pathLst/>
        </a:custGeom>
        <a:ln w="41275">
          <a:solidFill>
            <a:srgbClr val="009999"/>
          </a:solidFill>
        </a:ln>
      </a:spPr>
      <a:bodyPr vertOverflow="overflow" horzOverflow="overflow"/>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13608</TotalTime>
  <Words>484</Words>
  <Application>JUST Focus</Application>
  <Paragraphs>85</Paragraph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HGP創英角ｺﾞｼｯｸUB</vt:lpstr>
      <vt:lpstr>HGSｺﾞｼｯｸM</vt:lpstr>
      <vt:lpstr>ＭＳ Ｐゴシック</vt:lpstr>
      <vt:lpstr>Arial</vt:lpstr>
      <vt:lpstr>Calibri</vt:lpstr>
      <vt:lpstr>Times New Roman</vt:lpstr>
      <vt:lpstr>標準デザイン</vt:lpstr>
      <vt:lpstr>既存の計画への追記による避難確保計画の作成</vt:lpstr>
    </vt:vector>
  </TitlesOfParts>
  <Company>国土交通省</Company>
  <LinksUpToDate>false</LinksUpToDate>
  <SharedDoc>false</SharedDoc>
  <HyperlinksChanged>false</HyperlinksChanged>
  <AppVersion>4.0.5</AppVersion>
  <PresentationFormat>ユーザー設定</PresentationFormat>
  <Slides>2</Slides>
  <Notes>0</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企業水防に役立つ情報について</dc:title>
  <dc:creator>水防企画室2</dc:creator>
  <cp:lastModifiedBy>User_XD066</cp:lastModifiedBy>
  <cp:lastPrinted>2016-11-07T12:32:10Z</cp:lastPrinted>
  <dcterms:created xsi:type="dcterms:W3CDTF">2013-07-16T06:45:08Z</dcterms:created>
  <dcterms:modified xsi:type="dcterms:W3CDTF">2019-11-07T05:06:04Z</dcterms:modified>
  <cp:revision>1038</cp:revision>
</cp:coreProperties>
</file>

<file path=docProps/custom.xml><?xml version="1.0" encoding="utf-8"?>
<Properties xmlns:vt="http://schemas.openxmlformats.org/officeDocument/2006/docPropsVTypes" xmlns="http://schemas.openxmlformats.org/officeDocument/2006/custom-properties"/>
</file>